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4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0" r:id="rId6"/>
    <p:sldMasterId id="2147484286" r:id="rId7"/>
    <p:sldMasterId id="2147484304" r:id="rId8"/>
    <p:sldMasterId id="2147484330" r:id="rId9"/>
    <p:sldMasterId id="2147484349" r:id="rId10"/>
    <p:sldMasterId id="2147484367" r:id="rId11"/>
    <p:sldMasterId id="2147484387" r:id="rId12"/>
    <p:sldMasterId id="2147484407" r:id="rId13"/>
  </p:sldMasterIdLst>
  <p:notesMasterIdLst>
    <p:notesMasterId r:id="rId75"/>
  </p:notesMasterIdLst>
  <p:handoutMasterIdLst>
    <p:handoutMasterId r:id="rId76"/>
  </p:handoutMasterIdLst>
  <p:sldIdLst>
    <p:sldId id="1308" r:id="rId14"/>
    <p:sldId id="1309" r:id="rId15"/>
    <p:sldId id="1329" r:id="rId16"/>
    <p:sldId id="1310" r:id="rId17"/>
    <p:sldId id="1311" r:id="rId18"/>
    <p:sldId id="1312" r:id="rId19"/>
    <p:sldId id="1313" r:id="rId20"/>
    <p:sldId id="1314" r:id="rId21"/>
    <p:sldId id="1315" r:id="rId22"/>
    <p:sldId id="1316" r:id="rId23"/>
    <p:sldId id="1317" r:id="rId24"/>
    <p:sldId id="1318" r:id="rId25"/>
    <p:sldId id="1319" r:id="rId26"/>
    <p:sldId id="1320" r:id="rId27"/>
    <p:sldId id="1322" r:id="rId28"/>
    <p:sldId id="1323" r:id="rId29"/>
    <p:sldId id="1325" r:id="rId30"/>
    <p:sldId id="1326" r:id="rId31"/>
    <p:sldId id="1327" r:id="rId32"/>
    <p:sldId id="1328" r:id="rId33"/>
    <p:sldId id="1331" r:id="rId34"/>
    <p:sldId id="1367" r:id="rId35"/>
    <p:sldId id="1332" r:id="rId36"/>
    <p:sldId id="1369" r:id="rId37"/>
    <p:sldId id="1370" r:id="rId38"/>
    <p:sldId id="1334" r:id="rId39"/>
    <p:sldId id="1335" r:id="rId40"/>
    <p:sldId id="1336" r:id="rId41"/>
    <p:sldId id="1337" r:id="rId42"/>
    <p:sldId id="1338" r:id="rId43"/>
    <p:sldId id="1339" r:id="rId44"/>
    <p:sldId id="1368" r:id="rId45"/>
    <p:sldId id="1340" r:id="rId46"/>
    <p:sldId id="1330" r:id="rId47"/>
    <p:sldId id="1333" r:id="rId48"/>
    <p:sldId id="1248" r:id="rId49"/>
    <p:sldId id="1342" r:id="rId50"/>
    <p:sldId id="1343" r:id="rId51"/>
    <p:sldId id="1344" r:id="rId52"/>
    <p:sldId id="1345" r:id="rId53"/>
    <p:sldId id="1346" r:id="rId54"/>
    <p:sldId id="1347" r:id="rId55"/>
    <p:sldId id="1348" r:id="rId56"/>
    <p:sldId id="1349" r:id="rId57"/>
    <p:sldId id="1350" r:id="rId58"/>
    <p:sldId id="1351" r:id="rId59"/>
    <p:sldId id="1352" r:id="rId60"/>
    <p:sldId id="1353" r:id="rId61"/>
    <p:sldId id="1354" r:id="rId62"/>
    <p:sldId id="1355" r:id="rId63"/>
    <p:sldId id="1356" r:id="rId64"/>
    <p:sldId id="1357" r:id="rId65"/>
    <p:sldId id="1358" r:id="rId66"/>
    <p:sldId id="1359" r:id="rId67"/>
    <p:sldId id="1360" r:id="rId68"/>
    <p:sldId id="1361" r:id="rId69"/>
    <p:sldId id="1362" r:id="rId70"/>
    <p:sldId id="1363" r:id="rId71"/>
    <p:sldId id="1364" r:id="rId72"/>
    <p:sldId id="1365" r:id="rId73"/>
    <p:sldId id="1366"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773735-769F-4BBA-BEE7-A6FF751DB294}">
          <p14:sldIdLst>
            <p14:sldId id="1308"/>
            <p14:sldId id="1309"/>
            <p14:sldId id="1329"/>
            <p14:sldId id="1310"/>
            <p14:sldId id="1311"/>
            <p14:sldId id="1312"/>
            <p14:sldId id="1313"/>
            <p14:sldId id="1314"/>
            <p14:sldId id="1315"/>
            <p14:sldId id="1316"/>
            <p14:sldId id="1317"/>
            <p14:sldId id="1318"/>
            <p14:sldId id="1319"/>
            <p14:sldId id="1320"/>
            <p14:sldId id="1322"/>
            <p14:sldId id="1323"/>
            <p14:sldId id="1325"/>
            <p14:sldId id="1326"/>
            <p14:sldId id="1327"/>
            <p14:sldId id="1328"/>
            <p14:sldId id="1331"/>
            <p14:sldId id="1367"/>
            <p14:sldId id="1332"/>
            <p14:sldId id="1369"/>
            <p14:sldId id="1370"/>
            <p14:sldId id="1334"/>
            <p14:sldId id="1335"/>
            <p14:sldId id="1336"/>
            <p14:sldId id="1337"/>
            <p14:sldId id="1338"/>
            <p14:sldId id="1339"/>
            <p14:sldId id="1368"/>
            <p14:sldId id="1340"/>
            <p14:sldId id="1330"/>
            <p14:sldId id="1333"/>
            <p14:sldId id="1248"/>
          </p14:sldIdLst>
        </p14:section>
        <p14:section name="Appendix" id="{62EED812-E3B9-47ED-B8BC-186A47ACD08A}">
          <p14:sldIdLst>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44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1194" autoAdjust="0"/>
  </p:normalViewPr>
  <p:slideViewPr>
    <p:cSldViewPr>
      <p:cViewPr varScale="1">
        <p:scale>
          <a:sx n="85" d="100"/>
          <a:sy n="85" d="100"/>
        </p:scale>
        <p:origin x="99"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8.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challum\AppData\Local\Microsoft\Windows\INetCache\Content.Outlook\CPT0VXIF\0day_latest_IE.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microsoft.sharepoint.com/teams/mpengine/Shared%20Documents/Detection%20Feature%20Team/IEV/telemetry%20data/IEV_rollup_iscope_20141117.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bg1"/>
            </a:solidFill>
            <a:ln w="0">
              <a:solidFill>
                <a:schemeClr val="bg1">
                  <a:lumMod val="85000"/>
                </a:schemeClr>
              </a:solidFill>
            </a:ln>
          </c:spPr>
          <c:dPt>
            <c:idx val="0"/>
            <c:bubble3D val="0"/>
            <c:spPr>
              <a:solidFill>
                <a:schemeClr val="bg1"/>
              </a:solidFill>
              <a:ln w="0">
                <a:solidFill>
                  <a:schemeClr val="bg1">
                    <a:lumMod val="85000"/>
                  </a:schemeClr>
                </a:solidFill>
              </a:ln>
              <a:effectLst/>
            </c:spPr>
            <c:extLst>
              <c:ext xmlns:c16="http://schemas.microsoft.com/office/drawing/2014/chart" uri="{C3380CC4-5D6E-409C-BE32-E72D297353CC}">
                <c16:uniqueId val="{00000001-FA9B-4341-B8BC-8AD26F41FB95}"/>
              </c:ext>
            </c:extLst>
          </c:dPt>
          <c:dPt>
            <c:idx val="1"/>
            <c:bubble3D val="0"/>
            <c:spPr>
              <a:solidFill>
                <a:srgbClr val="E81123"/>
              </a:solidFill>
              <a:ln w="0">
                <a:solidFill>
                  <a:schemeClr val="bg1">
                    <a:lumMod val="85000"/>
                  </a:schemeClr>
                </a:solidFill>
              </a:ln>
              <a:effectLst/>
            </c:spPr>
            <c:extLst>
              <c:ext xmlns:c16="http://schemas.microsoft.com/office/drawing/2014/chart" uri="{C3380CC4-5D6E-409C-BE32-E72D297353CC}">
                <c16:uniqueId val="{00000003-FA9B-4341-B8BC-8AD26F41FB95}"/>
              </c:ext>
            </c:extLst>
          </c:dPt>
          <c:cat>
            <c:strRef>
              <c:f>Sheet1!$A$2:$A$3</c:f>
              <c:strCache>
                <c:ptCount val="2"/>
                <c:pt idx="0">
                  <c:v>1st Qtr</c:v>
                </c:pt>
                <c:pt idx="1">
                  <c:v>2nd Qtr</c:v>
                </c:pt>
              </c:strCache>
            </c:strRef>
          </c:cat>
          <c:val>
            <c:numRef>
              <c:f>Sheet1!$B$2:$B$3</c:f>
              <c:numCache>
                <c:formatCode>General</c:formatCode>
                <c:ptCount val="2"/>
                <c:pt idx="0">
                  <c:v>42</c:v>
                </c:pt>
                <c:pt idx="1">
                  <c:v>58</c:v>
                </c:pt>
              </c:numCache>
            </c:numRef>
          </c:val>
          <c:extLst>
            <c:ext xmlns:c16="http://schemas.microsoft.com/office/drawing/2014/chart" uri="{C3380CC4-5D6E-409C-BE32-E72D297353CC}">
              <c16:uniqueId val="{00000004-FA9B-4341-B8BC-8AD26F41FB95}"/>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0"/>
        <c:ser>
          <c:idx val="0"/>
          <c:order val="0"/>
          <c:tx>
            <c:strRef>
              <c:f>Sheet1!$B$1</c:f>
              <c:strCache>
                <c:ptCount val="1"/>
                <c:pt idx="0">
                  <c:v>Column1</c:v>
                </c:pt>
              </c:strCache>
            </c:strRef>
          </c:tx>
          <c:spPr>
            <a:solidFill>
              <a:schemeClr val="bg1"/>
            </a:solidFill>
            <a:ln w="19050">
              <a:solidFill>
                <a:schemeClr val="bg1">
                  <a:lumMod val="85000"/>
                </a:schemeClr>
              </a:solidFill>
            </a:ln>
            <a:effectLst/>
          </c:spPr>
          <c:dPt>
            <c:idx val="0"/>
            <c:bubble3D val="0"/>
            <c:extLst>
              <c:ext xmlns:c16="http://schemas.microsoft.com/office/drawing/2014/chart" uri="{C3380CC4-5D6E-409C-BE32-E72D297353CC}">
                <c16:uniqueId val="{00000000-12D1-4FD2-B2F1-90AA25B8DA95}"/>
              </c:ext>
            </c:extLst>
          </c:dPt>
          <c:dPt>
            <c:idx val="1"/>
            <c:bubble3D val="0"/>
            <c:spPr>
              <a:solidFill>
                <a:srgbClr val="E81123"/>
              </a:solidFill>
              <a:ln w="19050">
                <a:solidFill>
                  <a:schemeClr val="bg1">
                    <a:lumMod val="85000"/>
                  </a:schemeClr>
                </a:solidFill>
              </a:ln>
              <a:effectLst/>
            </c:spPr>
            <c:extLst>
              <c:ext xmlns:c16="http://schemas.microsoft.com/office/drawing/2014/chart" uri="{C3380CC4-5D6E-409C-BE32-E72D297353CC}">
                <c16:uniqueId val="{00000002-12D1-4FD2-B2F1-90AA25B8DA95}"/>
              </c:ext>
            </c:extLst>
          </c:dPt>
          <c:cat>
            <c:strRef>
              <c:f>Sheet1!$A$2:$A$3</c:f>
              <c:strCache>
                <c:ptCount val="2"/>
                <c:pt idx="0">
                  <c:v>1st Qtr</c:v>
                </c:pt>
                <c:pt idx="1">
                  <c:v>2nd Qtr</c:v>
                </c:pt>
              </c:strCache>
            </c:strRef>
          </c:cat>
          <c:val>
            <c:numRef>
              <c:f>Sheet1!$B$2:$B$3</c:f>
              <c:numCache>
                <c:formatCode>General</c:formatCode>
                <c:ptCount val="2"/>
                <c:pt idx="0">
                  <c:v>23</c:v>
                </c:pt>
                <c:pt idx="1">
                  <c:v>87</c:v>
                </c:pt>
              </c:numCache>
            </c:numRef>
          </c:val>
          <c:extLst>
            <c:ext xmlns:c16="http://schemas.microsoft.com/office/drawing/2014/chart" uri="{C3380CC4-5D6E-409C-BE32-E72D297353CC}">
              <c16:uniqueId val="{00000003-12D1-4FD2-B2F1-90AA25B8DA95}"/>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[0day_latest_IE.xlsx]Sheet2!PivotTable7</c:name>
    <c:fmtId val="87"/>
  </c:pivotSource>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Zero</a:t>
            </a:r>
            <a:r>
              <a:rPr lang="en-US" sz="2400" baseline="0" dirty="0"/>
              <a:t> </a:t>
            </a:r>
            <a:r>
              <a:rPr lang="en-US" sz="2400" dirty="0"/>
              <a:t>Day</a:t>
            </a:r>
            <a:r>
              <a:rPr lang="en-US" sz="2400" baseline="0" dirty="0"/>
              <a:t> Exploits Impacting Latest Version of IE</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s>
    <c:plotArea>
      <c:layout/>
      <c:barChart>
        <c:barDir val="col"/>
        <c:grouping val="stacked"/>
        <c:varyColors val="0"/>
        <c:ser>
          <c:idx val="0"/>
          <c:order val="0"/>
          <c:tx>
            <c:strRef>
              <c:f>Sheet2!$B$3:$B$4</c:f>
              <c:strCache>
                <c:ptCount val="1"/>
                <c:pt idx="0">
                  <c:v>No</c:v>
                </c:pt>
              </c:strCache>
            </c:strRef>
          </c:tx>
          <c:spPr>
            <a:solidFill>
              <a:schemeClr val="accent1"/>
            </a:solidFill>
            <a:ln>
              <a:noFill/>
            </a:ln>
            <a:effectLst/>
          </c:spPr>
          <c:invertIfNegative val="0"/>
          <c:cat>
            <c:strRef>
              <c:f>Sheet2!$A$5:$A$27</c:f>
              <c:strCache>
                <c:ptCount val="22"/>
                <c:pt idx="0">
                  <c:v>4/11/2006</c:v>
                </c:pt>
                <c:pt idx="1">
                  <c:v>11/14/2006</c:v>
                </c:pt>
                <c:pt idx="2">
                  <c:v>1/9/2007</c:v>
                </c:pt>
                <c:pt idx="3">
                  <c:v>12/9/2008</c:v>
                </c:pt>
                <c:pt idx="4">
                  <c:v>12/8/2009</c:v>
                </c:pt>
                <c:pt idx="5">
                  <c:v>1/21/2010</c:v>
                </c:pt>
                <c:pt idx="6">
                  <c:v>3/30/2010</c:v>
                </c:pt>
                <c:pt idx="7">
                  <c:v>12/14/2010</c:v>
                </c:pt>
                <c:pt idx="8">
                  <c:v>2/8/2011</c:v>
                </c:pt>
                <c:pt idx="9">
                  <c:v>4/12/2011</c:v>
                </c:pt>
                <c:pt idx="10">
                  <c:v>6/14/2011</c:v>
                </c:pt>
                <c:pt idx="11">
                  <c:v>6/12/2012</c:v>
                </c:pt>
                <c:pt idx="12">
                  <c:v>9/21/2012</c:v>
                </c:pt>
                <c:pt idx="13">
                  <c:v>1/14/2013</c:v>
                </c:pt>
                <c:pt idx="14">
                  <c:v>3/12/2013</c:v>
                </c:pt>
                <c:pt idx="15">
                  <c:v>5/14/2013</c:v>
                </c:pt>
                <c:pt idx="16">
                  <c:v>6/11/2013</c:v>
                </c:pt>
                <c:pt idx="17">
                  <c:v>7/9/2013</c:v>
                </c:pt>
                <c:pt idx="18">
                  <c:v>10/8/2013</c:v>
                </c:pt>
                <c:pt idx="19">
                  <c:v>3/11/2014</c:v>
                </c:pt>
                <c:pt idx="20">
                  <c:v>5/1/2014</c:v>
                </c:pt>
                <c:pt idx="21">
                  <c:v>5/13/2014</c:v>
                </c:pt>
              </c:strCache>
            </c:strRef>
          </c:cat>
          <c:val>
            <c:numRef>
              <c:f>Sheet2!$B$5:$B$27</c:f>
              <c:numCache>
                <c:formatCode>General</c:formatCode>
                <c:ptCount val="22"/>
                <c:pt idx="4">
                  <c:v>2</c:v>
                </c:pt>
                <c:pt idx="5">
                  <c:v>1</c:v>
                </c:pt>
                <c:pt idx="6">
                  <c:v>2</c:v>
                </c:pt>
                <c:pt idx="7">
                  <c:v>2</c:v>
                </c:pt>
                <c:pt idx="8">
                  <c:v>2</c:v>
                </c:pt>
                <c:pt idx="9">
                  <c:v>1</c:v>
                </c:pt>
                <c:pt idx="10">
                  <c:v>1</c:v>
                </c:pt>
                <c:pt idx="11">
                  <c:v>3</c:v>
                </c:pt>
                <c:pt idx="12">
                  <c:v>3</c:v>
                </c:pt>
                <c:pt idx="13">
                  <c:v>1</c:v>
                </c:pt>
                <c:pt idx="14">
                  <c:v>1</c:v>
                </c:pt>
                <c:pt idx="15">
                  <c:v>1</c:v>
                </c:pt>
                <c:pt idx="16">
                  <c:v>1</c:v>
                </c:pt>
                <c:pt idx="17">
                  <c:v>3</c:v>
                </c:pt>
                <c:pt idx="18">
                  <c:v>3</c:v>
                </c:pt>
                <c:pt idx="19">
                  <c:v>2</c:v>
                </c:pt>
                <c:pt idx="20">
                  <c:v>2</c:v>
                </c:pt>
                <c:pt idx="21">
                  <c:v>2</c:v>
                </c:pt>
              </c:numCache>
            </c:numRef>
          </c:val>
          <c:extLst>
            <c:ext xmlns:c16="http://schemas.microsoft.com/office/drawing/2014/chart" uri="{C3380CC4-5D6E-409C-BE32-E72D297353CC}">
              <c16:uniqueId val="{00000000-CA09-4A98-830D-40EBBBE0040B}"/>
            </c:ext>
          </c:extLst>
        </c:ser>
        <c:ser>
          <c:idx val="1"/>
          <c:order val="1"/>
          <c:tx>
            <c:strRef>
              <c:f>Sheet2!$C$3:$C$4</c:f>
              <c:strCache>
                <c:ptCount val="1"/>
                <c:pt idx="0">
                  <c:v>Yes</c:v>
                </c:pt>
              </c:strCache>
            </c:strRef>
          </c:tx>
          <c:spPr>
            <a:solidFill>
              <a:schemeClr val="accent2"/>
            </a:solidFill>
            <a:ln>
              <a:noFill/>
            </a:ln>
            <a:effectLst/>
          </c:spPr>
          <c:invertIfNegative val="0"/>
          <c:cat>
            <c:strRef>
              <c:f>Sheet2!$A$5:$A$27</c:f>
              <c:strCache>
                <c:ptCount val="22"/>
                <c:pt idx="0">
                  <c:v>4/11/2006</c:v>
                </c:pt>
                <c:pt idx="1">
                  <c:v>11/14/2006</c:v>
                </c:pt>
                <c:pt idx="2">
                  <c:v>1/9/2007</c:v>
                </c:pt>
                <c:pt idx="3">
                  <c:v>12/9/2008</c:v>
                </c:pt>
                <c:pt idx="4">
                  <c:v>12/8/2009</c:v>
                </c:pt>
                <c:pt idx="5">
                  <c:v>1/21/2010</c:v>
                </c:pt>
                <c:pt idx="6">
                  <c:v>3/30/2010</c:v>
                </c:pt>
                <c:pt idx="7">
                  <c:v>12/14/2010</c:v>
                </c:pt>
                <c:pt idx="8">
                  <c:v>2/8/2011</c:v>
                </c:pt>
                <c:pt idx="9">
                  <c:v>4/12/2011</c:v>
                </c:pt>
                <c:pt idx="10">
                  <c:v>6/14/2011</c:v>
                </c:pt>
                <c:pt idx="11">
                  <c:v>6/12/2012</c:v>
                </c:pt>
                <c:pt idx="12">
                  <c:v>9/21/2012</c:v>
                </c:pt>
                <c:pt idx="13">
                  <c:v>1/14/2013</c:v>
                </c:pt>
                <c:pt idx="14">
                  <c:v>3/12/2013</c:v>
                </c:pt>
                <c:pt idx="15">
                  <c:v>5/14/2013</c:v>
                </c:pt>
                <c:pt idx="16">
                  <c:v>6/11/2013</c:v>
                </c:pt>
                <c:pt idx="17">
                  <c:v>7/9/2013</c:v>
                </c:pt>
                <c:pt idx="18">
                  <c:v>10/8/2013</c:v>
                </c:pt>
                <c:pt idx="19">
                  <c:v>3/11/2014</c:v>
                </c:pt>
                <c:pt idx="20">
                  <c:v>5/1/2014</c:v>
                </c:pt>
                <c:pt idx="21">
                  <c:v>5/13/2014</c:v>
                </c:pt>
              </c:strCache>
            </c:strRef>
          </c:cat>
          <c:val>
            <c:numRef>
              <c:f>Sheet2!$C$5:$C$27</c:f>
              <c:numCache>
                <c:formatCode>General</c:formatCode>
                <c:ptCount val="22"/>
                <c:pt idx="0">
                  <c:v>2</c:v>
                </c:pt>
                <c:pt idx="1">
                  <c:v>1</c:v>
                </c:pt>
                <c:pt idx="2">
                  <c:v>1</c:v>
                </c:pt>
                <c:pt idx="3">
                  <c:v>2</c:v>
                </c:pt>
                <c:pt idx="5">
                  <c:v>1</c:v>
                </c:pt>
                <c:pt idx="7">
                  <c:v>1</c:v>
                </c:pt>
                <c:pt idx="8">
                  <c:v>1</c:v>
                </c:pt>
                <c:pt idx="20">
                  <c:v>1</c:v>
                </c:pt>
              </c:numCache>
            </c:numRef>
          </c:val>
          <c:extLst>
            <c:ext xmlns:c16="http://schemas.microsoft.com/office/drawing/2014/chart" uri="{C3380CC4-5D6E-409C-BE32-E72D297353CC}">
              <c16:uniqueId val="{00000001-CA09-4A98-830D-40EBBBE0040B}"/>
            </c:ext>
          </c:extLst>
        </c:ser>
        <c:dLbls>
          <c:showLegendKey val="0"/>
          <c:showVal val="0"/>
          <c:showCatName val="0"/>
          <c:showSerName val="0"/>
          <c:showPercent val="0"/>
          <c:showBubbleSize val="0"/>
        </c:dLbls>
        <c:gapWidth val="150"/>
        <c:overlap val="100"/>
        <c:axId val="564477112"/>
        <c:axId val="564474368"/>
      </c:barChart>
      <c:catAx>
        <c:axId val="564477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64474368"/>
        <c:crosses val="autoZero"/>
        <c:auto val="1"/>
        <c:lblAlgn val="ctr"/>
        <c:lblOffset val="100"/>
        <c:noMultiLvlLbl val="0"/>
      </c:catAx>
      <c:valAx>
        <c:axId val="564474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Count of Impacted IE Versions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4477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FFFFFF"/>
    </a:solidFill>
    <a:ln w="31750">
      <a:solidFill>
        <a:srgbClr val="008272"/>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IEV Threat Detections by ActiveX Control Type - Sep-Nov 2014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723956721991516E-2"/>
          <c:y val="0.22298137795761122"/>
          <c:w val="0.89454961589242377"/>
          <c:h val="0.60345450188911143"/>
        </c:manualLayout>
      </c:layout>
      <c:areaChart>
        <c:grouping val="stacked"/>
        <c:varyColors val="0"/>
        <c:ser>
          <c:idx val="0"/>
          <c:order val="0"/>
          <c:tx>
            <c:strRef>
              <c:f>ControlType!$I$4</c:f>
              <c:strCache>
                <c:ptCount val="1"/>
                <c:pt idx="0">
                  <c:v>Flash</c:v>
                </c:pt>
              </c:strCache>
            </c:strRef>
          </c:tx>
          <c:spPr>
            <a:solidFill>
              <a:schemeClr val="bg1">
                <a:lumMod val="85000"/>
              </a:schemeClr>
            </a:solidFill>
            <a:ln w="25400">
              <a:noFill/>
            </a:ln>
            <a:effectLst/>
          </c:spPr>
          <c:cat>
            <c:numRef>
              <c:f>ControlType!$H$36:$H$121</c:f>
              <c:numCache>
                <c:formatCode>m/d/yyyy</c:formatCode>
                <c:ptCount val="86"/>
                <c:pt idx="0">
                  <c:v>41883</c:v>
                </c:pt>
                <c:pt idx="1">
                  <c:v>41884</c:v>
                </c:pt>
                <c:pt idx="2">
                  <c:v>41885</c:v>
                </c:pt>
                <c:pt idx="3">
                  <c:v>41886</c:v>
                </c:pt>
                <c:pt idx="4">
                  <c:v>41887</c:v>
                </c:pt>
                <c:pt idx="5">
                  <c:v>41888</c:v>
                </c:pt>
                <c:pt idx="6">
                  <c:v>41889</c:v>
                </c:pt>
                <c:pt idx="7">
                  <c:v>41890</c:v>
                </c:pt>
                <c:pt idx="8">
                  <c:v>41891</c:v>
                </c:pt>
                <c:pt idx="9">
                  <c:v>41892</c:v>
                </c:pt>
                <c:pt idx="10">
                  <c:v>41893</c:v>
                </c:pt>
                <c:pt idx="11">
                  <c:v>41894</c:v>
                </c:pt>
                <c:pt idx="12">
                  <c:v>41895</c:v>
                </c:pt>
                <c:pt idx="13">
                  <c:v>41896</c:v>
                </c:pt>
                <c:pt idx="14">
                  <c:v>41897</c:v>
                </c:pt>
                <c:pt idx="15">
                  <c:v>41898</c:v>
                </c:pt>
                <c:pt idx="16">
                  <c:v>41899</c:v>
                </c:pt>
                <c:pt idx="17">
                  <c:v>41900</c:v>
                </c:pt>
                <c:pt idx="18">
                  <c:v>41901</c:v>
                </c:pt>
                <c:pt idx="19">
                  <c:v>41902</c:v>
                </c:pt>
                <c:pt idx="20">
                  <c:v>41903</c:v>
                </c:pt>
                <c:pt idx="21">
                  <c:v>41904</c:v>
                </c:pt>
                <c:pt idx="22">
                  <c:v>41905</c:v>
                </c:pt>
                <c:pt idx="23">
                  <c:v>41906</c:v>
                </c:pt>
                <c:pt idx="24">
                  <c:v>41907</c:v>
                </c:pt>
                <c:pt idx="25">
                  <c:v>41908</c:v>
                </c:pt>
                <c:pt idx="26">
                  <c:v>41909</c:v>
                </c:pt>
                <c:pt idx="27">
                  <c:v>41910</c:v>
                </c:pt>
                <c:pt idx="28">
                  <c:v>41911</c:v>
                </c:pt>
                <c:pt idx="29">
                  <c:v>41912</c:v>
                </c:pt>
                <c:pt idx="30">
                  <c:v>41913</c:v>
                </c:pt>
                <c:pt idx="31">
                  <c:v>41914</c:v>
                </c:pt>
                <c:pt idx="32">
                  <c:v>41915</c:v>
                </c:pt>
                <c:pt idx="33">
                  <c:v>41916</c:v>
                </c:pt>
                <c:pt idx="34">
                  <c:v>41917</c:v>
                </c:pt>
                <c:pt idx="35">
                  <c:v>41918</c:v>
                </c:pt>
                <c:pt idx="36">
                  <c:v>41919</c:v>
                </c:pt>
                <c:pt idx="37">
                  <c:v>41920</c:v>
                </c:pt>
                <c:pt idx="38">
                  <c:v>41921</c:v>
                </c:pt>
                <c:pt idx="39">
                  <c:v>41922</c:v>
                </c:pt>
                <c:pt idx="40">
                  <c:v>41923</c:v>
                </c:pt>
                <c:pt idx="41">
                  <c:v>41924</c:v>
                </c:pt>
                <c:pt idx="42">
                  <c:v>41925</c:v>
                </c:pt>
                <c:pt idx="43">
                  <c:v>41926</c:v>
                </c:pt>
                <c:pt idx="44">
                  <c:v>41927</c:v>
                </c:pt>
                <c:pt idx="45">
                  <c:v>41928</c:v>
                </c:pt>
                <c:pt idx="46">
                  <c:v>41929</c:v>
                </c:pt>
                <c:pt idx="47">
                  <c:v>41930</c:v>
                </c:pt>
                <c:pt idx="48">
                  <c:v>41931</c:v>
                </c:pt>
                <c:pt idx="49">
                  <c:v>41935</c:v>
                </c:pt>
                <c:pt idx="50">
                  <c:v>41936</c:v>
                </c:pt>
                <c:pt idx="51">
                  <c:v>41939</c:v>
                </c:pt>
                <c:pt idx="52">
                  <c:v>41940</c:v>
                </c:pt>
                <c:pt idx="53">
                  <c:v>41941</c:v>
                </c:pt>
                <c:pt idx="54">
                  <c:v>41942</c:v>
                </c:pt>
                <c:pt idx="55">
                  <c:v>41943</c:v>
                </c:pt>
                <c:pt idx="56">
                  <c:v>41944</c:v>
                </c:pt>
                <c:pt idx="57">
                  <c:v>41945</c:v>
                </c:pt>
                <c:pt idx="58">
                  <c:v>41946</c:v>
                </c:pt>
                <c:pt idx="59">
                  <c:v>41947</c:v>
                </c:pt>
                <c:pt idx="60">
                  <c:v>41948</c:v>
                </c:pt>
                <c:pt idx="61">
                  <c:v>41949</c:v>
                </c:pt>
                <c:pt idx="62">
                  <c:v>41950</c:v>
                </c:pt>
                <c:pt idx="63">
                  <c:v>41951</c:v>
                </c:pt>
                <c:pt idx="64">
                  <c:v>41952</c:v>
                </c:pt>
                <c:pt idx="65">
                  <c:v>41953</c:v>
                </c:pt>
                <c:pt idx="66">
                  <c:v>41954</c:v>
                </c:pt>
                <c:pt idx="67">
                  <c:v>41955</c:v>
                </c:pt>
                <c:pt idx="68">
                  <c:v>41956</c:v>
                </c:pt>
                <c:pt idx="69">
                  <c:v>41957</c:v>
                </c:pt>
                <c:pt idx="70">
                  <c:v>41958</c:v>
                </c:pt>
                <c:pt idx="71">
                  <c:v>41959</c:v>
                </c:pt>
                <c:pt idx="72">
                  <c:v>41960</c:v>
                </c:pt>
                <c:pt idx="73">
                  <c:v>41961</c:v>
                </c:pt>
                <c:pt idx="74">
                  <c:v>41962</c:v>
                </c:pt>
                <c:pt idx="75">
                  <c:v>41963</c:v>
                </c:pt>
                <c:pt idx="76">
                  <c:v>41964</c:v>
                </c:pt>
                <c:pt idx="77">
                  <c:v>41965</c:v>
                </c:pt>
                <c:pt idx="78">
                  <c:v>41966</c:v>
                </c:pt>
                <c:pt idx="79">
                  <c:v>41967</c:v>
                </c:pt>
                <c:pt idx="80">
                  <c:v>41968</c:v>
                </c:pt>
                <c:pt idx="81">
                  <c:v>41969</c:v>
                </c:pt>
                <c:pt idx="82">
                  <c:v>41970</c:v>
                </c:pt>
                <c:pt idx="83">
                  <c:v>41971</c:v>
                </c:pt>
                <c:pt idx="84">
                  <c:v>41972</c:v>
                </c:pt>
                <c:pt idx="85">
                  <c:v>41973</c:v>
                </c:pt>
              </c:numCache>
            </c:numRef>
          </c:cat>
          <c:val>
            <c:numRef>
              <c:f>ControlType!$I$36:$I$121</c:f>
              <c:numCache>
                <c:formatCode>General</c:formatCode>
                <c:ptCount val="86"/>
                <c:pt idx="0">
                  <c:v>25029</c:v>
                </c:pt>
                <c:pt idx="1">
                  <c:v>24852</c:v>
                </c:pt>
                <c:pt idx="2">
                  <c:v>22441</c:v>
                </c:pt>
                <c:pt idx="3">
                  <c:v>34160</c:v>
                </c:pt>
                <c:pt idx="4">
                  <c:v>56951</c:v>
                </c:pt>
                <c:pt idx="5">
                  <c:v>43467</c:v>
                </c:pt>
                <c:pt idx="6">
                  <c:v>37539</c:v>
                </c:pt>
                <c:pt idx="7">
                  <c:v>57448</c:v>
                </c:pt>
                <c:pt idx="8">
                  <c:v>52293</c:v>
                </c:pt>
                <c:pt idx="9">
                  <c:v>49231</c:v>
                </c:pt>
                <c:pt idx="10">
                  <c:v>47886</c:v>
                </c:pt>
                <c:pt idx="11">
                  <c:v>37008</c:v>
                </c:pt>
                <c:pt idx="12">
                  <c:v>35685</c:v>
                </c:pt>
                <c:pt idx="13">
                  <c:v>35292</c:v>
                </c:pt>
                <c:pt idx="14">
                  <c:v>34023</c:v>
                </c:pt>
                <c:pt idx="15">
                  <c:v>59637</c:v>
                </c:pt>
                <c:pt idx="16">
                  <c:v>55954</c:v>
                </c:pt>
                <c:pt idx="17">
                  <c:v>49802</c:v>
                </c:pt>
                <c:pt idx="18">
                  <c:v>40172</c:v>
                </c:pt>
                <c:pt idx="19">
                  <c:v>32798</c:v>
                </c:pt>
                <c:pt idx="20">
                  <c:v>33383</c:v>
                </c:pt>
                <c:pt idx="21">
                  <c:v>44260</c:v>
                </c:pt>
                <c:pt idx="22">
                  <c:v>45169</c:v>
                </c:pt>
                <c:pt idx="23">
                  <c:v>46571</c:v>
                </c:pt>
                <c:pt idx="24">
                  <c:v>40626</c:v>
                </c:pt>
                <c:pt idx="25">
                  <c:v>40586</c:v>
                </c:pt>
                <c:pt idx="26">
                  <c:v>34926</c:v>
                </c:pt>
                <c:pt idx="27">
                  <c:v>31973</c:v>
                </c:pt>
                <c:pt idx="28">
                  <c:v>42817</c:v>
                </c:pt>
                <c:pt idx="29">
                  <c:v>46555</c:v>
                </c:pt>
                <c:pt idx="30">
                  <c:v>45811</c:v>
                </c:pt>
                <c:pt idx="31">
                  <c:v>42697</c:v>
                </c:pt>
                <c:pt idx="32">
                  <c:v>27515</c:v>
                </c:pt>
                <c:pt idx="33">
                  <c:v>30989</c:v>
                </c:pt>
                <c:pt idx="34">
                  <c:v>31225</c:v>
                </c:pt>
                <c:pt idx="35">
                  <c:v>42632</c:v>
                </c:pt>
                <c:pt idx="36">
                  <c:v>44619</c:v>
                </c:pt>
                <c:pt idx="37">
                  <c:v>45672</c:v>
                </c:pt>
                <c:pt idx="38">
                  <c:v>47328</c:v>
                </c:pt>
                <c:pt idx="39">
                  <c:v>35696</c:v>
                </c:pt>
                <c:pt idx="40">
                  <c:v>21540</c:v>
                </c:pt>
                <c:pt idx="41">
                  <c:v>25132</c:v>
                </c:pt>
                <c:pt idx="42">
                  <c:v>45786</c:v>
                </c:pt>
                <c:pt idx="43">
                  <c:v>40319</c:v>
                </c:pt>
                <c:pt idx="44">
                  <c:v>56755</c:v>
                </c:pt>
                <c:pt idx="45">
                  <c:v>71697</c:v>
                </c:pt>
                <c:pt idx="46">
                  <c:v>61225</c:v>
                </c:pt>
                <c:pt idx="47">
                  <c:v>47237</c:v>
                </c:pt>
                <c:pt idx="48">
                  <c:v>40881</c:v>
                </c:pt>
                <c:pt idx="49">
                  <c:v>83269</c:v>
                </c:pt>
                <c:pt idx="50">
                  <c:v>54961</c:v>
                </c:pt>
                <c:pt idx="51">
                  <c:v>72928</c:v>
                </c:pt>
                <c:pt idx="52">
                  <c:v>53293</c:v>
                </c:pt>
                <c:pt idx="53">
                  <c:v>65910</c:v>
                </c:pt>
                <c:pt idx="54">
                  <c:v>61518</c:v>
                </c:pt>
                <c:pt idx="55">
                  <c:v>76794</c:v>
                </c:pt>
                <c:pt idx="56">
                  <c:v>65441</c:v>
                </c:pt>
                <c:pt idx="57">
                  <c:v>45320</c:v>
                </c:pt>
                <c:pt idx="58">
                  <c:v>63710</c:v>
                </c:pt>
                <c:pt idx="59">
                  <c:v>76484</c:v>
                </c:pt>
                <c:pt idx="60">
                  <c:v>75191</c:v>
                </c:pt>
                <c:pt idx="61">
                  <c:v>52809</c:v>
                </c:pt>
                <c:pt idx="62">
                  <c:v>51992</c:v>
                </c:pt>
                <c:pt idx="63">
                  <c:v>105012</c:v>
                </c:pt>
                <c:pt idx="64">
                  <c:v>105493</c:v>
                </c:pt>
                <c:pt idx="65">
                  <c:v>77354</c:v>
                </c:pt>
                <c:pt idx="66">
                  <c:v>100940</c:v>
                </c:pt>
                <c:pt idx="67">
                  <c:v>88260</c:v>
                </c:pt>
                <c:pt idx="68">
                  <c:v>114258</c:v>
                </c:pt>
                <c:pt idx="69">
                  <c:v>67579</c:v>
                </c:pt>
                <c:pt idx="70">
                  <c:v>89689</c:v>
                </c:pt>
                <c:pt idx="71">
                  <c:v>21924</c:v>
                </c:pt>
              </c:numCache>
            </c:numRef>
          </c:val>
          <c:extLst>
            <c:ext xmlns:c16="http://schemas.microsoft.com/office/drawing/2014/chart" uri="{C3380CC4-5D6E-409C-BE32-E72D297353CC}">
              <c16:uniqueId val="{00000000-96F9-4DE0-8353-401E8D9E2170}"/>
            </c:ext>
          </c:extLst>
        </c:ser>
        <c:ser>
          <c:idx val="1"/>
          <c:order val="1"/>
          <c:tx>
            <c:strRef>
              <c:f>ControlType!$J$4</c:f>
              <c:strCache>
                <c:ptCount val="1"/>
                <c:pt idx="0">
                  <c:v>Java</c:v>
                </c:pt>
              </c:strCache>
            </c:strRef>
          </c:tx>
          <c:spPr>
            <a:solidFill>
              <a:schemeClr val="accent2"/>
            </a:solidFill>
            <a:ln w="25400">
              <a:noFill/>
            </a:ln>
            <a:effectLst/>
          </c:spPr>
          <c:cat>
            <c:numRef>
              <c:f>ControlType!$H$36:$H$121</c:f>
              <c:numCache>
                <c:formatCode>m/d/yyyy</c:formatCode>
                <c:ptCount val="86"/>
                <c:pt idx="0">
                  <c:v>41883</c:v>
                </c:pt>
                <c:pt idx="1">
                  <c:v>41884</c:v>
                </c:pt>
                <c:pt idx="2">
                  <c:v>41885</c:v>
                </c:pt>
                <c:pt idx="3">
                  <c:v>41886</c:v>
                </c:pt>
                <c:pt idx="4">
                  <c:v>41887</c:v>
                </c:pt>
                <c:pt idx="5">
                  <c:v>41888</c:v>
                </c:pt>
                <c:pt idx="6">
                  <c:v>41889</c:v>
                </c:pt>
                <c:pt idx="7">
                  <c:v>41890</c:v>
                </c:pt>
                <c:pt idx="8">
                  <c:v>41891</c:v>
                </c:pt>
                <c:pt idx="9">
                  <c:v>41892</c:v>
                </c:pt>
                <c:pt idx="10">
                  <c:v>41893</c:v>
                </c:pt>
                <c:pt idx="11">
                  <c:v>41894</c:v>
                </c:pt>
                <c:pt idx="12">
                  <c:v>41895</c:v>
                </c:pt>
                <c:pt idx="13">
                  <c:v>41896</c:v>
                </c:pt>
                <c:pt idx="14">
                  <c:v>41897</c:v>
                </c:pt>
                <c:pt idx="15">
                  <c:v>41898</c:v>
                </c:pt>
                <c:pt idx="16">
                  <c:v>41899</c:v>
                </c:pt>
                <c:pt idx="17">
                  <c:v>41900</c:v>
                </c:pt>
                <c:pt idx="18">
                  <c:v>41901</c:v>
                </c:pt>
                <c:pt idx="19">
                  <c:v>41902</c:v>
                </c:pt>
                <c:pt idx="20">
                  <c:v>41903</c:v>
                </c:pt>
                <c:pt idx="21">
                  <c:v>41904</c:v>
                </c:pt>
                <c:pt idx="22">
                  <c:v>41905</c:v>
                </c:pt>
                <c:pt idx="23">
                  <c:v>41906</c:v>
                </c:pt>
                <c:pt idx="24">
                  <c:v>41907</c:v>
                </c:pt>
                <c:pt idx="25">
                  <c:v>41908</c:v>
                </c:pt>
                <c:pt idx="26">
                  <c:v>41909</c:v>
                </c:pt>
                <c:pt idx="27">
                  <c:v>41910</c:v>
                </c:pt>
                <c:pt idx="28">
                  <c:v>41911</c:v>
                </c:pt>
                <c:pt idx="29">
                  <c:v>41912</c:v>
                </c:pt>
                <c:pt idx="30">
                  <c:v>41913</c:v>
                </c:pt>
                <c:pt idx="31">
                  <c:v>41914</c:v>
                </c:pt>
                <c:pt idx="32">
                  <c:v>41915</c:v>
                </c:pt>
                <c:pt idx="33">
                  <c:v>41916</c:v>
                </c:pt>
                <c:pt idx="34">
                  <c:v>41917</c:v>
                </c:pt>
                <c:pt idx="35">
                  <c:v>41918</c:v>
                </c:pt>
                <c:pt idx="36">
                  <c:v>41919</c:v>
                </c:pt>
                <c:pt idx="37">
                  <c:v>41920</c:v>
                </c:pt>
                <c:pt idx="38">
                  <c:v>41921</c:v>
                </c:pt>
                <c:pt idx="39">
                  <c:v>41922</c:v>
                </c:pt>
                <c:pt idx="40">
                  <c:v>41923</c:v>
                </c:pt>
                <c:pt idx="41">
                  <c:v>41924</c:v>
                </c:pt>
                <c:pt idx="42">
                  <c:v>41925</c:v>
                </c:pt>
                <c:pt idx="43">
                  <c:v>41926</c:v>
                </c:pt>
                <c:pt idx="44">
                  <c:v>41927</c:v>
                </c:pt>
                <c:pt idx="45">
                  <c:v>41928</c:v>
                </c:pt>
                <c:pt idx="46">
                  <c:v>41929</c:v>
                </c:pt>
                <c:pt idx="47">
                  <c:v>41930</c:v>
                </c:pt>
                <c:pt idx="48">
                  <c:v>41931</c:v>
                </c:pt>
                <c:pt idx="49">
                  <c:v>41935</c:v>
                </c:pt>
                <c:pt idx="50">
                  <c:v>41936</c:v>
                </c:pt>
                <c:pt idx="51">
                  <c:v>41939</c:v>
                </c:pt>
                <c:pt idx="52">
                  <c:v>41940</c:v>
                </c:pt>
                <c:pt idx="53">
                  <c:v>41941</c:v>
                </c:pt>
                <c:pt idx="54">
                  <c:v>41942</c:v>
                </c:pt>
                <c:pt idx="55">
                  <c:v>41943</c:v>
                </c:pt>
                <c:pt idx="56">
                  <c:v>41944</c:v>
                </c:pt>
                <c:pt idx="57">
                  <c:v>41945</c:v>
                </c:pt>
                <c:pt idx="58">
                  <c:v>41946</c:v>
                </c:pt>
                <c:pt idx="59">
                  <c:v>41947</c:v>
                </c:pt>
                <c:pt idx="60">
                  <c:v>41948</c:v>
                </c:pt>
                <c:pt idx="61">
                  <c:v>41949</c:v>
                </c:pt>
                <c:pt idx="62">
                  <c:v>41950</c:v>
                </c:pt>
                <c:pt idx="63">
                  <c:v>41951</c:v>
                </c:pt>
                <c:pt idx="64">
                  <c:v>41952</c:v>
                </c:pt>
                <c:pt idx="65">
                  <c:v>41953</c:v>
                </c:pt>
                <c:pt idx="66">
                  <c:v>41954</c:v>
                </c:pt>
                <c:pt idx="67">
                  <c:v>41955</c:v>
                </c:pt>
                <c:pt idx="68">
                  <c:v>41956</c:v>
                </c:pt>
                <c:pt idx="69">
                  <c:v>41957</c:v>
                </c:pt>
                <c:pt idx="70">
                  <c:v>41958</c:v>
                </c:pt>
                <c:pt idx="71">
                  <c:v>41959</c:v>
                </c:pt>
                <c:pt idx="72">
                  <c:v>41960</c:v>
                </c:pt>
                <c:pt idx="73">
                  <c:v>41961</c:v>
                </c:pt>
                <c:pt idx="74">
                  <c:v>41962</c:v>
                </c:pt>
                <c:pt idx="75">
                  <c:v>41963</c:v>
                </c:pt>
                <c:pt idx="76">
                  <c:v>41964</c:v>
                </c:pt>
                <c:pt idx="77">
                  <c:v>41965</c:v>
                </c:pt>
                <c:pt idx="78">
                  <c:v>41966</c:v>
                </c:pt>
                <c:pt idx="79">
                  <c:v>41967</c:v>
                </c:pt>
                <c:pt idx="80">
                  <c:v>41968</c:v>
                </c:pt>
                <c:pt idx="81">
                  <c:v>41969</c:v>
                </c:pt>
                <c:pt idx="82">
                  <c:v>41970</c:v>
                </c:pt>
                <c:pt idx="83">
                  <c:v>41971</c:v>
                </c:pt>
                <c:pt idx="84">
                  <c:v>41972</c:v>
                </c:pt>
                <c:pt idx="85">
                  <c:v>41973</c:v>
                </c:pt>
              </c:numCache>
            </c:numRef>
          </c:cat>
          <c:val>
            <c:numRef>
              <c:f>ControlType!$J$36:$J$121</c:f>
              <c:numCache>
                <c:formatCode>General</c:formatCode>
                <c:ptCount val="86"/>
                <c:pt idx="0">
                  <c:v>57562</c:v>
                </c:pt>
                <c:pt idx="1">
                  <c:v>71930</c:v>
                </c:pt>
                <c:pt idx="2">
                  <c:v>68219</c:v>
                </c:pt>
                <c:pt idx="3">
                  <c:v>59393</c:v>
                </c:pt>
                <c:pt idx="4">
                  <c:v>59251</c:v>
                </c:pt>
                <c:pt idx="5">
                  <c:v>52126</c:v>
                </c:pt>
                <c:pt idx="6">
                  <c:v>43342</c:v>
                </c:pt>
                <c:pt idx="7">
                  <c:v>49216</c:v>
                </c:pt>
                <c:pt idx="8">
                  <c:v>42769</c:v>
                </c:pt>
                <c:pt idx="9">
                  <c:v>26123</c:v>
                </c:pt>
                <c:pt idx="10">
                  <c:v>23583</c:v>
                </c:pt>
                <c:pt idx="11">
                  <c:v>25291</c:v>
                </c:pt>
                <c:pt idx="12">
                  <c:v>25509</c:v>
                </c:pt>
                <c:pt idx="13">
                  <c:v>30282</c:v>
                </c:pt>
                <c:pt idx="14">
                  <c:v>23853</c:v>
                </c:pt>
                <c:pt idx="15">
                  <c:v>25442</c:v>
                </c:pt>
                <c:pt idx="16">
                  <c:v>19712</c:v>
                </c:pt>
                <c:pt idx="17">
                  <c:v>7756</c:v>
                </c:pt>
                <c:pt idx="18">
                  <c:v>4695</c:v>
                </c:pt>
                <c:pt idx="19">
                  <c:v>3806</c:v>
                </c:pt>
                <c:pt idx="20">
                  <c:v>4402</c:v>
                </c:pt>
                <c:pt idx="21">
                  <c:v>11000</c:v>
                </c:pt>
                <c:pt idx="22">
                  <c:v>7410</c:v>
                </c:pt>
                <c:pt idx="23">
                  <c:v>7199</c:v>
                </c:pt>
                <c:pt idx="24">
                  <c:v>5049</c:v>
                </c:pt>
                <c:pt idx="25">
                  <c:v>7440</c:v>
                </c:pt>
                <c:pt idx="26">
                  <c:v>4959</c:v>
                </c:pt>
                <c:pt idx="27">
                  <c:v>4940</c:v>
                </c:pt>
                <c:pt idx="28">
                  <c:v>5437</c:v>
                </c:pt>
                <c:pt idx="29">
                  <c:v>7078</c:v>
                </c:pt>
                <c:pt idx="30">
                  <c:v>8300</c:v>
                </c:pt>
                <c:pt idx="31">
                  <c:v>7595</c:v>
                </c:pt>
                <c:pt idx="32">
                  <c:v>7173</c:v>
                </c:pt>
                <c:pt idx="33">
                  <c:v>5902</c:v>
                </c:pt>
                <c:pt idx="34">
                  <c:v>6295</c:v>
                </c:pt>
                <c:pt idx="35">
                  <c:v>7820</c:v>
                </c:pt>
                <c:pt idx="36">
                  <c:v>7935</c:v>
                </c:pt>
                <c:pt idx="37">
                  <c:v>9222</c:v>
                </c:pt>
                <c:pt idx="38">
                  <c:v>13058</c:v>
                </c:pt>
                <c:pt idx="39">
                  <c:v>16950</c:v>
                </c:pt>
                <c:pt idx="40">
                  <c:v>15596</c:v>
                </c:pt>
                <c:pt idx="41">
                  <c:v>13401</c:v>
                </c:pt>
                <c:pt idx="42">
                  <c:v>10384</c:v>
                </c:pt>
                <c:pt idx="43">
                  <c:v>23813</c:v>
                </c:pt>
                <c:pt idx="44">
                  <c:v>25483</c:v>
                </c:pt>
                <c:pt idx="45">
                  <c:v>22950</c:v>
                </c:pt>
                <c:pt idx="46">
                  <c:v>15334</c:v>
                </c:pt>
                <c:pt idx="47">
                  <c:v>8285</c:v>
                </c:pt>
                <c:pt idx="48">
                  <c:v>10543</c:v>
                </c:pt>
                <c:pt idx="49">
                  <c:v>18882</c:v>
                </c:pt>
                <c:pt idx="50">
                  <c:v>11701</c:v>
                </c:pt>
                <c:pt idx="51">
                  <c:v>24842</c:v>
                </c:pt>
                <c:pt idx="52">
                  <c:v>20680</c:v>
                </c:pt>
                <c:pt idx="53">
                  <c:v>7232</c:v>
                </c:pt>
                <c:pt idx="54">
                  <c:v>6909</c:v>
                </c:pt>
                <c:pt idx="55">
                  <c:v>7289</c:v>
                </c:pt>
                <c:pt idx="56">
                  <c:v>7643</c:v>
                </c:pt>
                <c:pt idx="57">
                  <c:v>4391</c:v>
                </c:pt>
                <c:pt idx="58">
                  <c:v>6774</c:v>
                </c:pt>
                <c:pt idx="59">
                  <c:v>19321</c:v>
                </c:pt>
                <c:pt idx="60">
                  <c:v>19781</c:v>
                </c:pt>
                <c:pt idx="61">
                  <c:v>7750</c:v>
                </c:pt>
                <c:pt idx="62">
                  <c:v>6475</c:v>
                </c:pt>
                <c:pt idx="63">
                  <c:v>6166</c:v>
                </c:pt>
                <c:pt idx="64">
                  <c:v>5592</c:v>
                </c:pt>
                <c:pt idx="65">
                  <c:v>8252</c:v>
                </c:pt>
                <c:pt idx="66">
                  <c:v>22190</c:v>
                </c:pt>
                <c:pt idx="67">
                  <c:v>11269</c:v>
                </c:pt>
                <c:pt idx="68">
                  <c:v>2974</c:v>
                </c:pt>
                <c:pt idx="69">
                  <c:v>2937</c:v>
                </c:pt>
                <c:pt idx="70">
                  <c:v>5462</c:v>
                </c:pt>
                <c:pt idx="71">
                  <c:v>4847</c:v>
                </c:pt>
              </c:numCache>
            </c:numRef>
          </c:val>
          <c:extLst>
            <c:ext xmlns:c16="http://schemas.microsoft.com/office/drawing/2014/chart" uri="{C3380CC4-5D6E-409C-BE32-E72D297353CC}">
              <c16:uniqueId val="{00000001-96F9-4DE0-8353-401E8D9E2170}"/>
            </c:ext>
          </c:extLst>
        </c:ser>
        <c:ser>
          <c:idx val="2"/>
          <c:order val="2"/>
          <c:tx>
            <c:strRef>
              <c:f>ControlType!$K$4</c:f>
              <c:strCache>
                <c:ptCount val="1"/>
                <c:pt idx="0">
                  <c:v>Silverlight</c:v>
                </c:pt>
              </c:strCache>
            </c:strRef>
          </c:tx>
          <c:spPr>
            <a:solidFill>
              <a:schemeClr val="accent3"/>
            </a:solidFill>
            <a:ln w="25400">
              <a:noFill/>
            </a:ln>
            <a:effectLst/>
          </c:spPr>
          <c:cat>
            <c:numRef>
              <c:f>ControlType!$H$36:$H$121</c:f>
              <c:numCache>
                <c:formatCode>m/d/yyyy</c:formatCode>
                <c:ptCount val="86"/>
                <c:pt idx="0">
                  <c:v>41883</c:v>
                </c:pt>
                <c:pt idx="1">
                  <c:v>41884</c:v>
                </c:pt>
                <c:pt idx="2">
                  <c:v>41885</c:v>
                </c:pt>
                <c:pt idx="3">
                  <c:v>41886</c:v>
                </c:pt>
                <c:pt idx="4">
                  <c:v>41887</c:v>
                </c:pt>
                <c:pt idx="5">
                  <c:v>41888</c:v>
                </c:pt>
                <c:pt idx="6">
                  <c:v>41889</c:v>
                </c:pt>
                <c:pt idx="7">
                  <c:v>41890</c:v>
                </c:pt>
                <c:pt idx="8">
                  <c:v>41891</c:v>
                </c:pt>
                <c:pt idx="9">
                  <c:v>41892</c:v>
                </c:pt>
                <c:pt idx="10">
                  <c:v>41893</c:v>
                </c:pt>
                <c:pt idx="11">
                  <c:v>41894</c:v>
                </c:pt>
                <c:pt idx="12">
                  <c:v>41895</c:v>
                </c:pt>
                <c:pt idx="13">
                  <c:v>41896</c:v>
                </c:pt>
                <c:pt idx="14">
                  <c:v>41897</c:v>
                </c:pt>
                <c:pt idx="15">
                  <c:v>41898</c:v>
                </c:pt>
                <c:pt idx="16">
                  <c:v>41899</c:v>
                </c:pt>
                <c:pt idx="17">
                  <c:v>41900</c:v>
                </c:pt>
                <c:pt idx="18">
                  <c:v>41901</c:v>
                </c:pt>
                <c:pt idx="19">
                  <c:v>41902</c:v>
                </c:pt>
                <c:pt idx="20">
                  <c:v>41903</c:v>
                </c:pt>
                <c:pt idx="21">
                  <c:v>41904</c:v>
                </c:pt>
                <c:pt idx="22">
                  <c:v>41905</c:v>
                </c:pt>
                <c:pt idx="23">
                  <c:v>41906</c:v>
                </c:pt>
                <c:pt idx="24">
                  <c:v>41907</c:v>
                </c:pt>
                <c:pt idx="25">
                  <c:v>41908</c:v>
                </c:pt>
                <c:pt idx="26">
                  <c:v>41909</c:v>
                </c:pt>
                <c:pt idx="27">
                  <c:v>41910</c:v>
                </c:pt>
                <c:pt idx="28">
                  <c:v>41911</c:v>
                </c:pt>
                <c:pt idx="29">
                  <c:v>41912</c:v>
                </c:pt>
                <c:pt idx="30">
                  <c:v>41913</c:v>
                </c:pt>
                <c:pt idx="31">
                  <c:v>41914</c:v>
                </c:pt>
                <c:pt idx="32">
                  <c:v>41915</c:v>
                </c:pt>
                <c:pt idx="33">
                  <c:v>41916</c:v>
                </c:pt>
                <c:pt idx="34">
                  <c:v>41917</c:v>
                </c:pt>
                <c:pt idx="35">
                  <c:v>41918</c:v>
                </c:pt>
                <c:pt idx="36">
                  <c:v>41919</c:v>
                </c:pt>
                <c:pt idx="37">
                  <c:v>41920</c:v>
                </c:pt>
                <c:pt idx="38">
                  <c:v>41921</c:v>
                </c:pt>
                <c:pt idx="39">
                  <c:v>41922</c:v>
                </c:pt>
                <c:pt idx="40">
                  <c:v>41923</c:v>
                </c:pt>
                <c:pt idx="41">
                  <c:v>41924</c:v>
                </c:pt>
                <c:pt idx="42">
                  <c:v>41925</c:v>
                </c:pt>
                <c:pt idx="43">
                  <c:v>41926</c:v>
                </c:pt>
                <c:pt idx="44">
                  <c:v>41927</c:v>
                </c:pt>
                <c:pt idx="45">
                  <c:v>41928</c:v>
                </c:pt>
                <c:pt idx="46">
                  <c:v>41929</c:v>
                </c:pt>
                <c:pt idx="47">
                  <c:v>41930</c:v>
                </c:pt>
                <c:pt idx="48">
                  <c:v>41931</c:v>
                </c:pt>
                <c:pt idx="49">
                  <c:v>41935</c:v>
                </c:pt>
                <c:pt idx="50">
                  <c:v>41936</c:v>
                </c:pt>
                <c:pt idx="51">
                  <c:v>41939</c:v>
                </c:pt>
                <c:pt idx="52">
                  <c:v>41940</c:v>
                </c:pt>
                <c:pt idx="53">
                  <c:v>41941</c:v>
                </c:pt>
                <c:pt idx="54">
                  <c:v>41942</c:v>
                </c:pt>
                <c:pt idx="55">
                  <c:v>41943</c:v>
                </c:pt>
                <c:pt idx="56">
                  <c:v>41944</c:v>
                </c:pt>
                <c:pt idx="57">
                  <c:v>41945</c:v>
                </c:pt>
                <c:pt idx="58">
                  <c:v>41946</c:v>
                </c:pt>
                <c:pt idx="59">
                  <c:v>41947</c:v>
                </c:pt>
                <c:pt idx="60">
                  <c:v>41948</c:v>
                </c:pt>
                <c:pt idx="61">
                  <c:v>41949</c:v>
                </c:pt>
                <c:pt idx="62">
                  <c:v>41950</c:v>
                </c:pt>
                <c:pt idx="63">
                  <c:v>41951</c:v>
                </c:pt>
                <c:pt idx="64">
                  <c:v>41952</c:v>
                </c:pt>
                <c:pt idx="65">
                  <c:v>41953</c:v>
                </c:pt>
                <c:pt idx="66">
                  <c:v>41954</c:v>
                </c:pt>
                <c:pt idx="67">
                  <c:v>41955</c:v>
                </c:pt>
                <c:pt idx="68">
                  <c:v>41956</c:v>
                </c:pt>
                <c:pt idx="69">
                  <c:v>41957</c:v>
                </c:pt>
                <c:pt idx="70">
                  <c:v>41958</c:v>
                </c:pt>
                <c:pt idx="71">
                  <c:v>41959</c:v>
                </c:pt>
                <c:pt idx="72">
                  <c:v>41960</c:v>
                </c:pt>
                <c:pt idx="73">
                  <c:v>41961</c:v>
                </c:pt>
                <c:pt idx="74">
                  <c:v>41962</c:v>
                </c:pt>
                <c:pt idx="75">
                  <c:v>41963</c:v>
                </c:pt>
                <c:pt idx="76">
                  <c:v>41964</c:v>
                </c:pt>
                <c:pt idx="77">
                  <c:v>41965</c:v>
                </c:pt>
                <c:pt idx="78">
                  <c:v>41966</c:v>
                </c:pt>
                <c:pt idx="79">
                  <c:v>41967</c:v>
                </c:pt>
                <c:pt idx="80">
                  <c:v>41968</c:v>
                </c:pt>
                <c:pt idx="81">
                  <c:v>41969</c:v>
                </c:pt>
                <c:pt idx="82">
                  <c:v>41970</c:v>
                </c:pt>
                <c:pt idx="83">
                  <c:v>41971</c:v>
                </c:pt>
                <c:pt idx="84">
                  <c:v>41972</c:v>
                </c:pt>
                <c:pt idx="85">
                  <c:v>41973</c:v>
                </c:pt>
              </c:numCache>
            </c:numRef>
          </c:cat>
          <c:val>
            <c:numRef>
              <c:f>ControlType!$K$36:$K$121</c:f>
              <c:numCache>
                <c:formatCode>General</c:formatCode>
                <c:ptCount val="86"/>
                <c:pt idx="0">
                  <c:v>1231</c:v>
                </c:pt>
                <c:pt idx="1">
                  <c:v>1816</c:v>
                </c:pt>
                <c:pt idx="2">
                  <c:v>1776</c:v>
                </c:pt>
                <c:pt idx="3">
                  <c:v>1426</c:v>
                </c:pt>
                <c:pt idx="4">
                  <c:v>1362</c:v>
                </c:pt>
                <c:pt idx="5">
                  <c:v>1135</c:v>
                </c:pt>
                <c:pt idx="6">
                  <c:v>893</c:v>
                </c:pt>
                <c:pt idx="7">
                  <c:v>792</c:v>
                </c:pt>
                <c:pt idx="8">
                  <c:v>1059</c:v>
                </c:pt>
                <c:pt idx="9">
                  <c:v>1241</c:v>
                </c:pt>
                <c:pt idx="10">
                  <c:v>1567</c:v>
                </c:pt>
                <c:pt idx="11">
                  <c:v>1260</c:v>
                </c:pt>
                <c:pt idx="12">
                  <c:v>1516</c:v>
                </c:pt>
                <c:pt idx="13">
                  <c:v>1561</c:v>
                </c:pt>
                <c:pt idx="14">
                  <c:v>1351</c:v>
                </c:pt>
                <c:pt idx="15">
                  <c:v>1379</c:v>
                </c:pt>
                <c:pt idx="16">
                  <c:v>917</c:v>
                </c:pt>
                <c:pt idx="17">
                  <c:v>623</c:v>
                </c:pt>
                <c:pt idx="18">
                  <c:v>457</c:v>
                </c:pt>
                <c:pt idx="19">
                  <c:v>377</c:v>
                </c:pt>
                <c:pt idx="20">
                  <c:v>388</c:v>
                </c:pt>
                <c:pt idx="21">
                  <c:v>413</c:v>
                </c:pt>
                <c:pt idx="22">
                  <c:v>654</c:v>
                </c:pt>
                <c:pt idx="23">
                  <c:v>653</c:v>
                </c:pt>
                <c:pt idx="24">
                  <c:v>726</c:v>
                </c:pt>
                <c:pt idx="25">
                  <c:v>932</c:v>
                </c:pt>
                <c:pt idx="26">
                  <c:v>2533</c:v>
                </c:pt>
                <c:pt idx="27">
                  <c:v>1097</c:v>
                </c:pt>
                <c:pt idx="28">
                  <c:v>822</c:v>
                </c:pt>
                <c:pt idx="29">
                  <c:v>736</c:v>
                </c:pt>
                <c:pt idx="30">
                  <c:v>960</c:v>
                </c:pt>
                <c:pt idx="31">
                  <c:v>949</c:v>
                </c:pt>
                <c:pt idx="32">
                  <c:v>916</c:v>
                </c:pt>
                <c:pt idx="33">
                  <c:v>558</c:v>
                </c:pt>
                <c:pt idx="34">
                  <c:v>656</c:v>
                </c:pt>
                <c:pt idx="35">
                  <c:v>794</c:v>
                </c:pt>
                <c:pt idx="36">
                  <c:v>1160</c:v>
                </c:pt>
                <c:pt idx="37">
                  <c:v>717</c:v>
                </c:pt>
                <c:pt idx="38">
                  <c:v>504</c:v>
                </c:pt>
                <c:pt idx="39">
                  <c:v>419</c:v>
                </c:pt>
                <c:pt idx="40">
                  <c:v>281</c:v>
                </c:pt>
                <c:pt idx="41">
                  <c:v>271</c:v>
                </c:pt>
                <c:pt idx="42">
                  <c:v>330</c:v>
                </c:pt>
                <c:pt idx="43">
                  <c:v>1122</c:v>
                </c:pt>
                <c:pt idx="44">
                  <c:v>1039</c:v>
                </c:pt>
                <c:pt idx="45">
                  <c:v>374</c:v>
                </c:pt>
                <c:pt idx="46">
                  <c:v>475</c:v>
                </c:pt>
                <c:pt idx="47">
                  <c:v>586</c:v>
                </c:pt>
                <c:pt idx="48">
                  <c:v>561</c:v>
                </c:pt>
                <c:pt idx="49">
                  <c:v>602</c:v>
                </c:pt>
                <c:pt idx="50">
                  <c:v>448</c:v>
                </c:pt>
                <c:pt idx="51">
                  <c:v>407</c:v>
                </c:pt>
                <c:pt idx="52">
                  <c:v>338</c:v>
                </c:pt>
                <c:pt idx="53">
                  <c:v>397</c:v>
                </c:pt>
                <c:pt idx="54">
                  <c:v>455</c:v>
                </c:pt>
                <c:pt idx="55">
                  <c:v>475</c:v>
                </c:pt>
                <c:pt idx="56">
                  <c:v>626</c:v>
                </c:pt>
                <c:pt idx="57">
                  <c:v>467</c:v>
                </c:pt>
                <c:pt idx="58">
                  <c:v>588</c:v>
                </c:pt>
                <c:pt idx="59">
                  <c:v>708</c:v>
                </c:pt>
                <c:pt idx="60">
                  <c:v>680</c:v>
                </c:pt>
                <c:pt idx="61">
                  <c:v>568</c:v>
                </c:pt>
                <c:pt idx="62">
                  <c:v>473</c:v>
                </c:pt>
                <c:pt idx="63">
                  <c:v>441</c:v>
                </c:pt>
                <c:pt idx="64">
                  <c:v>558</c:v>
                </c:pt>
                <c:pt idx="65">
                  <c:v>460</c:v>
                </c:pt>
                <c:pt idx="66">
                  <c:v>841</c:v>
                </c:pt>
                <c:pt idx="67">
                  <c:v>932</c:v>
                </c:pt>
                <c:pt idx="68">
                  <c:v>617</c:v>
                </c:pt>
                <c:pt idx="69">
                  <c:v>751</c:v>
                </c:pt>
                <c:pt idx="70">
                  <c:v>2328</c:v>
                </c:pt>
                <c:pt idx="71">
                  <c:v>884</c:v>
                </c:pt>
              </c:numCache>
            </c:numRef>
          </c:val>
          <c:extLst>
            <c:ext xmlns:c16="http://schemas.microsoft.com/office/drawing/2014/chart" uri="{C3380CC4-5D6E-409C-BE32-E72D297353CC}">
              <c16:uniqueId val="{00000002-96F9-4DE0-8353-401E8D9E2170}"/>
            </c:ext>
          </c:extLst>
        </c:ser>
        <c:ser>
          <c:idx val="3"/>
          <c:order val="3"/>
          <c:tx>
            <c:strRef>
              <c:f>ControlType!$L$4</c:f>
              <c:strCache>
                <c:ptCount val="1"/>
                <c:pt idx="0">
                  <c:v>PDF</c:v>
                </c:pt>
              </c:strCache>
            </c:strRef>
          </c:tx>
          <c:spPr>
            <a:solidFill>
              <a:schemeClr val="accent4"/>
            </a:solidFill>
            <a:ln w="25400">
              <a:noFill/>
            </a:ln>
            <a:effectLst/>
          </c:spPr>
          <c:cat>
            <c:numRef>
              <c:f>ControlType!$H$36:$H$121</c:f>
              <c:numCache>
                <c:formatCode>m/d/yyyy</c:formatCode>
                <c:ptCount val="86"/>
                <c:pt idx="0">
                  <c:v>41883</c:v>
                </c:pt>
                <c:pt idx="1">
                  <c:v>41884</c:v>
                </c:pt>
                <c:pt idx="2">
                  <c:v>41885</c:v>
                </c:pt>
                <c:pt idx="3">
                  <c:v>41886</c:v>
                </c:pt>
                <c:pt idx="4">
                  <c:v>41887</c:v>
                </c:pt>
                <c:pt idx="5">
                  <c:v>41888</c:v>
                </c:pt>
                <c:pt idx="6">
                  <c:v>41889</c:v>
                </c:pt>
                <c:pt idx="7">
                  <c:v>41890</c:v>
                </c:pt>
                <c:pt idx="8">
                  <c:v>41891</c:v>
                </c:pt>
                <c:pt idx="9">
                  <c:v>41892</c:v>
                </c:pt>
                <c:pt idx="10">
                  <c:v>41893</c:v>
                </c:pt>
                <c:pt idx="11">
                  <c:v>41894</c:v>
                </c:pt>
                <c:pt idx="12">
                  <c:v>41895</c:v>
                </c:pt>
                <c:pt idx="13">
                  <c:v>41896</c:v>
                </c:pt>
                <c:pt idx="14">
                  <c:v>41897</c:v>
                </c:pt>
                <c:pt idx="15">
                  <c:v>41898</c:v>
                </c:pt>
                <c:pt idx="16">
                  <c:v>41899</c:v>
                </c:pt>
                <c:pt idx="17">
                  <c:v>41900</c:v>
                </c:pt>
                <c:pt idx="18">
                  <c:v>41901</c:v>
                </c:pt>
                <c:pt idx="19">
                  <c:v>41902</c:v>
                </c:pt>
                <c:pt idx="20">
                  <c:v>41903</c:v>
                </c:pt>
                <c:pt idx="21">
                  <c:v>41904</c:v>
                </c:pt>
                <c:pt idx="22">
                  <c:v>41905</c:v>
                </c:pt>
                <c:pt idx="23">
                  <c:v>41906</c:v>
                </c:pt>
                <c:pt idx="24">
                  <c:v>41907</c:v>
                </c:pt>
                <c:pt idx="25">
                  <c:v>41908</c:v>
                </c:pt>
                <c:pt idx="26">
                  <c:v>41909</c:v>
                </c:pt>
                <c:pt idx="27">
                  <c:v>41910</c:v>
                </c:pt>
                <c:pt idx="28">
                  <c:v>41911</c:v>
                </c:pt>
                <c:pt idx="29">
                  <c:v>41912</c:v>
                </c:pt>
                <c:pt idx="30">
                  <c:v>41913</c:v>
                </c:pt>
                <c:pt idx="31">
                  <c:v>41914</c:v>
                </c:pt>
                <c:pt idx="32">
                  <c:v>41915</c:v>
                </c:pt>
                <c:pt idx="33">
                  <c:v>41916</c:v>
                </c:pt>
                <c:pt idx="34">
                  <c:v>41917</c:v>
                </c:pt>
                <c:pt idx="35">
                  <c:v>41918</c:v>
                </c:pt>
                <c:pt idx="36">
                  <c:v>41919</c:v>
                </c:pt>
                <c:pt idx="37">
                  <c:v>41920</c:v>
                </c:pt>
                <c:pt idx="38">
                  <c:v>41921</c:v>
                </c:pt>
                <c:pt idx="39">
                  <c:v>41922</c:v>
                </c:pt>
                <c:pt idx="40">
                  <c:v>41923</c:v>
                </c:pt>
                <c:pt idx="41">
                  <c:v>41924</c:v>
                </c:pt>
                <c:pt idx="42">
                  <c:v>41925</c:v>
                </c:pt>
                <c:pt idx="43">
                  <c:v>41926</c:v>
                </c:pt>
                <c:pt idx="44">
                  <c:v>41927</c:v>
                </c:pt>
                <c:pt idx="45">
                  <c:v>41928</c:v>
                </c:pt>
                <c:pt idx="46">
                  <c:v>41929</c:v>
                </c:pt>
                <c:pt idx="47">
                  <c:v>41930</c:v>
                </c:pt>
                <c:pt idx="48">
                  <c:v>41931</c:v>
                </c:pt>
                <c:pt idx="49">
                  <c:v>41935</c:v>
                </c:pt>
                <c:pt idx="50">
                  <c:v>41936</c:v>
                </c:pt>
                <c:pt idx="51">
                  <c:v>41939</c:v>
                </c:pt>
                <c:pt idx="52">
                  <c:v>41940</c:v>
                </c:pt>
                <c:pt idx="53">
                  <c:v>41941</c:v>
                </c:pt>
                <c:pt idx="54">
                  <c:v>41942</c:v>
                </c:pt>
                <c:pt idx="55">
                  <c:v>41943</c:v>
                </c:pt>
                <c:pt idx="56">
                  <c:v>41944</c:v>
                </c:pt>
                <c:pt idx="57">
                  <c:v>41945</c:v>
                </c:pt>
                <c:pt idx="58">
                  <c:v>41946</c:v>
                </c:pt>
                <c:pt idx="59">
                  <c:v>41947</c:v>
                </c:pt>
                <c:pt idx="60">
                  <c:v>41948</c:v>
                </c:pt>
                <c:pt idx="61">
                  <c:v>41949</c:v>
                </c:pt>
                <c:pt idx="62">
                  <c:v>41950</c:v>
                </c:pt>
                <c:pt idx="63">
                  <c:v>41951</c:v>
                </c:pt>
                <c:pt idx="64">
                  <c:v>41952</c:v>
                </c:pt>
                <c:pt idx="65">
                  <c:v>41953</c:v>
                </c:pt>
                <c:pt idx="66">
                  <c:v>41954</c:v>
                </c:pt>
                <c:pt idx="67">
                  <c:v>41955</c:v>
                </c:pt>
                <c:pt idx="68">
                  <c:v>41956</c:v>
                </c:pt>
                <c:pt idx="69">
                  <c:v>41957</c:v>
                </c:pt>
                <c:pt idx="70">
                  <c:v>41958</c:v>
                </c:pt>
                <c:pt idx="71">
                  <c:v>41959</c:v>
                </c:pt>
                <c:pt idx="72">
                  <c:v>41960</c:v>
                </c:pt>
                <c:pt idx="73">
                  <c:v>41961</c:v>
                </c:pt>
                <c:pt idx="74">
                  <c:v>41962</c:v>
                </c:pt>
                <c:pt idx="75">
                  <c:v>41963</c:v>
                </c:pt>
                <c:pt idx="76">
                  <c:v>41964</c:v>
                </c:pt>
                <c:pt idx="77">
                  <c:v>41965</c:v>
                </c:pt>
                <c:pt idx="78">
                  <c:v>41966</c:v>
                </c:pt>
                <c:pt idx="79">
                  <c:v>41967</c:v>
                </c:pt>
                <c:pt idx="80">
                  <c:v>41968</c:v>
                </c:pt>
                <c:pt idx="81">
                  <c:v>41969</c:v>
                </c:pt>
                <c:pt idx="82">
                  <c:v>41970</c:v>
                </c:pt>
                <c:pt idx="83">
                  <c:v>41971</c:v>
                </c:pt>
                <c:pt idx="84">
                  <c:v>41972</c:v>
                </c:pt>
                <c:pt idx="85">
                  <c:v>41973</c:v>
                </c:pt>
              </c:numCache>
            </c:numRef>
          </c:cat>
          <c:val>
            <c:numRef>
              <c:f>ControlType!$L$36:$L$121</c:f>
              <c:numCache>
                <c:formatCode>General</c:formatCode>
                <c:ptCount val="86"/>
                <c:pt idx="0">
                  <c:v>2458</c:v>
                </c:pt>
                <c:pt idx="1">
                  <c:v>2709</c:v>
                </c:pt>
                <c:pt idx="2">
                  <c:v>1752</c:v>
                </c:pt>
                <c:pt idx="3">
                  <c:v>1545</c:v>
                </c:pt>
                <c:pt idx="4">
                  <c:v>249</c:v>
                </c:pt>
                <c:pt idx="5">
                  <c:v>1830</c:v>
                </c:pt>
                <c:pt idx="6">
                  <c:v>327</c:v>
                </c:pt>
                <c:pt idx="7">
                  <c:v>109</c:v>
                </c:pt>
                <c:pt idx="8">
                  <c:v>2720</c:v>
                </c:pt>
                <c:pt idx="9">
                  <c:v>9129</c:v>
                </c:pt>
                <c:pt idx="10">
                  <c:v>5766</c:v>
                </c:pt>
                <c:pt idx="11">
                  <c:v>7773</c:v>
                </c:pt>
                <c:pt idx="12">
                  <c:v>5277</c:v>
                </c:pt>
                <c:pt idx="13">
                  <c:v>3884</c:v>
                </c:pt>
                <c:pt idx="14">
                  <c:v>53</c:v>
                </c:pt>
                <c:pt idx="15">
                  <c:v>41</c:v>
                </c:pt>
                <c:pt idx="16">
                  <c:v>57</c:v>
                </c:pt>
                <c:pt idx="17">
                  <c:v>27</c:v>
                </c:pt>
                <c:pt idx="18">
                  <c:v>780</c:v>
                </c:pt>
                <c:pt idx="19">
                  <c:v>6969</c:v>
                </c:pt>
                <c:pt idx="20">
                  <c:v>4452</c:v>
                </c:pt>
                <c:pt idx="21">
                  <c:v>8389</c:v>
                </c:pt>
                <c:pt idx="22">
                  <c:v>6097</c:v>
                </c:pt>
                <c:pt idx="23">
                  <c:v>1108</c:v>
                </c:pt>
                <c:pt idx="24">
                  <c:v>49</c:v>
                </c:pt>
                <c:pt idx="25">
                  <c:v>68</c:v>
                </c:pt>
                <c:pt idx="26">
                  <c:v>4766</c:v>
                </c:pt>
                <c:pt idx="27">
                  <c:v>94</c:v>
                </c:pt>
                <c:pt idx="28">
                  <c:v>41</c:v>
                </c:pt>
                <c:pt idx="29">
                  <c:v>8185</c:v>
                </c:pt>
                <c:pt idx="30">
                  <c:v>7875</c:v>
                </c:pt>
                <c:pt idx="31">
                  <c:v>2170</c:v>
                </c:pt>
                <c:pt idx="32">
                  <c:v>6569</c:v>
                </c:pt>
                <c:pt idx="33">
                  <c:v>26</c:v>
                </c:pt>
                <c:pt idx="34">
                  <c:v>2766</c:v>
                </c:pt>
                <c:pt idx="35">
                  <c:v>4413</c:v>
                </c:pt>
                <c:pt idx="36">
                  <c:v>6023</c:v>
                </c:pt>
                <c:pt idx="37">
                  <c:v>21001</c:v>
                </c:pt>
                <c:pt idx="38">
                  <c:v>7889</c:v>
                </c:pt>
                <c:pt idx="39">
                  <c:v>26</c:v>
                </c:pt>
                <c:pt idx="40">
                  <c:v>44</c:v>
                </c:pt>
                <c:pt idx="41">
                  <c:v>40</c:v>
                </c:pt>
                <c:pt idx="42">
                  <c:v>40</c:v>
                </c:pt>
                <c:pt idx="43">
                  <c:v>115</c:v>
                </c:pt>
                <c:pt idx="44">
                  <c:v>1947</c:v>
                </c:pt>
                <c:pt idx="45">
                  <c:v>72</c:v>
                </c:pt>
                <c:pt idx="46">
                  <c:v>5709</c:v>
                </c:pt>
                <c:pt idx="47">
                  <c:v>15841</c:v>
                </c:pt>
                <c:pt idx="48">
                  <c:v>23208</c:v>
                </c:pt>
                <c:pt idx="49">
                  <c:v>2749</c:v>
                </c:pt>
                <c:pt idx="50">
                  <c:v>8558</c:v>
                </c:pt>
                <c:pt idx="51">
                  <c:v>886</c:v>
                </c:pt>
                <c:pt idx="52">
                  <c:v>761</c:v>
                </c:pt>
                <c:pt idx="53">
                  <c:v>80</c:v>
                </c:pt>
                <c:pt idx="54">
                  <c:v>143</c:v>
                </c:pt>
                <c:pt idx="55">
                  <c:v>50</c:v>
                </c:pt>
                <c:pt idx="56">
                  <c:v>47</c:v>
                </c:pt>
                <c:pt idx="57">
                  <c:v>63</c:v>
                </c:pt>
                <c:pt idx="58">
                  <c:v>148</c:v>
                </c:pt>
                <c:pt idx="59">
                  <c:v>2958</c:v>
                </c:pt>
                <c:pt idx="60">
                  <c:v>2433</c:v>
                </c:pt>
                <c:pt idx="61">
                  <c:v>1008</c:v>
                </c:pt>
                <c:pt idx="62">
                  <c:v>1089</c:v>
                </c:pt>
                <c:pt idx="63">
                  <c:v>1041</c:v>
                </c:pt>
                <c:pt idx="64">
                  <c:v>1279</c:v>
                </c:pt>
                <c:pt idx="65">
                  <c:v>520</c:v>
                </c:pt>
                <c:pt idx="66">
                  <c:v>50</c:v>
                </c:pt>
                <c:pt idx="67">
                  <c:v>45</c:v>
                </c:pt>
                <c:pt idx="68">
                  <c:v>50</c:v>
                </c:pt>
                <c:pt idx="69">
                  <c:v>47</c:v>
                </c:pt>
                <c:pt idx="70">
                  <c:v>50</c:v>
                </c:pt>
                <c:pt idx="71">
                  <c:v>24</c:v>
                </c:pt>
              </c:numCache>
            </c:numRef>
          </c:val>
          <c:extLst>
            <c:ext xmlns:c16="http://schemas.microsoft.com/office/drawing/2014/chart" uri="{C3380CC4-5D6E-409C-BE32-E72D297353CC}">
              <c16:uniqueId val="{00000003-96F9-4DE0-8353-401E8D9E2170}"/>
            </c:ext>
          </c:extLst>
        </c:ser>
        <c:ser>
          <c:idx val="4"/>
          <c:order val="4"/>
          <c:tx>
            <c:strRef>
              <c:f>ControlType!$M$4</c:f>
              <c:strCache>
                <c:ptCount val="1"/>
                <c:pt idx="0">
                  <c:v>Other</c:v>
                </c:pt>
              </c:strCache>
            </c:strRef>
          </c:tx>
          <c:spPr>
            <a:solidFill>
              <a:schemeClr val="accent5"/>
            </a:solidFill>
            <a:ln w="25400">
              <a:noFill/>
            </a:ln>
            <a:effectLst/>
          </c:spPr>
          <c:cat>
            <c:numRef>
              <c:f>ControlType!$H$36:$H$121</c:f>
              <c:numCache>
                <c:formatCode>m/d/yyyy</c:formatCode>
                <c:ptCount val="86"/>
                <c:pt idx="0">
                  <c:v>41883</c:v>
                </c:pt>
                <c:pt idx="1">
                  <c:v>41884</c:v>
                </c:pt>
                <c:pt idx="2">
                  <c:v>41885</c:v>
                </c:pt>
                <c:pt idx="3">
                  <c:v>41886</c:v>
                </c:pt>
                <c:pt idx="4">
                  <c:v>41887</c:v>
                </c:pt>
                <c:pt idx="5">
                  <c:v>41888</c:v>
                </c:pt>
                <c:pt idx="6">
                  <c:v>41889</c:v>
                </c:pt>
                <c:pt idx="7">
                  <c:v>41890</c:v>
                </c:pt>
                <c:pt idx="8">
                  <c:v>41891</c:v>
                </c:pt>
                <c:pt idx="9">
                  <c:v>41892</c:v>
                </c:pt>
                <c:pt idx="10">
                  <c:v>41893</c:v>
                </c:pt>
                <c:pt idx="11">
                  <c:v>41894</c:v>
                </c:pt>
                <c:pt idx="12">
                  <c:v>41895</c:v>
                </c:pt>
                <c:pt idx="13">
                  <c:v>41896</c:v>
                </c:pt>
                <c:pt idx="14">
                  <c:v>41897</c:v>
                </c:pt>
                <c:pt idx="15">
                  <c:v>41898</c:v>
                </c:pt>
                <c:pt idx="16">
                  <c:v>41899</c:v>
                </c:pt>
                <c:pt idx="17">
                  <c:v>41900</c:v>
                </c:pt>
                <c:pt idx="18">
                  <c:v>41901</c:v>
                </c:pt>
                <c:pt idx="19">
                  <c:v>41902</c:v>
                </c:pt>
                <c:pt idx="20">
                  <c:v>41903</c:v>
                </c:pt>
                <c:pt idx="21">
                  <c:v>41904</c:v>
                </c:pt>
                <c:pt idx="22">
                  <c:v>41905</c:v>
                </c:pt>
                <c:pt idx="23">
                  <c:v>41906</c:v>
                </c:pt>
                <c:pt idx="24">
                  <c:v>41907</c:v>
                </c:pt>
                <c:pt idx="25">
                  <c:v>41908</c:v>
                </c:pt>
                <c:pt idx="26">
                  <c:v>41909</c:v>
                </c:pt>
                <c:pt idx="27">
                  <c:v>41910</c:v>
                </c:pt>
                <c:pt idx="28">
                  <c:v>41911</c:v>
                </c:pt>
                <c:pt idx="29">
                  <c:v>41912</c:v>
                </c:pt>
                <c:pt idx="30">
                  <c:v>41913</c:v>
                </c:pt>
                <c:pt idx="31">
                  <c:v>41914</c:v>
                </c:pt>
                <c:pt idx="32">
                  <c:v>41915</c:v>
                </c:pt>
                <c:pt idx="33">
                  <c:v>41916</c:v>
                </c:pt>
                <c:pt idx="34">
                  <c:v>41917</c:v>
                </c:pt>
                <c:pt idx="35">
                  <c:v>41918</c:v>
                </c:pt>
                <c:pt idx="36">
                  <c:v>41919</c:v>
                </c:pt>
                <c:pt idx="37">
                  <c:v>41920</c:v>
                </c:pt>
                <c:pt idx="38">
                  <c:v>41921</c:v>
                </c:pt>
                <c:pt idx="39">
                  <c:v>41922</c:v>
                </c:pt>
                <c:pt idx="40">
                  <c:v>41923</c:v>
                </c:pt>
                <c:pt idx="41">
                  <c:v>41924</c:v>
                </c:pt>
                <c:pt idx="42">
                  <c:v>41925</c:v>
                </c:pt>
                <c:pt idx="43">
                  <c:v>41926</c:v>
                </c:pt>
                <c:pt idx="44">
                  <c:v>41927</c:v>
                </c:pt>
                <c:pt idx="45">
                  <c:v>41928</c:v>
                </c:pt>
                <c:pt idx="46">
                  <c:v>41929</c:v>
                </c:pt>
                <c:pt idx="47">
                  <c:v>41930</c:v>
                </c:pt>
                <c:pt idx="48">
                  <c:v>41931</c:v>
                </c:pt>
                <c:pt idx="49">
                  <c:v>41935</c:v>
                </c:pt>
                <c:pt idx="50">
                  <c:v>41936</c:v>
                </c:pt>
                <c:pt idx="51">
                  <c:v>41939</c:v>
                </c:pt>
                <c:pt idx="52">
                  <c:v>41940</c:v>
                </c:pt>
                <c:pt idx="53">
                  <c:v>41941</c:v>
                </c:pt>
                <c:pt idx="54">
                  <c:v>41942</c:v>
                </c:pt>
                <c:pt idx="55">
                  <c:v>41943</c:v>
                </c:pt>
                <c:pt idx="56">
                  <c:v>41944</c:v>
                </c:pt>
                <c:pt idx="57">
                  <c:v>41945</c:v>
                </c:pt>
                <c:pt idx="58">
                  <c:v>41946</c:v>
                </c:pt>
                <c:pt idx="59">
                  <c:v>41947</c:v>
                </c:pt>
                <c:pt idx="60">
                  <c:v>41948</c:v>
                </c:pt>
                <c:pt idx="61">
                  <c:v>41949</c:v>
                </c:pt>
                <c:pt idx="62">
                  <c:v>41950</c:v>
                </c:pt>
                <c:pt idx="63">
                  <c:v>41951</c:v>
                </c:pt>
                <c:pt idx="64">
                  <c:v>41952</c:v>
                </c:pt>
                <c:pt idx="65">
                  <c:v>41953</c:v>
                </c:pt>
                <c:pt idx="66">
                  <c:v>41954</c:v>
                </c:pt>
                <c:pt idx="67">
                  <c:v>41955</c:v>
                </c:pt>
                <c:pt idx="68">
                  <c:v>41956</c:v>
                </c:pt>
                <c:pt idx="69">
                  <c:v>41957</c:v>
                </c:pt>
                <c:pt idx="70">
                  <c:v>41958</c:v>
                </c:pt>
                <c:pt idx="71">
                  <c:v>41959</c:v>
                </c:pt>
                <c:pt idx="72">
                  <c:v>41960</c:v>
                </c:pt>
                <c:pt idx="73">
                  <c:v>41961</c:v>
                </c:pt>
                <c:pt idx="74">
                  <c:v>41962</c:v>
                </c:pt>
                <c:pt idx="75">
                  <c:v>41963</c:v>
                </c:pt>
                <c:pt idx="76">
                  <c:v>41964</c:v>
                </c:pt>
                <c:pt idx="77">
                  <c:v>41965</c:v>
                </c:pt>
                <c:pt idx="78">
                  <c:v>41966</c:v>
                </c:pt>
                <c:pt idx="79">
                  <c:v>41967</c:v>
                </c:pt>
                <c:pt idx="80">
                  <c:v>41968</c:v>
                </c:pt>
                <c:pt idx="81">
                  <c:v>41969</c:v>
                </c:pt>
                <c:pt idx="82">
                  <c:v>41970</c:v>
                </c:pt>
                <c:pt idx="83">
                  <c:v>41971</c:v>
                </c:pt>
                <c:pt idx="84">
                  <c:v>41972</c:v>
                </c:pt>
                <c:pt idx="85">
                  <c:v>41973</c:v>
                </c:pt>
              </c:numCache>
            </c:numRef>
          </c:cat>
          <c:val>
            <c:numRef>
              <c:f>ControlType!$M$36:$M$121</c:f>
              <c:numCache>
                <c:formatCode>General</c:formatCode>
                <c:ptCount val="86"/>
                <c:pt idx="0">
                  <c:v>182</c:v>
                </c:pt>
                <c:pt idx="1">
                  <c:v>173</c:v>
                </c:pt>
                <c:pt idx="2">
                  <c:v>203</c:v>
                </c:pt>
                <c:pt idx="3">
                  <c:v>125</c:v>
                </c:pt>
                <c:pt idx="4">
                  <c:v>188</c:v>
                </c:pt>
                <c:pt idx="5">
                  <c:v>159</c:v>
                </c:pt>
                <c:pt idx="6">
                  <c:v>133</c:v>
                </c:pt>
                <c:pt idx="7">
                  <c:v>151</c:v>
                </c:pt>
                <c:pt idx="8">
                  <c:v>159</c:v>
                </c:pt>
                <c:pt idx="9">
                  <c:v>125</c:v>
                </c:pt>
                <c:pt idx="10">
                  <c:v>166</c:v>
                </c:pt>
                <c:pt idx="11">
                  <c:v>152</c:v>
                </c:pt>
                <c:pt idx="12">
                  <c:v>139</c:v>
                </c:pt>
                <c:pt idx="13">
                  <c:v>120</c:v>
                </c:pt>
                <c:pt idx="14">
                  <c:v>112</c:v>
                </c:pt>
                <c:pt idx="15">
                  <c:v>156</c:v>
                </c:pt>
                <c:pt idx="16">
                  <c:v>126</c:v>
                </c:pt>
                <c:pt idx="17">
                  <c:v>87</c:v>
                </c:pt>
                <c:pt idx="18">
                  <c:v>70</c:v>
                </c:pt>
                <c:pt idx="19">
                  <c:v>64</c:v>
                </c:pt>
                <c:pt idx="20">
                  <c:v>66</c:v>
                </c:pt>
                <c:pt idx="21">
                  <c:v>90</c:v>
                </c:pt>
                <c:pt idx="22">
                  <c:v>91</c:v>
                </c:pt>
                <c:pt idx="23">
                  <c:v>92</c:v>
                </c:pt>
                <c:pt idx="24">
                  <c:v>137</c:v>
                </c:pt>
                <c:pt idx="25">
                  <c:v>119</c:v>
                </c:pt>
                <c:pt idx="26">
                  <c:v>111</c:v>
                </c:pt>
                <c:pt idx="27">
                  <c:v>94</c:v>
                </c:pt>
                <c:pt idx="28">
                  <c:v>79</c:v>
                </c:pt>
                <c:pt idx="29">
                  <c:v>90</c:v>
                </c:pt>
                <c:pt idx="30">
                  <c:v>102</c:v>
                </c:pt>
                <c:pt idx="31">
                  <c:v>101</c:v>
                </c:pt>
                <c:pt idx="32">
                  <c:v>67</c:v>
                </c:pt>
                <c:pt idx="33">
                  <c:v>82</c:v>
                </c:pt>
                <c:pt idx="34">
                  <c:v>82</c:v>
                </c:pt>
                <c:pt idx="35">
                  <c:v>83</c:v>
                </c:pt>
                <c:pt idx="36">
                  <c:v>93</c:v>
                </c:pt>
                <c:pt idx="37">
                  <c:v>148</c:v>
                </c:pt>
                <c:pt idx="38">
                  <c:v>204</c:v>
                </c:pt>
                <c:pt idx="39">
                  <c:v>189</c:v>
                </c:pt>
                <c:pt idx="40">
                  <c:v>195</c:v>
                </c:pt>
                <c:pt idx="41">
                  <c:v>202</c:v>
                </c:pt>
                <c:pt idx="42">
                  <c:v>197</c:v>
                </c:pt>
                <c:pt idx="43">
                  <c:v>355</c:v>
                </c:pt>
                <c:pt idx="44">
                  <c:v>259</c:v>
                </c:pt>
                <c:pt idx="45">
                  <c:v>294</c:v>
                </c:pt>
                <c:pt idx="46">
                  <c:v>246</c:v>
                </c:pt>
                <c:pt idx="47">
                  <c:v>150</c:v>
                </c:pt>
                <c:pt idx="48">
                  <c:v>199</c:v>
                </c:pt>
                <c:pt idx="49">
                  <c:v>325</c:v>
                </c:pt>
                <c:pt idx="50">
                  <c:v>185</c:v>
                </c:pt>
                <c:pt idx="51">
                  <c:v>489</c:v>
                </c:pt>
                <c:pt idx="52">
                  <c:v>359</c:v>
                </c:pt>
                <c:pt idx="53">
                  <c:v>166</c:v>
                </c:pt>
                <c:pt idx="54">
                  <c:v>172</c:v>
                </c:pt>
                <c:pt idx="55">
                  <c:v>165</c:v>
                </c:pt>
                <c:pt idx="56">
                  <c:v>153</c:v>
                </c:pt>
                <c:pt idx="57">
                  <c:v>128</c:v>
                </c:pt>
                <c:pt idx="58">
                  <c:v>226</c:v>
                </c:pt>
                <c:pt idx="59">
                  <c:v>550</c:v>
                </c:pt>
                <c:pt idx="60">
                  <c:v>414</c:v>
                </c:pt>
                <c:pt idx="61">
                  <c:v>185</c:v>
                </c:pt>
                <c:pt idx="62">
                  <c:v>174</c:v>
                </c:pt>
                <c:pt idx="63">
                  <c:v>129</c:v>
                </c:pt>
                <c:pt idx="64">
                  <c:v>146</c:v>
                </c:pt>
                <c:pt idx="65">
                  <c:v>178</c:v>
                </c:pt>
                <c:pt idx="66">
                  <c:v>517</c:v>
                </c:pt>
                <c:pt idx="67">
                  <c:v>483</c:v>
                </c:pt>
                <c:pt idx="68">
                  <c:v>468</c:v>
                </c:pt>
                <c:pt idx="69">
                  <c:v>200</c:v>
                </c:pt>
                <c:pt idx="70">
                  <c:v>524</c:v>
                </c:pt>
                <c:pt idx="71">
                  <c:v>189</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numCache>
            </c:numRef>
          </c:val>
          <c:extLst>
            <c:ext xmlns:c16="http://schemas.microsoft.com/office/drawing/2014/chart" uri="{C3380CC4-5D6E-409C-BE32-E72D297353CC}">
              <c16:uniqueId val="{00000004-96F9-4DE0-8353-401E8D9E2170}"/>
            </c:ext>
          </c:extLst>
        </c:ser>
        <c:dLbls>
          <c:showLegendKey val="0"/>
          <c:showVal val="0"/>
          <c:showCatName val="0"/>
          <c:showSerName val="0"/>
          <c:showPercent val="0"/>
          <c:showBubbleSize val="0"/>
        </c:dLbls>
        <c:axId val="513870168"/>
        <c:axId val="514391096"/>
      </c:areaChart>
      <c:dateAx>
        <c:axId val="51387016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391096"/>
        <c:crosses val="autoZero"/>
        <c:auto val="1"/>
        <c:lblOffset val="100"/>
        <c:baseTimeUnit val="days"/>
      </c:dateAx>
      <c:valAx>
        <c:axId val="514391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87016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solidFill>
      <a:schemeClr val="bg1"/>
    </a:solidFill>
    <a:ln w="34925">
      <a:solidFill>
        <a:schemeClr val="accent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A4F7B0-386B-4D0F-90D4-C1172EBAE7AF}" type="doc">
      <dgm:prSet loTypeId="urn:microsoft.com/office/officeart/2005/8/layout/hChevron3" loCatId="process" qsTypeId="urn:microsoft.com/office/officeart/2005/8/quickstyle/simple2" qsCatId="simple" csTypeId="urn:microsoft.com/office/officeart/2005/8/colors/accent1_2" csCatId="accent1" phldr="1"/>
      <dgm:spPr/>
    </dgm:pt>
    <dgm:pt modelId="{ACDA052A-816B-45AD-8DAF-9150B1C26FC0}">
      <dgm:prSet phldrT="[Text]" custT="1"/>
      <dgm:spPr/>
      <dgm:t>
        <a:bodyPr/>
        <a:lstStyle/>
        <a:p>
          <a:r>
            <a:rPr lang="en-US" sz="1200" b="1" dirty="0"/>
            <a:t>Recon</a:t>
          </a:r>
        </a:p>
      </dgm:t>
    </dgm:pt>
    <dgm:pt modelId="{E9A2AD49-FB88-4418-A5EA-032918ED428E}" type="parTrans" cxnId="{C4DBEDEA-D097-477E-A475-0B9C984BBA1A}">
      <dgm:prSet/>
      <dgm:spPr/>
      <dgm:t>
        <a:bodyPr/>
        <a:lstStyle/>
        <a:p>
          <a:endParaRPr lang="en-US"/>
        </a:p>
      </dgm:t>
    </dgm:pt>
    <dgm:pt modelId="{2C39CE87-5A5C-4543-9CF0-F1DBB450DE20}" type="sibTrans" cxnId="{C4DBEDEA-D097-477E-A475-0B9C984BBA1A}">
      <dgm:prSet/>
      <dgm:spPr/>
      <dgm:t>
        <a:bodyPr/>
        <a:lstStyle/>
        <a:p>
          <a:endParaRPr lang="en-US"/>
        </a:p>
      </dgm:t>
    </dgm:pt>
    <dgm:pt modelId="{6282FF9A-B0B9-4714-A79B-2CEB691DC5D9}">
      <dgm:prSet phldrT="[Text]" custT="1"/>
      <dgm:spPr/>
      <dgm:t>
        <a:bodyPr/>
        <a:lstStyle/>
        <a:p>
          <a:r>
            <a:rPr lang="en-US" sz="1200" b="1" dirty="0"/>
            <a:t>Delivery</a:t>
          </a:r>
        </a:p>
      </dgm:t>
    </dgm:pt>
    <dgm:pt modelId="{8C069EAA-40E1-44CF-B7E7-A297222FFDCD}" type="parTrans" cxnId="{A6C6DD02-A499-4FF9-A9CA-36F8698E20B3}">
      <dgm:prSet/>
      <dgm:spPr/>
      <dgm:t>
        <a:bodyPr/>
        <a:lstStyle/>
        <a:p>
          <a:endParaRPr lang="en-US"/>
        </a:p>
      </dgm:t>
    </dgm:pt>
    <dgm:pt modelId="{9B3A04F4-9769-4AFD-B732-6276F49C54FE}" type="sibTrans" cxnId="{A6C6DD02-A499-4FF9-A9CA-36F8698E20B3}">
      <dgm:prSet/>
      <dgm:spPr/>
      <dgm:t>
        <a:bodyPr/>
        <a:lstStyle/>
        <a:p>
          <a:endParaRPr lang="en-US"/>
        </a:p>
      </dgm:t>
    </dgm:pt>
    <dgm:pt modelId="{3585B253-F405-48F0-8055-B6431CE0F0C3}">
      <dgm:prSet phldrT="[Text]" custT="1"/>
      <dgm:spPr/>
      <dgm:t>
        <a:bodyPr/>
        <a:lstStyle/>
        <a:p>
          <a:r>
            <a:rPr lang="en-US" sz="1200" b="1" dirty="0"/>
            <a:t>Exploitation</a:t>
          </a:r>
        </a:p>
      </dgm:t>
    </dgm:pt>
    <dgm:pt modelId="{BEDCA674-1051-42DA-84ED-FADE128AB469}" type="parTrans" cxnId="{BFCD20BB-7627-4BE7-9585-FDDE93C3DE09}">
      <dgm:prSet/>
      <dgm:spPr/>
      <dgm:t>
        <a:bodyPr/>
        <a:lstStyle/>
        <a:p>
          <a:endParaRPr lang="en-US"/>
        </a:p>
      </dgm:t>
    </dgm:pt>
    <dgm:pt modelId="{ABA23218-30E8-40B2-A877-24B25EE8E804}" type="sibTrans" cxnId="{BFCD20BB-7627-4BE7-9585-FDDE93C3DE09}">
      <dgm:prSet/>
      <dgm:spPr/>
      <dgm:t>
        <a:bodyPr/>
        <a:lstStyle/>
        <a:p>
          <a:endParaRPr lang="en-US"/>
        </a:p>
      </dgm:t>
    </dgm:pt>
    <dgm:pt modelId="{EC722F29-3D20-4388-A0C8-2F4DEC3132AB}">
      <dgm:prSet custT="1"/>
      <dgm:spPr/>
      <dgm:t>
        <a:bodyPr/>
        <a:lstStyle/>
        <a:p>
          <a:r>
            <a:rPr lang="en-US" sz="1200" b="1" dirty="0"/>
            <a:t>C&amp;C</a:t>
          </a:r>
        </a:p>
      </dgm:t>
    </dgm:pt>
    <dgm:pt modelId="{F4E44079-BD86-4773-8B89-88A597D0939D}" type="parTrans" cxnId="{7F067256-2D13-4A26-8BBD-9415C24E295E}">
      <dgm:prSet/>
      <dgm:spPr/>
      <dgm:t>
        <a:bodyPr/>
        <a:lstStyle/>
        <a:p>
          <a:endParaRPr lang="en-US"/>
        </a:p>
      </dgm:t>
    </dgm:pt>
    <dgm:pt modelId="{9A6B0BF2-FA16-48CD-ABAD-687467D41737}" type="sibTrans" cxnId="{7F067256-2D13-4A26-8BBD-9415C24E295E}">
      <dgm:prSet/>
      <dgm:spPr/>
      <dgm:t>
        <a:bodyPr/>
        <a:lstStyle/>
        <a:p>
          <a:endParaRPr lang="en-US"/>
        </a:p>
      </dgm:t>
    </dgm:pt>
    <dgm:pt modelId="{E09D4EE3-E2F6-468D-8D69-A372900254FC}">
      <dgm:prSet custT="1"/>
      <dgm:spPr/>
      <dgm:t>
        <a:bodyPr/>
        <a:lstStyle/>
        <a:p>
          <a:r>
            <a:rPr lang="en-US" sz="1200" b="1" dirty="0" err="1"/>
            <a:t>EoP</a:t>
          </a:r>
          <a:r>
            <a:rPr lang="en-US" sz="1200" b="1" dirty="0"/>
            <a:t> &amp;</a:t>
          </a:r>
          <a:br>
            <a:rPr lang="en-US" sz="1200" b="1" dirty="0"/>
          </a:br>
          <a:r>
            <a:rPr lang="en-US" sz="1200" b="1" dirty="0"/>
            <a:t>Lateral movement</a:t>
          </a:r>
        </a:p>
      </dgm:t>
    </dgm:pt>
    <dgm:pt modelId="{3ABC5500-6432-49AF-94D6-01D319774ED6}" type="parTrans" cxnId="{6CE2A9D9-2FC2-4456-A015-7D3EC9434A45}">
      <dgm:prSet/>
      <dgm:spPr/>
      <dgm:t>
        <a:bodyPr/>
        <a:lstStyle/>
        <a:p>
          <a:endParaRPr lang="en-US"/>
        </a:p>
      </dgm:t>
    </dgm:pt>
    <dgm:pt modelId="{1E10ECFD-1D4B-4EC5-A669-0F05B3B5E2FC}" type="sibTrans" cxnId="{6CE2A9D9-2FC2-4456-A015-7D3EC9434A45}">
      <dgm:prSet/>
      <dgm:spPr/>
      <dgm:t>
        <a:bodyPr/>
        <a:lstStyle/>
        <a:p>
          <a:endParaRPr lang="en-US"/>
        </a:p>
      </dgm:t>
    </dgm:pt>
    <dgm:pt modelId="{ED581E3B-5166-41AF-9AF5-9B46E34480DF}">
      <dgm:prSet custT="1"/>
      <dgm:spPr>
        <a:solidFill>
          <a:srgbClr val="FF0000"/>
        </a:solidFill>
      </dgm:spPr>
      <dgm:t>
        <a:bodyPr/>
        <a:lstStyle/>
        <a:p>
          <a:r>
            <a:rPr lang="en-US" sz="1200" b="1" dirty="0"/>
            <a:t>Asset</a:t>
          </a:r>
        </a:p>
      </dgm:t>
    </dgm:pt>
    <dgm:pt modelId="{429D6704-DAEA-4AB4-AB10-F0F685AFFF4D}" type="parTrans" cxnId="{730EC730-86A2-4EC5-89CF-5A0AEC6DD51F}">
      <dgm:prSet/>
      <dgm:spPr/>
      <dgm:t>
        <a:bodyPr/>
        <a:lstStyle/>
        <a:p>
          <a:endParaRPr lang="en-US"/>
        </a:p>
      </dgm:t>
    </dgm:pt>
    <dgm:pt modelId="{03E049C0-D1BB-48BA-9EEA-A48542614376}" type="sibTrans" cxnId="{730EC730-86A2-4EC5-89CF-5A0AEC6DD51F}">
      <dgm:prSet/>
      <dgm:spPr/>
      <dgm:t>
        <a:bodyPr/>
        <a:lstStyle/>
        <a:p>
          <a:endParaRPr lang="en-US"/>
        </a:p>
      </dgm:t>
    </dgm:pt>
    <dgm:pt modelId="{4EAB1058-F610-4943-AE89-14E217EC4148}">
      <dgm:prSet custT="1"/>
      <dgm:spPr/>
      <dgm:t>
        <a:bodyPr/>
        <a:lstStyle/>
        <a:p>
          <a:r>
            <a:rPr lang="en-US" sz="1200" b="1" dirty="0"/>
            <a:t>Exfiltration</a:t>
          </a:r>
        </a:p>
      </dgm:t>
    </dgm:pt>
    <dgm:pt modelId="{3ACE992F-466C-4DDB-8224-C19598765F7B}" type="parTrans" cxnId="{F7D408E0-F193-4470-9293-F40031A6F24D}">
      <dgm:prSet/>
      <dgm:spPr/>
      <dgm:t>
        <a:bodyPr/>
        <a:lstStyle/>
        <a:p>
          <a:endParaRPr lang="en-US"/>
        </a:p>
      </dgm:t>
    </dgm:pt>
    <dgm:pt modelId="{1635490A-6070-4883-A0AB-EBBC753DF4A0}" type="sibTrans" cxnId="{F7D408E0-F193-4470-9293-F40031A6F24D}">
      <dgm:prSet/>
      <dgm:spPr/>
      <dgm:t>
        <a:bodyPr/>
        <a:lstStyle/>
        <a:p>
          <a:endParaRPr lang="en-US"/>
        </a:p>
      </dgm:t>
    </dgm:pt>
    <dgm:pt modelId="{59FAA13B-43A3-4952-B756-B1948E54334D}" type="pres">
      <dgm:prSet presAssocID="{7EA4F7B0-386B-4D0F-90D4-C1172EBAE7AF}" presName="Name0" presStyleCnt="0">
        <dgm:presLayoutVars>
          <dgm:dir/>
          <dgm:resizeHandles val="exact"/>
        </dgm:presLayoutVars>
      </dgm:prSet>
      <dgm:spPr/>
    </dgm:pt>
    <dgm:pt modelId="{F7921E89-A44B-4C3C-B74F-0D27E956FCBC}" type="pres">
      <dgm:prSet presAssocID="{ACDA052A-816B-45AD-8DAF-9150B1C26FC0}" presName="parTxOnly" presStyleLbl="node1" presStyleIdx="0" presStyleCnt="7">
        <dgm:presLayoutVars>
          <dgm:bulletEnabled val="1"/>
        </dgm:presLayoutVars>
      </dgm:prSet>
      <dgm:spPr/>
    </dgm:pt>
    <dgm:pt modelId="{9E01B15C-2C4A-411C-BB83-C301051ABCA3}" type="pres">
      <dgm:prSet presAssocID="{2C39CE87-5A5C-4543-9CF0-F1DBB450DE20}" presName="parSpace" presStyleCnt="0"/>
      <dgm:spPr/>
    </dgm:pt>
    <dgm:pt modelId="{9F5C113E-697E-42B5-8077-CA93D17C79E8}" type="pres">
      <dgm:prSet presAssocID="{6282FF9A-B0B9-4714-A79B-2CEB691DC5D9}" presName="parTxOnly" presStyleLbl="node1" presStyleIdx="1" presStyleCnt="7">
        <dgm:presLayoutVars>
          <dgm:bulletEnabled val="1"/>
        </dgm:presLayoutVars>
      </dgm:prSet>
      <dgm:spPr/>
    </dgm:pt>
    <dgm:pt modelId="{A4490A5C-9F04-45A3-A4CC-A70A00FB6A2F}" type="pres">
      <dgm:prSet presAssocID="{9B3A04F4-9769-4AFD-B732-6276F49C54FE}" presName="parSpace" presStyleCnt="0"/>
      <dgm:spPr/>
    </dgm:pt>
    <dgm:pt modelId="{FD520613-612E-44EA-8C2B-76AAA7FCB834}" type="pres">
      <dgm:prSet presAssocID="{3585B253-F405-48F0-8055-B6431CE0F0C3}" presName="parTxOnly" presStyleLbl="node1" presStyleIdx="2" presStyleCnt="7">
        <dgm:presLayoutVars>
          <dgm:bulletEnabled val="1"/>
        </dgm:presLayoutVars>
      </dgm:prSet>
      <dgm:spPr/>
    </dgm:pt>
    <dgm:pt modelId="{75E58AA2-67C2-419E-8272-1DE401F2A008}" type="pres">
      <dgm:prSet presAssocID="{ABA23218-30E8-40B2-A877-24B25EE8E804}" presName="parSpace" presStyleCnt="0"/>
      <dgm:spPr/>
    </dgm:pt>
    <dgm:pt modelId="{DE94322A-74D7-4F4D-A95B-DE36492DDD07}" type="pres">
      <dgm:prSet presAssocID="{EC722F29-3D20-4388-A0C8-2F4DEC3132AB}" presName="parTxOnly" presStyleLbl="node1" presStyleIdx="3" presStyleCnt="7">
        <dgm:presLayoutVars>
          <dgm:bulletEnabled val="1"/>
        </dgm:presLayoutVars>
      </dgm:prSet>
      <dgm:spPr/>
    </dgm:pt>
    <dgm:pt modelId="{3C481D6D-E7F6-43F3-8813-B950D7BA0558}" type="pres">
      <dgm:prSet presAssocID="{9A6B0BF2-FA16-48CD-ABAD-687467D41737}" presName="parSpace" presStyleCnt="0"/>
      <dgm:spPr/>
    </dgm:pt>
    <dgm:pt modelId="{F9FAC035-1762-4715-92BB-00CA1B8DD8D4}" type="pres">
      <dgm:prSet presAssocID="{E09D4EE3-E2F6-468D-8D69-A372900254FC}" presName="parTxOnly" presStyleLbl="node1" presStyleIdx="4" presStyleCnt="7">
        <dgm:presLayoutVars>
          <dgm:bulletEnabled val="1"/>
        </dgm:presLayoutVars>
      </dgm:prSet>
      <dgm:spPr/>
    </dgm:pt>
    <dgm:pt modelId="{ED143CF3-2789-40C2-A009-F4A2E7A78639}" type="pres">
      <dgm:prSet presAssocID="{1E10ECFD-1D4B-4EC5-A669-0F05B3B5E2FC}" presName="parSpace" presStyleCnt="0"/>
      <dgm:spPr/>
    </dgm:pt>
    <dgm:pt modelId="{E2628491-2A57-4776-9D2F-A3999AF67E04}" type="pres">
      <dgm:prSet presAssocID="{ED581E3B-5166-41AF-9AF5-9B46E34480DF}" presName="parTxOnly" presStyleLbl="node1" presStyleIdx="5" presStyleCnt="7">
        <dgm:presLayoutVars>
          <dgm:bulletEnabled val="1"/>
        </dgm:presLayoutVars>
      </dgm:prSet>
      <dgm:spPr/>
    </dgm:pt>
    <dgm:pt modelId="{276CF464-2599-4A88-B10C-FEE8F6B0274B}" type="pres">
      <dgm:prSet presAssocID="{03E049C0-D1BB-48BA-9EEA-A48542614376}" presName="parSpace" presStyleCnt="0"/>
      <dgm:spPr/>
    </dgm:pt>
    <dgm:pt modelId="{7A5FF591-1F12-446B-8FA9-1561B1CE649F}" type="pres">
      <dgm:prSet presAssocID="{4EAB1058-F610-4943-AE89-14E217EC4148}" presName="parTxOnly" presStyleLbl="node1" presStyleIdx="6" presStyleCnt="7">
        <dgm:presLayoutVars>
          <dgm:bulletEnabled val="1"/>
        </dgm:presLayoutVars>
      </dgm:prSet>
      <dgm:spPr/>
    </dgm:pt>
  </dgm:ptLst>
  <dgm:cxnLst>
    <dgm:cxn modelId="{C87A8530-FEEA-49F3-B337-0CF48973B6E0}" type="presOf" srcId="{7EA4F7B0-386B-4D0F-90D4-C1172EBAE7AF}" destId="{59FAA13B-43A3-4952-B756-B1948E54334D}" srcOrd="0" destOrd="0" presId="urn:microsoft.com/office/officeart/2005/8/layout/hChevron3"/>
    <dgm:cxn modelId="{6CE2A9D9-2FC2-4456-A015-7D3EC9434A45}" srcId="{7EA4F7B0-386B-4D0F-90D4-C1172EBAE7AF}" destId="{E09D4EE3-E2F6-468D-8D69-A372900254FC}" srcOrd="4" destOrd="0" parTransId="{3ABC5500-6432-49AF-94D6-01D319774ED6}" sibTransId="{1E10ECFD-1D4B-4EC5-A669-0F05B3B5E2FC}"/>
    <dgm:cxn modelId="{8DE3B8CF-DD73-447A-B30C-7C91A5D9809C}" type="presOf" srcId="{ACDA052A-816B-45AD-8DAF-9150B1C26FC0}" destId="{F7921E89-A44B-4C3C-B74F-0D27E956FCBC}" srcOrd="0" destOrd="0" presId="urn:microsoft.com/office/officeart/2005/8/layout/hChevron3"/>
    <dgm:cxn modelId="{A6C6DD02-A499-4FF9-A9CA-36F8698E20B3}" srcId="{7EA4F7B0-386B-4D0F-90D4-C1172EBAE7AF}" destId="{6282FF9A-B0B9-4714-A79B-2CEB691DC5D9}" srcOrd="1" destOrd="0" parTransId="{8C069EAA-40E1-44CF-B7E7-A297222FFDCD}" sibTransId="{9B3A04F4-9769-4AFD-B732-6276F49C54FE}"/>
    <dgm:cxn modelId="{18D03F91-7789-47E6-A76B-B291D3DF2798}" type="presOf" srcId="{3585B253-F405-48F0-8055-B6431CE0F0C3}" destId="{FD520613-612E-44EA-8C2B-76AAA7FCB834}" srcOrd="0" destOrd="0" presId="urn:microsoft.com/office/officeart/2005/8/layout/hChevron3"/>
    <dgm:cxn modelId="{C4DBEDEA-D097-477E-A475-0B9C984BBA1A}" srcId="{7EA4F7B0-386B-4D0F-90D4-C1172EBAE7AF}" destId="{ACDA052A-816B-45AD-8DAF-9150B1C26FC0}" srcOrd="0" destOrd="0" parTransId="{E9A2AD49-FB88-4418-A5EA-032918ED428E}" sibTransId="{2C39CE87-5A5C-4543-9CF0-F1DBB450DE20}"/>
    <dgm:cxn modelId="{BFCD20BB-7627-4BE7-9585-FDDE93C3DE09}" srcId="{7EA4F7B0-386B-4D0F-90D4-C1172EBAE7AF}" destId="{3585B253-F405-48F0-8055-B6431CE0F0C3}" srcOrd="2" destOrd="0" parTransId="{BEDCA674-1051-42DA-84ED-FADE128AB469}" sibTransId="{ABA23218-30E8-40B2-A877-24B25EE8E804}"/>
    <dgm:cxn modelId="{0C2820EB-A0FA-49C0-9F44-1E6FBD836700}" type="presOf" srcId="{EC722F29-3D20-4388-A0C8-2F4DEC3132AB}" destId="{DE94322A-74D7-4F4D-A95B-DE36492DDD07}" srcOrd="0" destOrd="0" presId="urn:microsoft.com/office/officeart/2005/8/layout/hChevron3"/>
    <dgm:cxn modelId="{00000D30-FD66-4C72-AC94-05800D52B735}" type="presOf" srcId="{ED581E3B-5166-41AF-9AF5-9B46E34480DF}" destId="{E2628491-2A57-4776-9D2F-A3999AF67E04}" srcOrd="0" destOrd="0" presId="urn:microsoft.com/office/officeart/2005/8/layout/hChevron3"/>
    <dgm:cxn modelId="{A21F43D6-17FB-4948-8141-E62425B392D9}" type="presOf" srcId="{E09D4EE3-E2F6-468D-8D69-A372900254FC}" destId="{F9FAC035-1762-4715-92BB-00CA1B8DD8D4}" srcOrd="0" destOrd="0" presId="urn:microsoft.com/office/officeart/2005/8/layout/hChevron3"/>
    <dgm:cxn modelId="{F7D408E0-F193-4470-9293-F40031A6F24D}" srcId="{7EA4F7B0-386B-4D0F-90D4-C1172EBAE7AF}" destId="{4EAB1058-F610-4943-AE89-14E217EC4148}" srcOrd="6" destOrd="0" parTransId="{3ACE992F-466C-4DDB-8224-C19598765F7B}" sibTransId="{1635490A-6070-4883-A0AB-EBBC753DF4A0}"/>
    <dgm:cxn modelId="{7F067256-2D13-4A26-8BBD-9415C24E295E}" srcId="{7EA4F7B0-386B-4D0F-90D4-C1172EBAE7AF}" destId="{EC722F29-3D20-4388-A0C8-2F4DEC3132AB}" srcOrd="3" destOrd="0" parTransId="{F4E44079-BD86-4773-8B89-88A597D0939D}" sibTransId="{9A6B0BF2-FA16-48CD-ABAD-687467D41737}"/>
    <dgm:cxn modelId="{730EC730-86A2-4EC5-89CF-5A0AEC6DD51F}" srcId="{7EA4F7B0-386B-4D0F-90D4-C1172EBAE7AF}" destId="{ED581E3B-5166-41AF-9AF5-9B46E34480DF}" srcOrd="5" destOrd="0" parTransId="{429D6704-DAEA-4AB4-AB10-F0F685AFFF4D}" sibTransId="{03E049C0-D1BB-48BA-9EEA-A48542614376}"/>
    <dgm:cxn modelId="{3EDEA796-D993-4A33-8DFB-43EDC3C26C75}" type="presOf" srcId="{6282FF9A-B0B9-4714-A79B-2CEB691DC5D9}" destId="{9F5C113E-697E-42B5-8077-CA93D17C79E8}" srcOrd="0" destOrd="0" presId="urn:microsoft.com/office/officeart/2005/8/layout/hChevron3"/>
    <dgm:cxn modelId="{70EC2292-396D-4344-A1E4-51ABE5BE926F}" type="presOf" srcId="{4EAB1058-F610-4943-AE89-14E217EC4148}" destId="{7A5FF591-1F12-446B-8FA9-1561B1CE649F}" srcOrd="0" destOrd="0" presId="urn:microsoft.com/office/officeart/2005/8/layout/hChevron3"/>
    <dgm:cxn modelId="{BA9BCEAD-C4B6-4E8C-BD70-7470775EB077}" type="presParOf" srcId="{59FAA13B-43A3-4952-B756-B1948E54334D}" destId="{F7921E89-A44B-4C3C-B74F-0D27E956FCBC}" srcOrd="0" destOrd="0" presId="urn:microsoft.com/office/officeart/2005/8/layout/hChevron3"/>
    <dgm:cxn modelId="{9F7308BB-C8B5-49C0-8CBB-B36DBF19D26D}" type="presParOf" srcId="{59FAA13B-43A3-4952-B756-B1948E54334D}" destId="{9E01B15C-2C4A-411C-BB83-C301051ABCA3}" srcOrd="1" destOrd="0" presId="urn:microsoft.com/office/officeart/2005/8/layout/hChevron3"/>
    <dgm:cxn modelId="{439170DF-F490-450F-9403-BDB701DF065D}" type="presParOf" srcId="{59FAA13B-43A3-4952-B756-B1948E54334D}" destId="{9F5C113E-697E-42B5-8077-CA93D17C79E8}" srcOrd="2" destOrd="0" presId="urn:microsoft.com/office/officeart/2005/8/layout/hChevron3"/>
    <dgm:cxn modelId="{1C9DDF8A-E59A-42A1-B5F0-6678FC2E0A08}" type="presParOf" srcId="{59FAA13B-43A3-4952-B756-B1948E54334D}" destId="{A4490A5C-9F04-45A3-A4CC-A70A00FB6A2F}" srcOrd="3" destOrd="0" presId="urn:microsoft.com/office/officeart/2005/8/layout/hChevron3"/>
    <dgm:cxn modelId="{3B7A5E52-2DB3-4FD0-A83F-4AB345FD1C5D}" type="presParOf" srcId="{59FAA13B-43A3-4952-B756-B1948E54334D}" destId="{FD520613-612E-44EA-8C2B-76AAA7FCB834}" srcOrd="4" destOrd="0" presId="urn:microsoft.com/office/officeart/2005/8/layout/hChevron3"/>
    <dgm:cxn modelId="{F369D68C-D9A4-4ACB-A4FA-B4D990BF7613}" type="presParOf" srcId="{59FAA13B-43A3-4952-B756-B1948E54334D}" destId="{75E58AA2-67C2-419E-8272-1DE401F2A008}" srcOrd="5" destOrd="0" presId="urn:microsoft.com/office/officeart/2005/8/layout/hChevron3"/>
    <dgm:cxn modelId="{6AAAC0A4-9A69-47A7-96EA-738C1E9971FA}" type="presParOf" srcId="{59FAA13B-43A3-4952-B756-B1948E54334D}" destId="{DE94322A-74D7-4F4D-A95B-DE36492DDD07}" srcOrd="6" destOrd="0" presId="urn:microsoft.com/office/officeart/2005/8/layout/hChevron3"/>
    <dgm:cxn modelId="{9FC70BA2-A859-402E-852F-36A0CFDBD419}" type="presParOf" srcId="{59FAA13B-43A3-4952-B756-B1948E54334D}" destId="{3C481D6D-E7F6-43F3-8813-B950D7BA0558}" srcOrd="7" destOrd="0" presId="urn:microsoft.com/office/officeart/2005/8/layout/hChevron3"/>
    <dgm:cxn modelId="{A9F5F9A9-87E6-471E-B23B-EF8FF8565148}" type="presParOf" srcId="{59FAA13B-43A3-4952-B756-B1948E54334D}" destId="{F9FAC035-1762-4715-92BB-00CA1B8DD8D4}" srcOrd="8" destOrd="0" presId="urn:microsoft.com/office/officeart/2005/8/layout/hChevron3"/>
    <dgm:cxn modelId="{10A1103F-5DBF-45A4-BBBA-75B9C2FBD730}" type="presParOf" srcId="{59FAA13B-43A3-4952-B756-B1948E54334D}" destId="{ED143CF3-2789-40C2-A009-F4A2E7A78639}" srcOrd="9" destOrd="0" presId="urn:microsoft.com/office/officeart/2005/8/layout/hChevron3"/>
    <dgm:cxn modelId="{7BA9552D-DEFB-4AB8-B266-EF27F61DF2E9}" type="presParOf" srcId="{59FAA13B-43A3-4952-B756-B1948E54334D}" destId="{E2628491-2A57-4776-9D2F-A3999AF67E04}" srcOrd="10" destOrd="0" presId="urn:microsoft.com/office/officeart/2005/8/layout/hChevron3"/>
    <dgm:cxn modelId="{2BD15BE8-5F17-4A6A-85EE-E974B75EE27E}" type="presParOf" srcId="{59FAA13B-43A3-4952-B756-B1948E54334D}" destId="{276CF464-2599-4A88-B10C-FEE8F6B0274B}" srcOrd="11" destOrd="0" presId="urn:microsoft.com/office/officeart/2005/8/layout/hChevron3"/>
    <dgm:cxn modelId="{5AEF227D-7A40-42CD-A9E9-CD53F407D011}" type="presParOf" srcId="{59FAA13B-43A3-4952-B756-B1948E54334D}" destId="{7A5FF591-1F12-446B-8FA9-1561B1CE649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21E89-A44B-4C3C-B74F-0D27E956FCBC}">
      <dsp:nvSpPr>
        <dsp:cNvPr id="0" name=""/>
        <dsp:cNvSpPr/>
      </dsp:nvSpPr>
      <dsp:spPr>
        <a:xfrm>
          <a:off x="1332" y="771938"/>
          <a:ext cx="1567325" cy="626930"/>
        </a:xfrm>
        <a:prstGeom prst="homePlate">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Recon</a:t>
          </a:r>
        </a:p>
      </dsp:txBody>
      <dsp:txXfrm>
        <a:off x="1332" y="771938"/>
        <a:ext cx="1410593" cy="626930"/>
      </dsp:txXfrm>
    </dsp:sp>
    <dsp:sp modelId="{9F5C113E-697E-42B5-8077-CA93D17C79E8}">
      <dsp:nvSpPr>
        <dsp:cNvPr id="0" name=""/>
        <dsp:cNvSpPr/>
      </dsp:nvSpPr>
      <dsp:spPr>
        <a:xfrm>
          <a:off x="1255192" y="771938"/>
          <a:ext cx="1567325" cy="626930"/>
        </a:xfrm>
        <a:prstGeom prst="chevron">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Delivery</a:t>
          </a:r>
        </a:p>
      </dsp:txBody>
      <dsp:txXfrm>
        <a:off x="1568657" y="771938"/>
        <a:ext cx="940395" cy="626930"/>
      </dsp:txXfrm>
    </dsp:sp>
    <dsp:sp modelId="{FD520613-612E-44EA-8C2B-76AAA7FCB834}">
      <dsp:nvSpPr>
        <dsp:cNvPr id="0" name=""/>
        <dsp:cNvSpPr/>
      </dsp:nvSpPr>
      <dsp:spPr>
        <a:xfrm>
          <a:off x="2509053" y="771938"/>
          <a:ext cx="1567325" cy="626930"/>
        </a:xfrm>
        <a:prstGeom prst="chevron">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Exploitation</a:t>
          </a:r>
        </a:p>
      </dsp:txBody>
      <dsp:txXfrm>
        <a:off x="2822518" y="771938"/>
        <a:ext cx="940395" cy="626930"/>
      </dsp:txXfrm>
    </dsp:sp>
    <dsp:sp modelId="{DE94322A-74D7-4F4D-A95B-DE36492DDD07}">
      <dsp:nvSpPr>
        <dsp:cNvPr id="0" name=""/>
        <dsp:cNvSpPr/>
      </dsp:nvSpPr>
      <dsp:spPr>
        <a:xfrm>
          <a:off x="3762913" y="771938"/>
          <a:ext cx="1567325" cy="626930"/>
        </a:xfrm>
        <a:prstGeom prst="chevron">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C&amp;C</a:t>
          </a:r>
        </a:p>
      </dsp:txBody>
      <dsp:txXfrm>
        <a:off x="4076378" y="771938"/>
        <a:ext cx="940395" cy="626930"/>
      </dsp:txXfrm>
    </dsp:sp>
    <dsp:sp modelId="{F9FAC035-1762-4715-92BB-00CA1B8DD8D4}">
      <dsp:nvSpPr>
        <dsp:cNvPr id="0" name=""/>
        <dsp:cNvSpPr/>
      </dsp:nvSpPr>
      <dsp:spPr>
        <a:xfrm>
          <a:off x="5016774" y="771938"/>
          <a:ext cx="1567325" cy="626930"/>
        </a:xfrm>
        <a:prstGeom prst="chevron">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err="1"/>
            <a:t>EoP</a:t>
          </a:r>
          <a:r>
            <a:rPr lang="en-US" sz="1200" b="1" kern="1200" dirty="0"/>
            <a:t> &amp;</a:t>
          </a:r>
          <a:br>
            <a:rPr lang="en-US" sz="1200" b="1" kern="1200" dirty="0"/>
          </a:br>
          <a:r>
            <a:rPr lang="en-US" sz="1200" b="1" kern="1200" dirty="0"/>
            <a:t>Lateral movement</a:t>
          </a:r>
        </a:p>
      </dsp:txBody>
      <dsp:txXfrm>
        <a:off x="5330239" y="771938"/>
        <a:ext cx="940395" cy="626930"/>
      </dsp:txXfrm>
    </dsp:sp>
    <dsp:sp modelId="{E2628491-2A57-4776-9D2F-A3999AF67E04}">
      <dsp:nvSpPr>
        <dsp:cNvPr id="0" name=""/>
        <dsp:cNvSpPr/>
      </dsp:nvSpPr>
      <dsp:spPr>
        <a:xfrm>
          <a:off x="6270634" y="771938"/>
          <a:ext cx="1567325" cy="626930"/>
        </a:xfrm>
        <a:prstGeom prst="chevron">
          <a:avLst/>
        </a:prstGeom>
        <a:solidFill>
          <a:srgbClr val="FF0000"/>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Asset</a:t>
          </a:r>
        </a:p>
      </dsp:txBody>
      <dsp:txXfrm>
        <a:off x="6584099" y="771938"/>
        <a:ext cx="940395" cy="626930"/>
      </dsp:txXfrm>
    </dsp:sp>
    <dsp:sp modelId="{7A5FF591-1F12-446B-8FA9-1561B1CE649F}">
      <dsp:nvSpPr>
        <dsp:cNvPr id="0" name=""/>
        <dsp:cNvSpPr/>
      </dsp:nvSpPr>
      <dsp:spPr>
        <a:xfrm>
          <a:off x="7524495" y="771938"/>
          <a:ext cx="1567325" cy="626930"/>
        </a:xfrm>
        <a:prstGeom prst="chevron">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Exfiltration</a:t>
          </a:r>
        </a:p>
      </dsp:txBody>
      <dsp:txXfrm>
        <a:off x="7837960" y="771938"/>
        <a:ext cx="940395" cy="62693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9/3/2016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9/3/2016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mckinsey.com/insights/business_technology/why_senior_leaders_are_the_front_line_against_cyberattack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www.ponemon.org/blog/ponemon-institute-releases-2014-cost-of-data-breach-global-analysis" TargetMode="External"/><Relationship Id="rId4" Type="http://schemas.openxmlformats.org/officeDocument/2006/relationships/hyperlink" Target="http://www.fireeye.com/news-events/press-releases/read/fireeye-releases-annual-mandiant-threat-report-on-advanced-targeted-attac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businessweek.com/news/2013-11-15/the-human-hack-how-to-fight-an-internet-risk-technology-cant-fi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usinessstore.microsoft.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9/3/2016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sz="900" kern="1200" dirty="0">
                <a:solidFill>
                  <a:schemeClr val="tx1"/>
                </a:solidFill>
                <a:effectLst/>
                <a:latin typeface="Segoe UI Light" pitchFamily="34" charset="0"/>
                <a:ea typeface="+mn-ea"/>
                <a:cs typeface="+mn-cs"/>
              </a:rPr>
              <a:t>Every day we hear yet another headline about an organization getting breached, frequently to spectacular effect. The info shows that the breaches are getting more frequent and the impact is moving up the hockey stick.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US Office of</a:t>
            </a:r>
            <a:r>
              <a:rPr lang="en-US" sz="900" kern="1200" baseline="0" dirty="0">
                <a:solidFill>
                  <a:schemeClr val="tx1"/>
                </a:solidFill>
                <a:effectLst/>
                <a:latin typeface="Segoe UI Light" pitchFamily="34" charset="0"/>
                <a:ea typeface="+mn-ea"/>
                <a:cs typeface="+mn-cs"/>
              </a:rPr>
              <a:t> Personnel Management</a:t>
            </a:r>
            <a:r>
              <a:rPr lang="en-US" sz="900" kern="1200" dirty="0">
                <a:solidFill>
                  <a:schemeClr val="tx1"/>
                </a:solidFill>
                <a:effectLst/>
                <a:latin typeface="Segoe UI Light" pitchFamily="34" charset="0"/>
                <a:ea typeface="+mn-ea"/>
                <a:cs typeface="+mn-cs"/>
              </a:rPr>
              <a:t> breach will very likely be the one we talk about for years. This was no ordinary attack as the</a:t>
            </a:r>
            <a:r>
              <a:rPr lang="en-US" sz="900" kern="1200" baseline="0" dirty="0">
                <a:solidFill>
                  <a:schemeClr val="tx1"/>
                </a:solidFill>
                <a:effectLst/>
                <a:latin typeface="Segoe UI Light" pitchFamily="34" charset="0"/>
                <a:ea typeface="+mn-ea"/>
                <a:cs typeface="+mn-cs"/>
              </a:rPr>
              <a:t> sensitivity of </a:t>
            </a:r>
            <a:r>
              <a:rPr lang="en-US" sz="900" kern="1200" dirty="0">
                <a:solidFill>
                  <a:schemeClr val="tx1"/>
                </a:solidFill>
                <a:effectLst/>
                <a:latin typeface="Segoe UI Light" pitchFamily="34" charset="0"/>
                <a:ea typeface="+mn-ea"/>
                <a:cs typeface="+mn-cs"/>
              </a:rPr>
              <a:t>information stolen and the impact from a national security perspective</a:t>
            </a:r>
            <a:r>
              <a:rPr lang="en-US" sz="900" kern="1200" baseline="0" dirty="0">
                <a:solidFill>
                  <a:schemeClr val="tx1"/>
                </a:solidFill>
                <a:effectLst/>
                <a:latin typeface="Segoe UI Light" pitchFamily="34" charset="0"/>
                <a:ea typeface="+mn-ea"/>
                <a:cs typeface="+mn-cs"/>
              </a:rPr>
              <a:t> was about as high. Think about it, the attackers literally have names and personal information of anyone and everyone who has asked for any level of clearance, including the president.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43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sz="900" kern="1200" dirty="0">
                <a:solidFill>
                  <a:schemeClr val="tx1"/>
                </a:solidFill>
                <a:effectLst/>
                <a:latin typeface="Segoe UI Light" pitchFamily="34" charset="0"/>
                <a:ea typeface="+mn-ea"/>
                <a:cs typeface="+mn-cs"/>
              </a:rPr>
              <a:t>The Hacking Team breach is a case of</a:t>
            </a:r>
            <a:r>
              <a:rPr lang="en-US" sz="900" kern="1200" baseline="0" dirty="0">
                <a:solidFill>
                  <a:schemeClr val="tx1"/>
                </a:solidFill>
                <a:effectLst/>
                <a:latin typeface="Segoe UI Light" pitchFamily="34" charset="0"/>
                <a:ea typeface="+mn-ea"/>
                <a:cs typeface="+mn-cs"/>
              </a:rPr>
              <a:t> irony as here is an organization who’s job it is to find vulnerabilities in platforms and apps and then sell that information to the highest bidder. With all of this knowledge about hacking systems you’d think they’d be pretty good at defending themselves but the reality that all an attacker needs is access to zero day or an unpatched vulnerability and they’ll get in.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565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Let’s take a look at the Sony example.</a:t>
            </a:r>
          </a:p>
          <a:p>
            <a:r>
              <a:rPr lang="en-US"/>
              <a:t> </a:t>
            </a:r>
          </a:p>
          <a:p>
            <a:r>
              <a:rPr lang="en-US"/>
              <a:t>This attack took things to a new level -- the privacy and safety of Sony employees, and even Sony customers, was threatened.  </a:t>
            </a:r>
          </a:p>
          <a:p>
            <a:endParaRPr lang="en-US" dirty="0"/>
          </a:p>
        </p:txBody>
      </p:sp>
      <p:sp>
        <p:nvSpPr>
          <p:cNvPr id="7" name="Date Placeholder 6"/>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87B3480-9ABD-450A-9943-CE0E89302F9C}" type="datetime1">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Footer Placeholder 8"/>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 2015 Microsoft Corporation. All rights reserved. MICROSOFT MAKES NO WARRANTIES, EXPRESS, IMPLIED OR STATUTORY, AS TO THE INFORMATION IN THIS PRESENTATION</a:t>
            </a:r>
            <a:endParaRPr kumimoji="0" lang="en-US" sz="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9570AB-282D-4F9A-AAF7-479BFA1C3732}"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Slide Image Placeholder 16"/>
          <p:cNvSpPr>
            <a:spLocks noGrp="1" noRot="1" noChangeAspect="1"/>
          </p:cNvSpPr>
          <p:nvPr>
            <p:ph type="sldImg"/>
          </p:nvPr>
        </p:nvSpPr>
        <p:spPr>
          <a:xfrm>
            <a:off x="687388" y="890588"/>
            <a:ext cx="5507037" cy="3098800"/>
          </a:xfrm>
        </p:spPr>
      </p:sp>
    </p:spTree>
    <p:extLst>
      <p:ext uri="{BB962C8B-B14F-4D97-AF65-F5344CB8AC3E}">
        <p14:creationId xmlns:p14="http://schemas.microsoft.com/office/powerpoint/2010/main" val="377427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With the White House -- we have an example of an organization where it’s IT security is a top national priority – with vast technical resources – but a breach still occurred.</a:t>
            </a:r>
          </a:p>
          <a:p>
            <a:endParaRPr lang="en-US" dirty="0"/>
          </a:p>
        </p:txBody>
      </p:sp>
      <p:sp>
        <p:nvSpPr>
          <p:cNvPr id="7" name="Date Placeholder 6"/>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76AFF6-3B36-4CB5-92C4-EAC1FB9CDF90}" type="datetime1">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Footer Placeholder 8"/>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Calibri"/>
                <a:ea typeface="+mn-ea"/>
                <a:cs typeface="+mn-cs"/>
              </a:rPr>
              <a:t>© 2015 Microsoft Corporation. All rights reserved. MICROSOFT MAKES NO WARRANTIES, EXPRESS, IMPLIED OR STATUTORY, AS TO THE INFORMATION IN THIS PRESENTATION</a:t>
            </a:r>
            <a:endParaRPr kumimoji="0" lang="en-US" sz="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9570AB-282D-4F9A-AAF7-479BFA1C3732}"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Slide Image Placeholder 16"/>
          <p:cNvSpPr>
            <a:spLocks noGrp="1" noRot="1" noChangeAspect="1"/>
          </p:cNvSpPr>
          <p:nvPr>
            <p:ph type="sldImg"/>
          </p:nvPr>
        </p:nvSpPr>
        <p:spPr>
          <a:xfrm>
            <a:off x="687388" y="890588"/>
            <a:ext cx="5507037" cy="3098800"/>
          </a:xfrm>
        </p:spPr>
      </p:sp>
    </p:spTree>
    <p:extLst>
      <p:ext uri="{BB962C8B-B14F-4D97-AF65-F5344CB8AC3E}">
        <p14:creationId xmlns:p14="http://schemas.microsoft.com/office/powerpoint/2010/main" val="1460424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Talk Track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Data loss prevention capabilities are increasingly in demand and when you look at these first two stats it’s no wonder. 87% of senior managers leak data to unmanaged personal locations (email, cloud storage) and 58% of us have sent data to the wrong person. I actually think that stat is wrong. How could it not be 100%?</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Then there is the cost of data breaches which is about 240.00USD per record. Imagine that scaled across 10 or 100’s of thousands of records.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79A0D9-522E-49C3-8F4B-224D71CCE6B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3107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890588"/>
            <a:ext cx="5507037" cy="30988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t>We’re used to attackers directly targeting fortune 500s but now we’re seeing attacks on any vulnerable target. </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t>Those</a:t>
            </a:r>
            <a:r>
              <a:rPr lang="en-US" sz="1000" baseline="0" dirty="0"/>
              <a:t> numbers are scary: </a:t>
            </a:r>
            <a:r>
              <a:rPr lang="en-US" sz="900" kern="1200" dirty="0">
                <a:solidFill>
                  <a:schemeClr val="tx1"/>
                </a:solidFill>
                <a:effectLst/>
                <a:latin typeface="Segoe UI Light" pitchFamily="34" charset="0"/>
                <a:ea typeface="+mn-ea"/>
                <a:cs typeface="+mn-cs"/>
              </a:rPr>
              <a:t>It takes an enterprise more than 200 days to detect a security breach and, o</a:t>
            </a:r>
            <a:r>
              <a:rPr lang="en-US" sz="900" baseline="0" dirty="0"/>
              <a:t>nce you finally found them, it often takes a very long time to completely recover from that breach, </a:t>
            </a:r>
            <a:r>
              <a:rPr lang="en-US" sz="900" kern="1200" dirty="0">
                <a:solidFill>
                  <a:schemeClr val="tx1"/>
                </a:solidFill>
                <a:effectLst/>
                <a:latin typeface="Segoe UI Light" pitchFamily="34" charset="0"/>
                <a:ea typeface="+mn-ea"/>
                <a:cs typeface="+mn-cs"/>
              </a:rPr>
              <a:t>often up to 80 days. Attackers can wreak havoc on a corporate network, stealing data, breaching privacy, and destroying the trust of customers.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attacks are incredibly expensive, and often come with a broader impact to a company’s reputation</a:t>
            </a:r>
          </a:p>
          <a:p>
            <a:endParaRPr lang="en-US" sz="1000" baseline="0" dirty="0"/>
          </a:p>
          <a:p>
            <a:r>
              <a:rPr lang="en-US" sz="1000" dirty="0"/>
              <a:t>And there’s also enough data today </a:t>
            </a:r>
            <a:r>
              <a:rPr lang="en-US" sz="1000" baseline="0" dirty="0"/>
              <a:t>quantify what the cost of breaches is.</a:t>
            </a:r>
          </a:p>
          <a:p>
            <a:endParaRPr lang="en-US" sz="1000" kern="1200" dirty="0">
              <a:solidFill>
                <a:schemeClr val="tx1"/>
              </a:solidFill>
              <a:effectLst/>
              <a:latin typeface="Segoe UI" panose="020B0502040204020203" pitchFamily="34" charset="0"/>
              <a:ea typeface="+mn-ea"/>
              <a:cs typeface="Segoe UI" panose="020B0502040204020203" pitchFamily="34" charset="0"/>
            </a:endParaRPr>
          </a:p>
          <a:p>
            <a:r>
              <a:rPr lang="en-US" sz="1000" kern="1200" dirty="0">
                <a:solidFill>
                  <a:schemeClr val="tx1"/>
                </a:solidFill>
                <a:effectLst/>
                <a:latin typeface="Segoe UI" panose="020B0502040204020203" pitchFamily="34" charset="0"/>
                <a:ea typeface="+mn-ea"/>
                <a:cs typeface="Segoe UI" panose="020B0502040204020203" pitchFamily="34" charset="0"/>
              </a:rPr>
              <a:t>Note: </a:t>
            </a:r>
          </a:p>
          <a:p>
            <a:r>
              <a:rPr lang="en-US" sz="1000" kern="1200" dirty="0">
                <a:solidFill>
                  <a:schemeClr val="tx1"/>
                </a:solidFill>
                <a:effectLst/>
                <a:latin typeface="Segoe UI" panose="020B0502040204020203" pitchFamily="34" charset="0"/>
                <a:ea typeface="+mn-ea"/>
                <a:cs typeface="Segoe UI" panose="020B0502040204020203" pitchFamily="34" charset="0"/>
              </a:rPr>
              <a:t>Source 1 (HEADING): Cyber security is a CEO issue: </a:t>
            </a:r>
            <a:r>
              <a:rPr lang="en-US" sz="1000" u="sng" kern="1200" dirty="0">
                <a:solidFill>
                  <a:schemeClr val="tx1"/>
                </a:solidFill>
                <a:effectLst/>
                <a:latin typeface="Segoe UI" panose="020B0502040204020203" pitchFamily="34" charset="0"/>
                <a:ea typeface="+mn-ea"/>
                <a:cs typeface="Segoe UI" panose="020B0502040204020203" pitchFamily="34" charset="0"/>
                <a:hlinkClick r:id="rId3"/>
              </a:rPr>
              <a:t>http://www.mckinsey.com/insights/business_technology/why_senior_leaders_are_the_front_line_against_cyberattacks</a:t>
            </a:r>
            <a:endParaRPr lang="en-US" sz="1000" kern="1200" dirty="0">
              <a:solidFill>
                <a:schemeClr val="tx1"/>
              </a:solidFill>
              <a:effectLst/>
              <a:latin typeface="Segoe UI" panose="020B0502040204020203" pitchFamily="34" charset="0"/>
              <a:ea typeface="+mn-ea"/>
              <a:cs typeface="Segoe UI" panose="020B0502040204020203" pitchFamily="34" charset="0"/>
            </a:endParaRPr>
          </a:p>
          <a:p>
            <a:r>
              <a:rPr lang="en-US" sz="1000" kern="1200" dirty="0" err="1">
                <a:solidFill>
                  <a:schemeClr val="tx1"/>
                </a:solidFill>
                <a:effectLst/>
                <a:latin typeface="Segoe UI" panose="020B0502040204020203" pitchFamily="34" charset="0"/>
                <a:ea typeface="+mn-ea"/>
                <a:cs typeface="Segoe UI" panose="020B0502040204020203" pitchFamily="34" charset="0"/>
              </a:rPr>
              <a:t>Siource</a:t>
            </a:r>
            <a:r>
              <a:rPr lang="en-US" sz="1000" kern="1200" dirty="0">
                <a:solidFill>
                  <a:schemeClr val="tx1"/>
                </a:solidFill>
                <a:effectLst/>
                <a:latin typeface="Segoe UI" panose="020B0502040204020203" pitchFamily="34" charset="0"/>
                <a:ea typeface="+mn-ea"/>
                <a:cs typeface="Segoe UI" panose="020B0502040204020203" pitchFamily="34" charset="0"/>
              </a:rPr>
              <a:t> 2: 243 days for attacker to be present: </a:t>
            </a:r>
            <a:r>
              <a:rPr lang="en-US" sz="1000" u="sng" kern="1200" dirty="0">
                <a:solidFill>
                  <a:schemeClr val="tx1"/>
                </a:solidFill>
                <a:effectLst/>
                <a:latin typeface="Segoe UI" panose="020B0502040204020203" pitchFamily="34" charset="0"/>
                <a:ea typeface="+mn-ea"/>
                <a:cs typeface="Segoe UI" panose="020B0502040204020203" pitchFamily="34" charset="0"/>
                <a:hlinkClick r:id="rId4"/>
              </a:rPr>
              <a:t>http://www.fireeye.com/news-events/press-releases/read/fireeye-releases-annual-mandiant-threat-report-on-advanced-targeted-attacks</a:t>
            </a:r>
            <a:endParaRPr lang="en-US" sz="1000" kern="1200" dirty="0">
              <a:solidFill>
                <a:schemeClr val="tx1"/>
              </a:solidFill>
              <a:effectLst/>
              <a:latin typeface="Segoe UI" panose="020B0502040204020203" pitchFamily="34" charset="0"/>
              <a:ea typeface="+mn-ea"/>
              <a:cs typeface="Segoe UI" panose="020B0502040204020203" pitchFamily="34" charset="0"/>
            </a:endParaRPr>
          </a:p>
          <a:p>
            <a:r>
              <a:rPr lang="en-US" sz="1000" kern="1200" dirty="0">
                <a:solidFill>
                  <a:schemeClr val="tx1"/>
                </a:solidFill>
                <a:effectLst/>
                <a:latin typeface="Segoe UI" panose="020B0502040204020203" pitchFamily="34" charset="0"/>
                <a:ea typeface="+mn-ea"/>
                <a:cs typeface="Segoe UI" panose="020B0502040204020203" pitchFamily="34" charset="0"/>
              </a:rPr>
              <a:t>Source 3: 140 countries developing cyber weapons: </a:t>
            </a:r>
            <a:r>
              <a:rPr lang="en-US" sz="1000" kern="1200" dirty="0" err="1">
                <a:solidFill>
                  <a:schemeClr val="tx1"/>
                </a:solidFill>
                <a:effectLst/>
                <a:latin typeface="Segoe UI" panose="020B0502040204020203" pitchFamily="34" charset="0"/>
                <a:ea typeface="+mn-ea"/>
                <a:cs typeface="Segoe UI" panose="020B0502040204020203" pitchFamily="34" charset="0"/>
              </a:rPr>
              <a:t>Infosec</a:t>
            </a:r>
            <a:r>
              <a:rPr lang="en-US" sz="1000" kern="1200" dirty="0">
                <a:solidFill>
                  <a:schemeClr val="tx1"/>
                </a:solidFill>
                <a:effectLst/>
                <a:latin typeface="Segoe UI" panose="020B0502040204020203" pitchFamily="34" charset="0"/>
                <a:ea typeface="+mn-ea"/>
                <a:cs typeface="Segoe UI" panose="020B0502040204020203" pitchFamily="34" charset="0"/>
              </a:rPr>
              <a:t> </a:t>
            </a:r>
            <a:r>
              <a:rPr lang="en-US" sz="1000" kern="1200" dirty="0" err="1">
                <a:solidFill>
                  <a:schemeClr val="tx1"/>
                </a:solidFill>
                <a:effectLst/>
                <a:latin typeface="Segoe UI" panose="020B0502040204020203" pitchFamily="34" charset="0"/>
                <a:ea typeface="+mn-ea"/>
                <a:cs typeface="Segoe UI" panose="020B0502040204020203" pitchFamily="34" charset="0"/>
              </a:rPr>
              <a:t>Institue</a:t>
            </a:r>
            <a:r>
              <a:rPr lang="en-US" sz="1000" kern="1200" dirty="0">
                <a:solidFill>
                  <a:schemeClr val="tx1"/>
                </a:solidFill>
                <a:effectLst/>
                <a:latin typeface="Segoe UI" panose="020B0502040204020203" pitchFamily="34" charset="0"/>
                <a:ea typeface="+mn-ea"/>
                <a:cs typeface="Segoe UI" panose="020B0502040204020203" pitchFamily="34" charset="0"/>
              </a:rPr>
              <a:t>, “The Rise of Cyber Weapons and Relative Impact on Cyberspace”</a:t>
            </a:r>
          </a:p>
          <a:p>
            <a:r>
              <a:rPr lang="en-US" sz="1000" kern="1200" dirty="0">
                <a:solidFill>
                  <a:schemeClr val="tx1"/>
                </a:solidFill>
                <a:effectLst/>
                <a:latin typeface="Segoe UI" panose="020B0502040204020203" pitchFamily="34" charset="0"/>
                <a:ea typeface="+mn-ea"/>
                <a:cs typeface="Segoe UI" panose="020B0502040204020203" pitchFamily="34" charset="0"/>
              </a:rPr>
              <a:t>Source 4: $3 trillion in lost productivity: </a:t>
            </a:r>
            <a:r>
              <a:rPr lang="en-US" sz="1000" u="sng" kern="1200" dirty="0">
                <a:solidFill>
                  <a:schemeClr val="tx1"/>
                </a:solidFill>
                <a:effectLst/>
                <a:latin typeface="Segoe UI" panose="020B0502040204020203" pitchFamily="34" charset="0"/>
                <a:ea typeface="+mn-ea"/>
                <a:cs typeface="Segoe UI" panose="020B0502040204020203" pitchFamily="34" charset="0"/>
                <a:hlinkClick r:id="rId3"/>
              </a:rPr>
              <a:t>http://www.mckinsey.com/insights/business_technology/why_senior_leaders_are_the_front_line_against_cyberattacks</a:t>
            </a:r>
            <a:endParaRPr lang="en-US" sz="1000" kern="1200" dirty="0">
              <a:solidFill>
                <a:schemeClr val="tx1"/>
              </a:solidFill>
              <a:effectLst/>
              <a:latin typeface="Segoe UI" panose="020B0502040204020203" pitchFamily="34" charset="0"/>
              <a:ea typeface="+mn-ea"/>
              <a:cs typeface="Segoe UI" panose="020B0502040204020203" pitchFamily="34" charset="0"/>
            </a:endParaRPr>
          </a:p>
          <a:p>
            <a:r>
              <a:rPr lang="en-US" sz="1000" kern="1200" dirty="0">
                <a:solidFill>
                  <a:schemeClr val="tx1"/>
                </a:solidFill>
                <a:effectLst/>
                <a:latin typeface="Segoe UI" panose="020B0502040204020203" pitchFamily="34" charset="0"/>
                <a:ea typeface="+mn-ea"/>
                <a:cs typeface="Segoe UI" panose="020B0502040204020203" pitchFamily="34" charset="0"/>
              </a:rPr>
              <a:t>Source 5: $3.5 million cost: </a:t>
            </a:r>
            <a:r>
              <a:rPr lang="en-US" sz="1000" u="sng" kern="1200" dirty="0">
                <a:solidFill>
                  <a:schemeClr val="tx1"/>
                </a:solidFill>
                <a:effectLst/>
                <a:latin typeface="Segoe UI" panose="020B0502040204020203" pitchFamily="34" charset="0"/>
                <a:ea typeface="+mn-ea"/>
                <a:cs typeface="Segoe UI" panose="020B0502040204020203" pitchFamily="34" charset="0"/>
                <a:hlinkClick r:id="rId5"/>
              </a:rPr>
              <a:t>http://www.ponemon.org/blog/ponemon-institute-releases-2014-cost-of-data-breach-global-analysis</a:t>
            </a:r>
            <a:endParaRPr lang="en-US" sz="1000" kern="1200" dirty="0">
              <a:solidFill>
                <a:schemeClr val="tx1"/>
              </a:solidFill>
              <a:effectLst/>
              <a:latin typeface="Segoe UI" panose="020B0502040204020203" pitchFamily="34" charset="0"/>
              <a:ea typeface="+mn-ea"/>
              <a:cs typeface="Segoe UI" panose="020B0502040204020203" pitchFamily="34" charset="0"/>
            </a:endParaRPr>
          </a:p>
          <a:p>
            <a:r>
              <a:rPr lang="en-US" sz="1000" kern="1200" dirty="0">
                <a:solidFill>
                  <a:schemeClr val="tx1"/>
                </a:solidFill>
                <a:effectLst/>
                <a:latin typeface="Segoe UI" panose="020B0502040204020203" pitchFamily="34" charset="0"/>
                <a:ea typeface="+mn-ea"/>
                <a:cs typeface="Segoe UI" panose="020B0502040204020203" pitchFamily="34" charset="0"/>
              </a:rPr>
              <a:t> </a:t>
            </a:r>
          </a:p>
          <a:p>
            <a:endParaRPr lang="en-US" dirty="0"/>
          </a:p>
        </p:txBody>
      </p:sp>
      <p:sp>
        <p:nvSpPr>
          <p:cNvPr id="4" name="Footer Placeholder 3"/>
          <p:cNvSpPr>
            <a:spLocks noGrp="1"/>
          </p:cNvSpPr>
          <p:nvPr>
            <p:ph type="ft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Confidential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FDB74C6-2E3A-432E-8538-C885156B897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6261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890588"/>
            <a:ext cx="5507037" cy="3098800"/>
          </a:xfrm>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Protecting our enterprise customers has never been more challenging. Security threats are increasingly brazen and highly sophisticated. Even with the best defense, sophisticated attackers are using social engineering, zero-day vulnerabilities, or even misconfigurations to break-in to their networks.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Only 40% of attacks use malware as the means of carrying out attackers’ goals. The rest consists of adversarial activity that doesn’t use malware for which signatures can be written. The better way is to detect these attacks with behavioral analysis.</a:t>
            </a:r>
          </a:p>
          <a:p>
            <a:pPr lvl="0"/>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It’s important to understand how those kind of breached occur, what techniques are being used and how end users help to let attackers on their machine:</a:t>
            </a:r>
          </a:p>
          <a:p>
            <a:endParaRPr lang="en-US" sz="900" kern="1200" dirty="0">
              <a:solidFill>
                <a:schemeClr val="tx1"/>
              </a:solidFill>
              <a:effectLst/>
              <a:latin typeface="Segoe UI Light" pitchFamily="34" charset="0"/>
              <a:ea typeface="+mn-ea"/>
              <a:cs typeface="+mn-cs"/>
            </a:endParaRPr>
          </a:p>
          <a:p>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As the attackers’ approaches have evolved and become more sophisticated, so too must our approach to provide security to our enterprise customers. And, our customers agree, as 90% of surveyed IT Directors said they need a full-fledged advanced threat protection solution.</a:t>
            </a:r>
          </a:p>
          <a:p>
            <a:r>
              <a:rPr lang="en-US" sz="900" kern="1200" dirty="0">
                <a:solidFill>
                  <a:schemeClr val="tx1"/>
                </a:solidFill>
                <a:effectLst/>
                <a:latin typeface="Segoe UI Light" pitchFamily="34" charset="0"/>
                <a:ea typeface="+mn-ea"/>
                <a:cs typeface="+mn-cs"/>
              </a:rPr>
              <a:t>Microsoft research</a:t>
            </a:r>
          </a:p>
          <a:p>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Note:</a:t>
            </a:r>
          </a:p>
          <a:p>
            <a:r>
              <a:rPr lang="en-US" sz="500" kern="1200" dirty="0" err="1">
                <a:solidFill>
                  <a:schemeClr val="tx1"/>
                </a:solidFill>
                <a:effectLst/>
                <a:latin typeface="Segoe UI Light" pitchFamily="34" charset="0"/>
                <a:ea typeface="+mn-ea"/>
                <a:cs typeface="+mn-cs"/>
              </a:rPr>
              <a:t>Ponemon</a:t>
            </a:r>
            <a:r>
              <a:rPr lang="en-US" sz="500" kern="1200" dirty="0">
                <a:solidFill>
                  <a:schemeClr val="tx1"/>
                </a:solidFill>
                <a:effectLst/>
                <a:latin typeface="Segoe UI Light" pitchFamily="34" charset="0"/>
                <a:ea typeface="+mn-ea"/>
                <a:cs typeface="+mn-cs"/>
              </a:rPr>
              <a:t> Institute, “The Post Breach Boom”, 2013</a:t>
            </a:r>
            <a:endParaRPr lang="en-US" sz="8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Ponemon</a:t>
            </a:r>
            <a:r>
              <a:rPr lang="en-US" sz="900" kern="1200" dirty="0">
                <a:solidFill>
                  <a:schemeClr val="tx1"/>
                </a:solidFill>
                <a:effectLst/>
                <a:latin typeface="Segoe UI Light" pitchFamily="34" charset="0"/>
                <a:ea typeface="+mn-ea"/>
                <a:cs typeface="+mn-cs"/>
              </a:rPr>
              <a:t> Institute, “2014 Global Report on Cost of Cyber Crime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50" i="1" dirty="0">
                <a:solidFill>
                  <a:srgbClr val="525252"/>
                </a:solidFill>
              </a:rPr>
              <a:t>Source: Mandiant  2014 Threat Report</a:t>
            </a:r>
          </a:p>
          <a:p>
            <a:endParaRPr lang="en-US" dirty="0"/>
          </a:p>
        </p:txBody>
      </p:sp>
      <p:sp>
        <p:nvSpPr>
          <p:cNvPr id="4" name="Footer Placeholder 3"/>
          <p:cNvSpPr>
            <a:spLocks noGrp="1"/>
          </p:cNvSpPr>
          <p:nvPr>
            <p:ph type="ftr" sz="quarter" idx="10"/>
          </p:nvPr>
        </p:nvSpPr>
        <p:spPr/>
        <p:txBody>
          <a:bodyPr/>
          <a:lstStyle/>
          <a:p>
            <a:r>
              <a:rPr lang="en-US">
                <a:solidFill>
                  <a:prstClr val="black"/>
                </a:solidFill>
              </a:rPr>
              <a:t>Microsoft Confidential </a:t>
            </a:r>
          </a:p>
        </p:txBody>
      </p:sp>
      <p:sp>
        <p:nvSpPr>
          <p:cNvPr id="5" name="Slide Number Placeholder 4"/>
          <p:cNvSpPr>
            <a:spLocks noGrp="1"/>
          </p:cNvSpPr>
          <p:nvPr>
            <p:ph type="sldNum" sz="quarter" idx="11"/>
          </p:nvPr>
        </p:nvSpPr>
        <p:spPr/>
        <p:txBody>
          <a:bodyPr/>
          <a:lstStyle/>
          <a:p>
            <a:fld id="{0FDB74C6-2E3A-432E-8538-C885156B897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90614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9/3/2016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279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890588"/>
            <a:ext cx="5507037" cy="30988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solidFill>
                  <a:prstClr val="black"/>
                </a:solidFill>
              </a:rPr>
              <a:t>Microsoft Confidential </a:t>
            </a:r>
          </a:p>
        </p:txBody>
      </p:sp>
      <p:sp>
        <p:nvSpPr>
          <p:cNvPr id="5" name="Slide Number Placeholder 4"/>
          <p:cNvSpPr>
            <a:spLocks noGrp="1"/>
          </p:cNvSpPr>
          <p:nvPr>
            <p:ph type="sldNum" sz="quarter" idx="11"/>
          </p:nvPr>
        </p:nvSpPr>
        <p:spPr/>
        <p:txBody>
          <a:bodyPr/>
          <a:lstStyle/>
          <a:p>
            <a:fld id="{0FDB74C6-2E3A-432E-8538-C885156B897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0491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Talk</a:t>
            </a:r>
            <a:r>
              <a:rPr lang="en-US" sz="1000" b="1" baseline="0" dirty="0"/>
              <a:t> Track</a:t>
            </a:r>
          </a:p>
          <a:p>
            <a:endParaRPr lang="en-US" sz="1000" b="1" baseline="0" dirty="0"/>
          </a:p>
          <a:p>
            <a:r>
              <a:rPr lang="en-US" sz="1000" kern="1200" dirty="0">
                <a:solidFill>
                  <a:schemeClr val="tx1"/>
                </a:solidFill>
                <a:effectLst/>
                <a:latin typeface="Segoe UI Light" pitchFamily="34" charset="0"/>
                <a:ea typeface="+mn-ea"/>
                <a:cs typeface="+mn-cs"/>
              </a:rPr>
              <a:t>So how do these attacks start? They’re many approaches but it’s not just vulnerabilities in the server infrastructure running on the edge of your network that you need to worry about. We’ve all gotten pretty good at addressing that risk.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The risk that we need to focus our attention on is our users. They can be hacked more easily than their devices through deception. For instance they can be tricked into inputting sensitive information, such as a user name and password, into a fraudulent website that looks remarkably like their corporate website. Some studies have shown users can be tricked in high percentages, around 75% in some cases ( </a:t>
            </a:r>
            <a:r>
              <a:rPr lang="en-US" sz="1000" u="sng" kern="1200" dirty="0">
                <a:solidFill>
                  <a:schemeClr val="tx1"/>
                </a:solidFill>
                <a:effectLst/>
                <a:latin typeface="Segoe UI Light" pitchFamily="34" charset="0"/>
                <a:ea typeface="+mn-ea"/>
                <a:cs typeface="+mn-cs"/>
                <a:hlinkClick r:id="rId3"/>
              </a:rPr>
              <a:t>http://www.businessweek.com/news/2013-11-15/the-human-hack-how-to-fight-an-internet-risk-technology-cant-fix</a:t>
            </a:r>
            <a:r>
              <a:rPr lang="en-US" sz="1000" kern="1200" dirty="0">
                <a:solidFill>
                  <a:schemeClr val="tx1"/>
                </a:solidFill>
                <a:effectLst/>
                <a:latin typeface="Segoe UI Light" pitchFamily="34" charset="0"/>
                <a:ea typeface="+mn-ea"/>
                <a:cs typeface="+mn-cs"/>
              </a:rPr>
              <a:t>). Think about that!</a:t>
            </a:r>
          </a:p>
          <a:p>
            <a:r>
              <a:rPr lang="en-US" sz="1000" kern="1200" dirty="0">
                <a:solidFill>
                  <a:schemeClr val="tx1"/>
                </a:solidFill>
                <a:effectLst/>
                <a:latin typeface="Segoe UI Light" pitchFamily="34" charset="0"/>
                <a:ea typeface="+mn-ea"/>
                <a:cs typeface="+mn-cs"/>
              </a:rPr>
              <a:t> </a:t>
            </a:r>
          </a:p>
          <a:p>
            <a:pPr marL="228600" lvl="0" indent="-228600">
              <a:buFont typeface="+mj-lt"/>
              <a:buAutoNum type="arabicPeriod"/>
            </a:pPr>
            <a:r>
              <a:rPr lang="en-US" sz="1000" kern="1200" dirty="0">
                <a:solidFill>
                  <a:schemeClr val="tx1"/>
                </a:solidFill>
                <a:effectLst/>
                <a:latin typeface="Segoe UI Light" pitchFamily="34" charset="0"/>
                <a:ea typeface="+mn-ea"/>
                <a:cs typeface="+mn-cs"/>
              </a:rPr>
              <a:t>So let’s talk about one approach attackers are using at scale today. In this case we start with a healthy computer. </a:t>
            </a:r>
          </a:p>
          <a:p>
            <a:pPr marL="228600" lvl="0" indent="-228600">
              <a:buFont typeface="+mj-lt"/>
              <a:buAutoNum type="arabicPeriod"/>
            </a:pPr>
            <a:r>
              <a:rPr lang="en-US" sz="1000" kern="1200" dirty="0">
                <a:solidFill>
                  <a:schemeClr val="tx1"/>
                </a:solidFill>
                <a:effectLst/>
                <a:latin typeface="Segoe UI Light" pitchFamily="34" charset="0"/>
                <a:ea typeface="+mn-ea"/>
                <a:cs typeface="+mn-cs"/>
              </a:rPr>
              <a:t>The user received a seemly innocuous </a:t>
            </a:r>
            <a:r>
              <a:rPr lang="en-US" sz="1000" b="1" kern="1200" dirty="0">
                <a:solidFill>
                  <a:schemeClr val="tx1"/>
                </a:solidFill>
                <a:effectLst/>
                <a:latin typeface="Segoe UI Light" pitchFamily="34" charset="0"/>
                <a:ea typeface="+mn-ea"/>
                <a:cs typeface="+mn-cs"/>
              </a:rPr>
              <a:t>email</a:t>
            </a:r>
            <a:r>
              <a:rPr lang="en-US" sz="1000" kern="1200" dirty="0">
                <a:solidFill>
                  <a:schemeClr val="tx1"/>
                </a:solidFill>
                <a:effectLst/>
                <a:latin typeface="Segoe UI Light" pitchFamily="34" charset="0"/>
                <a:ea typeface="+mn-ea"/>
                <a:cs typeface="+mn-cs"/>
              </a:rPr>
              <a:t> from their organization. </a:t>
            </a:r>
          </a:p>
          <a:p>
            <a:pPr marL="228600" lvl="0" indent="-228600">
              <a:buFont typeface="+mj-lt"/>
              <a:buAutoNum type="arabicPeriod"/>
            </a:pPr>
            <a:r>
              <a:rPr lang="en-US" sz="1000" kern="1200" dirty="0">
                <a:solidFill>
                  <a:schemeClr val="tx1"/>
                </a:solidFill>
                <a:effectLst/>
                <a:latin typeface="Segoe UI Light" pitchFamily="34" charset="0"/>
                <a:ea typeface="+mn-ea"/>
                <a:cs typeface="+mn-cs"/>
              </a:rPr>
              <a:t>It </a:t>
            </a:r>
            <a:r>
              <a:rPr lang="en-US" sz="1000" b="1" kern="1200" dirty="0">
                <a:solidFill>
                  <a:schemeClr val="tx1"/>
                </a:solidFill>
                <a:effectLst/>
                <a:latin typeface="Segoe UI Light" pitchFamily="34" charset="0"/>
                <a:ea typeface="+mn-ea"/>
                <a:cs typeface="+mn-cs"/>
              </a:rPr>
              <a:t>lures</a:t>
            </a:r>
            <a:r>
              <a:rPr lang="en-US" sz="1000" kern="1200" dirty="0">
                <a:solidFill>
                  <a:schemeClr val="tx1"/>
                </a:solidFill>
                <a:effectLst/>
                <a:latin typeface="Segoe UI Light" pitchFamily="34" charset="0"/>
                <a:ea typeface="+mn-ea"/>
                <a:cs typeface="+mn-cs"/>
              </a:rPr>
              <a:t> the user to a malicious website that </a:t>
            </a:r>
          </a:p>
          <a:p>
            <a:pPr marL="228600" lvl="0" indent="-228600">
              <a:buFont typeface="+mj-lt"/>
              <a:buAutoNum type="arabicPeriod"/>
            </a:pPr>
            <a:r>
              <a:rPr lang="en-US" sz="1000" kern="1200" dirty="0">
                <a:solidFill>
                  <a:schemeClr val="tx1"/>
                </a:solidFill>
                <a:effectLst/>
                <a:latin typeface="Segoe UI Light" pitchFamily="34" charset="0"/>
                <a:ea typeface="+mn-ea"/>
                <a:cs typeface="+mn-cs"/>
              </a:rPr>
              <a:t>either tricks them into installing malware or it leverages a vulnerability in the browser to install it behind the scenes without the users knowledge.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143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endParaRPr lang="en-US" dirty="0"/>
          </a:p>
          <a:p>
            <a:r>
              <a:rPr lang="en-US" dirty="0"/>
              <a:t>We have all seen reports of high-profile attacks</a:t>
            </a:r>
            <a:r>
              <a:rPr lang="en-US" baseline="0" dirty="0"/>
              <a:t> and huge financial damages to companies who have experienced them. In the past, to make it worth an attacker’s time, an organization had to be big and powerful. Most consumers and small business flew beneath the RADAR, safe in their obscurity. </a:t>
            </a:r>
          </a:p>
          <a:p>
            <a:endParaRPr lang="en-US" baseline="0" dirty="0"/>
          </a:p>
          <a:p>
            <a:r>
              <a:rPr lang="en-US" baseline="0" dirty="0"/>
              <a:t>This was before bots ruled the Internet; tireless bits of code that could sift through the trillions of available internet addresses, marking targets and launching exploits and penetration attempts, taking over systems and adding them to the </a:t>
            </a:r>
            <a:r>
              <a:rPr lang="en-US" baseline="0" dirty="0" err="1"/>
              <a:t>botfleets</a:t>
            </a:r>
            <a:r>
              <a:rPr lang="en-US" baseline="0" dirty="0"/>
              <a:t> used to launch major denial of service attacks on high-profile targets.</a:t>
            </a:r>
          </a:p>
          <a:p>
            <a:endParaRPr lang="en-US" baseline="0" dirty="0"/>
          </a:p>
          <a:p>
            <a:r>
              <a:rPr lang="en-US" baseline="0" dirty="0"/>
              <a:t>It wasn’t long before attackers began to realize that the systems they “owned” contained intrinsic value of their own in the form of cached passwords, banking and tax information, photos, and personal data that could be locked away and held for ransom. Ransomware was born.</a:t>
            </a:r>
          </a:p>
          <a:p>
            <a:endParaRPr lang="en-US" baseline="0" dirty="0"/>
          </a:p>
          <a:p>
            <a:r>
              <a:rPr lang="en-US" baseline="0" dirty="0"/>
              <a:t>Another common vector that has been wildly successful relies on the techniques of spamming and phishing to get unsuspecting users to offer their systems to those who could “help” them protect their data; instead, giving attackers complete access to their systems, networks, friends, and business associates.</a:t>
            </a:r>
          </a:p>
          <a:p>
            <a:endParaRPr lang="en-US" baseline="0" dirty="0"/>
          </a:p>
          <a:p>
            <a:r>
              <a:rPr lang="en-US" baseline="0" dirty="0"/>
              <a:t>CLICK PLAY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3706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sz="900" kern="1200" dirty="0">
                <a:solidFill>
                  <a:schemeClr val="tx1"/>
                </a:solidFill>
                <a:effectLst/>
                <a:latin typeface="Segoe UI Light" pitchFamily="34" charset="0"/>
                <a:ea typeface="+mn-ea"/>
                <a:cs typeface="+mn-cs"/>
              </a:rPr>
              <a:t>5. Later on the malware purposely causes the device to misbehave in order to purposely generate a call to the helpdesk. </a:t>
            </a:r>
          </a:p>
          <a:p>
            <a:r>
              <a:rPr lang="en-US" sz="900" kern="1200" dirty="0">
                <a:solidFill>
                  <a:schemeClr val="tx1"/>
                </a:solidFill>
                <a:effectLst/>
                <a:latin typeface="Segoe UI Light" pitchFamily="34" charset="0"/>
                <a:ea typeface="+mn-ea"/>
                <a:cs typeface="+mn-cs"/>
              </a:rPr>
              <a:t>6. The hope of the attacker is that the </a:t>
            </a:r>
            <a:r>
              <a:rPr lang="en-US" sz="900" b="1" kern="1200" dirty="0">
                <a:solidFill>
                  <a:schemeClr val="tx1"/>
                </a:solidFill>
                <a:effectLst/>
                <a:latin typeface="Segoe UI Light" pitchFamily="34" charset="0"/>
                <a:ea typeface="+mn-ea"/>
                <a:cs typeface="+mn-cs"/>
              </a:rPr>
              <a:t>helpdesk will log into</a:t>
            </a:r>
            <a:r>
              <a:rPr lang="en-US" sz="900" kern="1200" dirty="0">
                <a:solidFill>
                  <a:schemeClr val="tx1"/>
                </a:solidFill>
                <a:effectLst/>
                <a:latin typeface="Segoe UI Light" pitchFamily="34" charset="0"/>
                <a:ea typeface="+mn-ea"/>
                <a:cs typeface="+mn-cs"/>
              </a:rPr>
              <a:t> the device to try and resolve the issue and when they do the malware to steal the helpdesk users credentials at which point they’ll almost certainly have increased levels of privilege across the network.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955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b="0" baseline="0" dirty="0"/>
              <a:t>Slide is animation to the next. No talking point for this one.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9021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a:t>
            </a:r>
            <a:r>
              <a:rPr lang="en-US" sz="1200" b="1" baseline="0" dirty="0"/>
              <a:t> Track</a:t>
            </a:r>
          </a:p>
          <a:p>
            <a:endParaRPr lang="en-US" sz="1200" b="1" baseline="0" dirty="0"/>
          </a:p>
          <a:p>
            <a:r>
              <a:rPr lang="en-US" sz="900" kern="1200" dirty="0">
                <a:solidFill>
                  <a:schemeClr val="tx1"/>
                </a:solidFill>
                <a:effectLst/>
                <a:latin typeface="Segoe UI Light" pitchFamily="34" charset="0"/>
                <a:ea typeface="+mn-ea"/>
                <a:cs typeface="+mn-cs"/>
              </a:rPr>
              <a:t>From here the attacker will use the helpdesk users credentials and malware to access more end-points, steal more credentials, and within time they’ll very likely have a highly privileged IT account with administrative access to many network resources. From here your network is owned and stopping the cycle can be very difficult and at a minimum it will take time.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is just one example and we could easily talk about many more but lets transition the conversation to how we’re going to address the threats.   </a:t>
            </a:r>
          </a:p>
          <a:p>
            <a:endParaRPr lang="en-US" sz="1200" dirty="0"/>
          </a:p>
          <a:p>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569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At Microsoft we’re taking systematic approach to disrupting the attackers.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For those with profit motive our goal is to </a:t>
            </a:r>
            <a:r>
              <a:rPr lang="en-US" sz="900" u="sng" kern="1200" dirty="0">
                <a:solidFill>
                  <a:schemeClr val="tx1"/>
                </a:solidFill>
                <a:effectLst/>
                <a:latin typeface="Segoe UI Light" pitchFamily="34" charset="0"/>
                <a:ea typeface="+mn-ea"/>
                <a:cs typeface="+mn-cs"/>
              </a:rPr>
              <a:t>ruin the economics</a:t>
            </a:r>
            <a:r>
              <a:rPr lang="en-US" sz="900" kern="1200" dirty="0">
                <a:solidFill>
                  <a:schemeClr val="tx1"/>
                </a:solidFill>
                <a:effectLst/>
                <a:latin typeface="Segoe UI Light" pitchFamily="34" charset="0"/>
                <a:ea typeface="+mn-ea"/>
                <a:cs typeface="+mn-cs"/>
              </a:rPr>
              <a:t> of what they do. Each solution that we deliver will raise their costs substantially and we expect that this will reduce the volume of bad actors in the ecosystem.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Next we need to </a:t>
            </a:r>
            <a:r>
              <a:rPr lang="en-US" sz="900" u="sng" kern="1200" dirty="0">
                <a:solidFill>
                  <a:schemeClr val="tx1"/>
                </a:solidFill>
                <a:effectLst/>
                <a:latin typeface="Segoe UI Light" pitchFamily="34" charset="0"/>
                <a:ea typeface="+mn-ea"/>
                <a:cs typeface="+mn-cs"/>
              </a:rPr>
              <a:t>break their playbook</a:t>
            </a:r>
            <a:r>
              <a:rPr lang="en-US" sz="900" kern="1200" dirty="0">
                <a:solidFill>
                  <a:schemeClr val="tx1"/>
                </a:solidFill>
                <a:effectLst/>
                <a:latin typeface="Segoe UI Light" pitchFamily="34" charset="0"/>
                <a:ea typeface="+mn-ea"/>
                <a:cs typeface="+mn-cs"/>
              </a:rPr>
              <a:t> and by the way we know it well. At Microsoft we have telemetry data from more devices than anyone in the world and it provides us with great insights into what the attackers are doing and how. The typical attacks that we seeing aren’t that novel and they tend to exploit the same underlying weakness in the platform that we’ve had for generations. Windows 10 we’re eliminating these types of fundamental weaknesses thus requiring the attackers to rewrite playbooks at great time and expense.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of course the way we’ll eliminate these weaknesses is by </a:t>
            </a:r>
            <a:r>
              <a:rPr lang="en-US" sz="900" u="sng" kern="1200" dirty="0">
                <a:solidFill>
                  <a:schemeClr val="tx1"/>
                </a:solidFill>
                <a:effectLst/>
                <a:latin typeface="Segoe UI Light" pitchFamily="34" charset="0"/>
                <a:ea typeface="+mn-ea"/>
                <a:cs typeface="+mn-cs"/>
              </a:rPr>
              <a:t>eliminating the vectors of attack</a:t>
            </a:r>
            <a:r>
              <a:rPr lang="en-US" sz="900" kern="1200" dirty="0">
                <a:solidFill>
                  <a:schemeClr val="tx1"/>
                </a:solidFill>
                <a:effectLst/>
                <a:latin typeface="Segoe UI Light" pitchFamily="34" charset="0"/>
                <a:ea typeface="+mn-ea"/>
                <a:cs typeface="+mn-cs"/>
              </a:rPr>
              <a:t> themselves by implementing architectural changes some of which leverage virtualization, containers, and other types of technologies.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Windows 10 we don’t want the same attacks to just be harder to accomplish, meaning we just building bigger walls. We want to eliminate the attacks altogether meaning the attack “isn’t just harder to do” and instead “it just can’t be done anymore”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56B6A8-3F07-409A-915F-65FEF8556C1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962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p>
          <a:p>
            <a:endParaRPr lang="en-US" b="1" dirty="0"/>
          </a:p>
          <a:p>
            <a:r>
              <a:rPr lang="en-US" sz="900" kern="1200" dirty="0">
                <a:solidFill>
                  <a:schemeClr val="tx1"/>
                </a:solidFill>
                <a:effectLst/>
                <a:latin typeface="Segoe UI Light" pitchFamily="34" charset="0"/>
                <a:ea typeface="+mn-ea"/>
                <a:cs typeface="+mn-cs"/>
              </a:rPr>
              <a:t>Windows 7 has served us well for the last 5 year but the reality is that it doesn’t offer the level of protection you need to deal with the new actors and modern threats that we’re all facing. Sure you can add additional layers of defense with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products but keep in mind that all of the organizations that we’ve reading about in the news already did that and it wasn’t enough.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These challenges </a:t>
            </a:r>
            <a:r>
              <a:rPr lang="en-US" sz="900" u="sng" kern="1200" dirty="0">
                <a:solidFill>
                  <a:schemeClr val="tx1"/>
                </a:solidFill>
                <a:effectLst/>
                <a:latin typeface="Segoe UI Light" pitchFamily="34" charset="0"/>
                <a:ea typeface="+mn-ea"/>
                <a:cs typeface="+mn-cs"/>
              </a:rPr>
              <a:t>require</a:t>
            </a:r>
            <a:r>
              <a:rPr lang="en-US" sz="900" kern="1200" dirty="0">
                <a:solidFill>
                  <a:schemeClr val="tx1"/>
                </a:solidFill>
                <a:effectLst/>
                <a:latin typeface="Segoe UI Light" pitchFamily="34" charset="0"/>
                <a:ea typeface="+mn-ea"/>
                <a:cs typeface="+mn-cs"/>
              </a:rPr>
              <a:t> a new platform one that has been reengineered to remove some of the fundamental weaknesses that we had in the platform for as long back as we can remember. Let talk about a few of these: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Identity protection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In the Windows 7 world passwords theft is increasingly successful and today’s multi-factor solutions are too cumbersome and costly to deploy. Those who’s deployed multi-factor solutions use it sparingly across their infrastructure maybe only protecting the VPN and a few select resources with 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the Windows 10 world you get an </a:t>
            </a:r>
            <a:r>
              <a:rPr lang="en-US" sz="900" u="sng" kern="1200" dirty="0">
                <a:solidFill>
                  <a:schemeClr val="tx1"/>
                </a:solidFill>
                <a:effectLst/>
                <a:latin typeface="Segoe UI Light" pitchFamily="34" charset="0"/>
                <a:ea typeface="+mn-ea"/>
                <a:cs typeface="+mn-cs"/>
              </a:rPr>
              <a:t>easy to use and deploy</a:t>
            </a:r>
            <a:r>
              <a:rPr lang="en-US" sz="900" kern="1200" dirty="0">
                <a:solidFill>
                  <a:schemeClr val="tx1"/>
                </a:solidFill>
                <a:effectLst/>
                <a:latin typeface="Segoe UI Light" pitchFamily="34" charset="0"/>
                <a:ea typeface="+mn-ea"/>
                <a:cs typeface="+mn-cs"/>
              </a:rPr>
              <a:t> multi-factor solution that is theft and phish proof. It comes with the convenience of a password, but the security of the best multi-factor solutions. Our solution works for everyone, meaning it works for consumers and enterprises, and because it’s integrated into our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and cloud services it couldn’t be easier to get to.</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Data protection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Windows 7 offers optionally configurable disk encryption called BitLocker, but it lacks integrated DLP. Organizations typically use of 3rd party DLP solutions on mobile devices, but do nothing for PC’s, and those solutions always compromise the user experience in the interest of security.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Windows 10 BitLocker has been much improved and is now a leading disk encryption solution. It’s highly manageable and it will increasingly be provisioned automatically OOB on new devices. To address the needs for data loss prevention (DLP) and data separation Windows 10 now includes an in box solution. Because of its deep integration into the platform itself the protection is seamless for end users and common in capability between mobile and the desktop.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Threat resistance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In the Windows 7 world threats are addressed through </a:t>
            </a:r>
            <a:r>
              <a:rPr lang="en-US" sz="900" u="sng" kern="1200" dirty="0">
                <a:solidFill>
                  <a:schemeClr val="tx1"/>
                </a:solidFill>
                <a:effectLst/>
                <a:latin typeface="Segoe UI Light" pitchFamily="34" charset="0"/>
                <a:ea typeface="+mn-ea"/>
                <a:cs typeface="+mn-cs"/>
              </a:rPr>
              <a:t>detection</a:t>
            </a:r>
            <a:r>
              <a:rPr lang="en-US" sz="900" kern="1200" dirty="0">
                <a:solidFill>
                  <a:schemeClr val="tx1"/>
                </a:solidFill>
                <a:effectLst/>
                <a:latin typeface="Segoe UI Light" pitchFamily="34" charset="0"/>
                <a:ea typeface="+mn-ea"/>
                <a:cs typeface="+mn-cs"/>
              </a:rPr>
              <a:t>. In other words Apps and sites are trusted until they’re determined to be a threat and with 300K’s+ new threats per day that’s a losing battle.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includes Device Guard which offers Mobile platform like lockdown on the desktop meaning apps have to be determined to be trustworthy before they can be run. This shift, which we’ve shipped in Windows Phone and is yielding market leading results, is now offered on the desktop. It will prove to be the most disruptive malware resistance capability we’ve ever shipped.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Device security</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world we live within in Windows 7 is one where platform security is based entirely on what software can do on its own and thus once malware compromises a key system components it can hide and possibly even embed itself into the device hardware itself.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Windows 10 we leverage hardware based security capabilities to isolate, tamper proof, and provide integrity checks that can eliminate malwares ability to tamper with and hide from the system.</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05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05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FD569AB-21BB-4B84-B529-88F2D35928F5}"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4688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Windows 10 is designed to protect you from modern security treats and we’ve organized our efforts around the following pillars including secure device/hardware, secure identities, information protection and threat resistance.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Within each of these pillars you will find the largest set of security improvements we’ve ever delivered in a single release. More importantly those improvements will prove deeply impactful exactly where your organization needs</a:t>
            </a:r>
            <a:r>
              <a:rPr lang="en-US" sz="900" kern="1200" baseline="0" dirty="0">
                <a:solidFill>
                  <a:schemeClr val="tx1"/>
                </a:solidFill>
                <a:effectLst/>
                <a:latin typeface="Segoe UI Light" pitchFamily="34" charset="0"/>
                <a:ea typeface="+mn-ea"/>
                <a:cs typeface="+mn-cs"/>
              </a:rPr>
              <a:t> it most (security)</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56B6A8-3F07-409A-915F-65FEF8556C1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86210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900" b="1" dirty="0">
                <a:solidFill>
                  <a:schemeClr val="accent1"/>
                </a:solidFill>
                <a:latin typeface="Segoe UI" panose="020B0502040204020203" pitchFamily="34" charset="0"/>
                <a:cs typeface="Segoe UI" panose="020B0502040204020203" pitchFamily="34" charset="0"/>
              </a:rPr>
              <a:t>Windows 10 is the most secure enterprise platform today, with enterprise security capabilities, such as: </a:t>
            </a:r>
          </a:p>
          <a:p>
            <a:pPr marL="109538" indent="-109538">
              <a:spcAft>
                <a:spcPts val="200"/>
              </a:spcAft>
              <a:buFont typeface="Arial" panose="020B0604020202020204" pitchFamily="34" charset="0"/>
              <a:buChar char="•"/>
            </a:pPr>
            <a:r>
              <a:rPr lang="en-US" sz="900" dirty="0"/>
              <a:t>Device Guard, Credential Guard</a:t>
            </a:r>
          </a:p>
          <a:p>
            <a:pPr marL="109538" indent="-109538">
              <a:spcAft>
                <a:spcPts val="200"/>
              </a:spcAft>
              <a:buFont typeface="Arial" panose="020B0604020202020204" pitchFamily="34" charset="0"/>
              <a:buChar char="•"/>
            </a:pPr>
            <a:r>
              <a:rPr lang="en-US" sz="900" dirty="0"/>
              <a:t>Secure Boot, Measured Boot</a:t>
            </a:r>
          </a:p>
          <a:p>
            <a:pPr marL="109538" indent="-109538">
              <a:spcAft>
                <a:spcPts val="1200"/>
              </a:spcAft>
              <a:buFont typeface="Arial" panose="020B0604020202020204" pitchFamily="34" charset="0"/>
              <a:buChar char="•"/>
            </a:pPr>
            <a:r>
              <a:rPr lang="en-US" sz="900" dirty="0"/>
              <a:t>Windows Hello, Microsoft Passport </a:t>
            </a:r>
          </a:p>
          <a:p>
            <a:pPr marL="0" marR="0" indent="0" algn="l" defTabSz="932742" rtl="0" eaLnBrk="1" fontAlgn="auto" latinLnBrk="0" hangingPunct="1">
              <a:lnSpc>
                <a:spcPct val="90000"/>
              </a:lnSpc>
              <a:spcBef>
                <a:spcPts val="0"/>
              </a:spcBef>
              <a:spcAft>
                <a:spcPts val="1200"/>
              </a:spcAft>
              <a:buClrTx/>
              <a:buSzTx/>
              <a:buFont typeface="Arial" panose="020B0604020202020204" pitchFamily="34" charset="0"/>
              <a:buNone/>
              <a:tabLst/>
              <a:defRPr/>
            </a:pPr>
            <a:r>
              <a:rPr lang="en-US" sz="900" b="1" dirty="0">
                <a:solidFill>
                  <a:schemeClr val="accent1"/>
                </a:solidFill>
                <a:latin typeface="Segoe UI" panose="020B0502040204020203" pitchFamily="34" charset="0"/>
                <a:cs typeface="Segoe UI" panose="020B0502040204020203" pitchFamily="34" charset="0"/>
              </a:rPr>
              <a:t>&lt;click&gt;</a:t>
            </a:r>
          </a:p>
          <a:p>
            <a:pPr marL="0" indent="0">
              <a:spcAft>
                <a:spcPts val="1200"/>
              </a:spcAft>
              <a:buFont typeface="Arial" panose="020B0604020202020204" pitchFamily="34" charset="0"/>
              <a:buNone/>
            </a:pPr>
            <a:r>
              <a:rPr lang="en-US" sz="900" dirty="0"/>
              <a:t>We</a:t>
            </a:r>
            <a:r>
              <a:rPr lang="en-US" sz="900" baseline="0" dirty="0"/>
              <a:t> are talking about pre breach solutions. </a:t>
            </a:r>
          </a:p>
          <a:p>
            <a:pPr marL="0" indent="0">
              <a:spcAft>
                <a:spcPts val="1200"/>
              </a:spcAft>
              <a:buFont typeface="Arial" panose="020B0604020202020204" pitchFamily="34" charset="0"/>
              <a:buNone/>
            </a:pPr>
            <a:r>
              <a:rPr lang="en-US" sz="900" b="0" kern="1200" dirty="0">
                <a:solidFill>
                  <a:schemeClr val="tx1"/>
                </a:solidFill>
                <a:effectLst/>
                <a:latin typeface="Segoe UI Light" pitchFamily="34" charset="0"/>
                <a:ea typeface="+mn-ea"/>
                <a:cs typeface="+mn-cs"/>
              </a:rPr>
              <a:t>And by </a:t>
            </a:r>
            <a:r>
              <a:rPr lang="en-US" sz="900" b="0" i="1" kern="1200" dirty="0">
                <a:solidFill>
                  <a:schemeClr val="tx1"/>
                </a:solidFill>
                <a:effectLst/>
                <a:latin typeface="Segoe UI Light" pitchFamily="34" charset="0"/>
                <a:ea typeface="+mn-ea"/>
                <a:cs typeface="+mn-cs"/>
              </a:rPr>
              <a:t>pre</a:t>
            </a:r>
            <a:r>
              <a:rPr lang="en-US" sz="900" b="0" kern="1200" dirty="0">
                <a:solidFill>
                  <a:schemeClr val="tx1"/>
                </a:solidFill>
                <a:effectLst/>
                <a:latin typeface="Segoe UI Light" pitchFamily="34" charset="0"/>
                <a:ea typeface="+mn-ea"/>
                <a:cs typeface="+mn-cs"/>
              </a:rPr>
              <a:t>-</a:t>
            </a:r>
            <a:r>
              <a:rPr lang="en-US" sz="900" b="0" i="1" kern="1200" dirty="0">
                <a:solidFill>
                  <a:schemeClr val="tx1"/>
                </a:solidFill>
                <a:effectLst/>
                <a:latin typeface="Segoe UI Light" pitchFamily="34" charset="0"/>
                <a:ea typeface="+mn-ea"/>
                <a:cs typeface="+mn-cs"/>
              </a:rPr>
              <a:t>breach</a:t>
            </a:r>
            <a:r>
              <a:rPr lang="en-US" sz="900" b="0" kern="1200" dirty="0">
                <a:solidFill>
                  <a:schemeClr val="tx1"/>
                </a:solidFill>
                <a:effectLst/>
                <a:latin typeface="Segoe UI Light" pitchFamily="34" charset="0"/>
                <a:ea typeface="+mn-ea"/>
                <a:cs typeface="+mn-cs"/>
              </a:rPr>
              <a:t> we mean all those solutions that are built for </a:t>
            </a:r>
            <a:r>
              <a:rPr lang="en-US" sz="900" b="0" kern="1200" baseline="0" dirty="0">
                <a:solidFill>
                  <a:schemeClr val="tx1"/>
                </a:solidFill>
                <a:effectLst/>
                <a:latin typeface="Segoe UI Light" pitchFamily="34" charset="0"/>
                <a:ea typeface="+mn-ea"/>
                <a:cs typeface="+mn-cs"/>
              </a:rPr>
              <a:t>preventing an attack to happen</a:t>
            </a:r>
          </a:p>
          <a:p>
            <a:pPr marL="0" indent="0">
              <a:spcAft>
                <a:spcPts val="1200"/>
              </a:spcAft>
              <a:buFont typeface="Arial" panose="020B0604020202020204" pitchFamily="34" charset="0"/>
              <a:buNone/>
            </a:pPr>
            <a:r>
              <a:rPr lang="en-US" sz="800" b="1" dirty="0">
                <a:solidFill>
                  <a:schemeClr val="accent1"/>
                </a:solidFill>
                <a:latin typeface="Segoe UI" panose="020B0502040204020203" pitchFamily="34" charset="0"/>
                <a:cs typeface="Segoe UI" panose="020B0502040204020203" pitchFamily="34" charset="0"/>
              </a:rPr>
              <a:t>But cyber attacks are getting more sophisticated</a:t>
            </a:r>
          </a:p>
          <a:p>
            <a:pPr marL="0" marR="0" indent="0" algn="l" defTabSz="914400" rtl="0" eaLnBrk="1" fontAlgn="auto" latinLnBrk="0" hangingPunct="1">
              <a:lnSpc>
                <a:spcPct val="100000"/>
              </a:lnSpc>
              <a:spcBef>
                <a:spcPts val="0"/>
              </a:spcBef>
              <a:spcAft>
                <a:spcPts val="300"/>
              </a:spcAft>
              <a:buClrTx/>
              <a:buSzTx/>
              <a:buFontTx/>
              <a:buNone/>
              <a:tabLst/>
              <a:defRPr/>
            </a:pPr>
            <a:r>
              <a:rPr lang="en-US" sz="800" b="1" dirty="0">
                <a:solidFill>
                  <a:schemeClr val="accent1"/>
                </a:solidFill>
                <a:latin typeface="Segoe UI" panose="020B0502040204020203" pitchFamily="34" charset="0"/>
                <a:cs typeface="Segoe UI" panose="020B0502040204020203" pitchFamily="34" charset="0"/>
              </a:rPr>
              <a:t>&lt;click&gt;</a:t>
            </a:r>
          </a:p>
          <a:p>
            <a:pPr marL="0" marR="0" indent="0" algn="l" defTabSz="914400" rtl="0" eaLnBrk="1" fontAlgn="auto" latinLnBrk="0" hangingPunct="1">
              <a:lnSpc>
                <a:spcPct val="100000"/>
              </a:lnSpc>
              <a:spcBef>
                <a:spcPts val="0"/>
              </a:spcBef>
              <a:spcAft>
                <a:spcPts val="300"/>
              </a:spcAft>
              <a:buClrTx/>
              <a:buSzTx/>
              <a:buFontTx/>
              <a:buNone/>
              <a:tabLst/>
              <a:defRPr/>
            </a:pPr>
            <a:endParaRPr lang="en-US" sz="800" b="1" dirty="0">
              <a:solidFill>
                <a:schemeClr val="accent1"/>
              </a:solidFill>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300"/>
              </a:spcAft>
              <a:buClrTx/>
              <a:buSzTx/>
              <a:buFontTx/>
              <a:buNone/>
              <a:tabLst/>
              <a:defRPr/>
            </a:pPr>
            <a:r>
              <a:rPr lang="en-US" sz="800" b="1" dirty="0">
                <a:solidFill>
                  <a:schemeClr val="accent1"/>
                </a:solidFill>
                <a:latin typeface="Segoe UI" panose="020B0502040204020203" pitchFamily="34" charset="0"/>
                <a:cs typeface="Segoe UI" panose="020B0502040204020203" pitchFamily="34" charset="0"/>
              </a:rPr>
              <a:t>Note:</a:t>
            </a:r>
            <a:r>
              <a:rPr lang="en-US" sz="800" b="1" baseline="0" dirty="0">
                <a:solidFill>
                  <a:schemeClr val="accent1"/>
                </a:solidFill>
                <a:latin typeface="Segoe UI" panose="020B0502040204020203" pitchFamily="34" charset="0"/>
                <a:cs typeface="Segoe UI" panose="020B0502040204020203" pitchFamily="34" charset="0"/>
              </a:rPr>
              <a:t> If you would like to discuss in more details the security features built into Windows</a:t>
            </a:r>
          </a:p>
          <a:p>
            <a:r>
              <a:rPr lang="en-US" dirty="0"/>
              <a:t>Secured Devices</a:t>
            </a:r>
          </a:p>
          <a:p>
            <a:pPr marL="171450" indent="-171450">
              <a:buFontTx/>
              <a:buChar char="-"/>
            </a:pPr>
            <a:r>
              <a:rPr lang="en-US" dirty="0"/>
              <a:t>Device attestation</a:t>
            </a:r>
          </a:p>
          <a:p>
            <a:pPr marL="171450" marR="0" lvl="2" indent="-171450" algn="l" defTabSz="932742" rtl="0" eaLnBrk="1" fontAlgn="auto" latinLnBrk="0" hangingPunct="1">
              <a:lnSpc>
                <a:spcPct val="90000"/>
              </a:lnSpc>
              <a:spcBef>
                <a:spcPts val="0"/>
              </a:spcBef>
              <a:spcAft>
                <a:spcPts val="340"/>
              </a:spcAft>
              <a:buClrTx/>
              <a:buSzTx/>
              <a:buFontTx/>
              <a:buChar char="-"/>
              <a:tabLst/>
              <a:defRPr/>
            </a:pPr>
            <a:r>
              <a:rPr lang="en-US" dirty="0"/>
              <a:t>Device guard – CCI,</a:t>
            </a:r>
            <a:r>
              <a:rPr lang="en-US" baseline="0" dirty="0"/>
              <a:t> </a:t>
            </a:r>
            <a:r>
              <a:rPr lang="en-US" sz="900" kern="1200" spc="-50" dirty="0">
                <a:ln w="3175">
                  <a:noFill/>
                </a:ln>
                <a:solidFill>
                  <a:srgbClr val="FFFFFF"/>
                </a:solidFill>
                <a:latin typeface="Segoe UI Light" pitchFamily="34" charset="0"/>
                <a:ea typeface="+mn-ea"/>
                <a:cs typeface="+mn-cs"/>
              </a:rPr>
              <a:t>Configurable code integrity</a:t>
            </a:r>
            <a:br>
              <a:rPr lang="en-US" sz="900" kern="1200" spc="-50" baseline="0" dirty="0">
                <a:ln w="3175">
                  <a:noFill/>
                </a:ln>
                <a:solidFill>
                  <a:srgbClr val="FFFFFF"/>
                </a:solidFill>
                <a:latin typeface="Segoe UI Light" pitchFamily="34" charset="0"/>
                <a:ea typeface="+mn-ea"/>
                <a:cs typeface="+mn-cs"/>
              </a:rPr>
            </a:br>
            <a:r>
              <a:rPr lang="en-US" sz="900" kern="1200" spc="-50" dirty="0">
                <a:ln w="3175">
                  <a:noFill/>
                </a:ln>
                <a:solidFill>
                  <a:srgbClr val="FFFFFF"/>
                </a:solidFill>
                <a:latin typeface="Segoe UI Light" pitchFamily="34" charset="0"/>
                <a:ea typeface="+mn-ea"/>
                <a:cs typeface="+mn-cs"/>
              </a:rPr>
              <a:t>Kernel Mode Code Integrity (KMCI)</a:t>
            </a:r>
            <a:r>
              <a:rPr lang="en-US" dirty="0"/>
              <a:t>) protected by VBS (</a:t>
            </a:r>
            <a:r>
              <a:rPr lang="en-US" sz="900" kern="1200" spc="-50" dirty="0">
                <a:ln w="3175">
                  <a:noFill/>
                </a:ln>
                <a:solidFill>
                  <a:srgbClr val="FFFFFF"/>
                </a:solidFill>
                <a:latin typeface="Segoe UI Light" pitchFamily="34" charset="0"/>
                <a:ea typeface="+mn-ea"/>
                <a:cs typeface="+mn-cs"/>
              </a:rPr>
              <a:t>Virtualization based security)</a:t>
            </a:r>
          </a:p>
          <a:p>
            <a:pPr marL="171450" indent="-171450">
              <a:buFontTx/>
              <a:buChar char="-"/>
            </a:pPr>
            <a:r>
              <a:rPr lang="en-US" dirty="0"/>
              <a:t>ELAM Windows Defender</a:t>
            </a:r>
            <a:r>
              <a:rPr lang="en-US" baseline="0" dirty="0"/>
              <a:t> trusted boot</a:t>
            </a:r>
          </a:p>
          <a:p>
            <a:pPr marL="171450" indent="-171450">
              <a:buFontTx/>
              <a:buChar char="-"/>
            </a:pPr>
            <a:r>
              <a:rPr lang="en-US" baseline="0" dirty="0"/>
              <a:t>Device control, HW turned off/on </a:t>
            </a:r>
          </a:p>
          <a:p>
            <a:pPr marL="171450" indent="-171450">
              <a:buFontTx/>
              <a:buChar char="-"/>
            </a:pPr>
            <a:endParaRPr lang="en-US" baseline="0" dirty="0"/>
          </a:p>
          <a:p>
            <a:pPr marL="0" indent="0">
              <a:buFontTx/>
              <a:buNone/>
            </a:pPr>
            <a:r>
              <a:rPr lang="en-US" baseline="0" dirty="0"/>
              <a:t>Secured Identities</a:t>
            </a:r>
          </a:p>
          <a:p>
            <a:pPr marL="171450" indent="-171450">
              <a:buFontTx/>
              <a:buChar char="-"/>
            </a:pPr>
            <a:r>
              <a:rPr lang="en-US" baseline="0" dirty="0"/>
              <a:t>Passport, VSM</a:t>
            </a:r>
          </a:p>
          <a:p>
            <a:pPr marL="171450" indent="-171450">
              <a:buFontTx/>
              <a:buChar char="-"/>
            </a:pPr>
            <a:r>
              <a:rPr lang="en-US" baseline="0" dirty="0"/>
              <a:t>2FA</a:t>
            </a:r>
          </a:p>
          <a:p>
            <a:pPr marL="171450" indent="-171450">
              <a:buFontTx/>
              <a:buChar char="-"/>
            </a:pPr>
            <a:r>
              <a:rPr lang="en-US" baseline="0" dirty="0"/>
              <a:t>Account lockdown</a:t>
            </a:r>
          </a:p>
          <a:p>
            <a:pPr marL="171450" indent="-171450">
              <a:buFontTx/>
              <a:buChar char="-"/>
            </a:pPr>
            <a:endParaRPr lang="en-US" baseline="0" dirty="0"/>
          </a:p>
          <a:p>
            <a:pPr marL="171450" indent="-171450">
              <a:buFontTx/>
              <a:buChar char="-"/>
            </a:pPr>
            <a:endParaRPr lang="en-US" baseline="0" dirty="0"/>
          </a:p>
          <a:p>
            <a:pPr marL="0" indent="0">
              <a:buFontTx/>
              <a:buNone/>
            </a:pPr>
            <a:r>
              <a:rPr lang="en-US" baseline="0" dirty="0"/>
              <a:t>Information Protection</a:t>
            </a:r>
          </a:p>
          <a:p>
            <a:pPr marL="171450" indent="-171450">
              <a:buFontTx/>
              <a:buChar char="-"/>
            </a:pPr>
            <a:r>
              <a:rPr lang="en-US" baseline="0" dirty="0"/>
              <a:t>Device protection (lost/stolen devices, BitLocker)</a:t>
            </a:r>
          </a:p>
          <a:p>
            <a:pPr marL="171450" indent="-171450">
              <a:buFontTx/>
              <a:buChar char="-"/>
            </a:pPr>
            <a:r>
              <a:rPr lang="en-US" baseline="0" dirty="0"/>
              <a:t>EDP </a:t>
            </a:r>
          </a:p>
          <a:p>
            <a:pPr marL="628650" lvl="1" indent="-171450">
              <a:buFontTx/>
              <a:buChar char="-"/>
            </a:pPr>
            <a:r>
              <a:rPr lang="en-US" baseline="0" dirty="0"/>
              <a:t>Data separation (BYOD, personal/corporate data) {remote wipe}</a:t>
            </a:r>
          </a:p>
          <a:p>
            <a:pPr marL="628650" lvl="1" indent="-171450">
              <a:buFontTx/>
              <a:buChar char="-"/>
            </a:pPr>
            <a:r>
              <a:rPr lang="en-US" baseline="0" dirty="0"/>
              <a:t>Leak protection (AAD, Azure RMS)</a:t>
            </a:r>
          </a:p>
          <a:p>
            <a:pPr marL="628650" lvl="1" indent="-171450">
              <a:buFontTx/>
              <a:buChar char="-"/>
            </a:pPr>
            <a:r>
              <a:rPr lang="en-US" baseline="0" dirty="0"/>
              <a:t>Sharing protection (Azure RMS, Office IRM, O365, on-</a:t>
            </a:r>
            <a:r>
              <a:rPr lang="en-US" baseline="0" dirty="0" err="1"/>
              <a:t>prem</a:t>
            </a:r>
            <a:r>
              <a:rPr lang="en-US" baseline="0" dirty="0"/>
              <a:t> &amp; cloud)</a:t>
            </a:r>
          </a:p>
          <a:p>
            <a:pPr marL="171450" indent="-171450">
              <a:buFontTx/>
              <a:buChar char="-"/>
            </a:pPr>
            <a:r>
              <a:rPr lang="en-US" baseline="0" dirty="0"/>
              <a:t>Conditional access </a:t>
            </a:r>
          </a:p>
          <a:p>
            <a:pPr marL="0" indent="0">
              <a:buFontTx/>
              <a:buNone/>
            </a:pPr>
            <a:endParaRPr lang="en-US" baseline="0" dirty="0"/>
          </a:p>
          <a:p>
            <a:pPr marL="171450" indent="-171450">
              <a:buFontTx/>
              <a:buChar char="-"/>
            </a:pPr>
            <a:endParaRPr lang="en-US" baseline="0" dirty="0"/>
          </a:p>
          <a:p>
            <a:pPr marL="0" indent="0">
              <a:buFontTx/>
              <a:buNone/>
            </a:pPr>
            <a:r>
              <a:rPr lang="en-US" baseline="0" dirty="0"/>
              <a:t>Threat Resistance </a:t>
            </a:r>
          </a:p>
          <a:p>
            <a:pPr marL="171450" indent="-171450">
              <a:buFontTx/>
              <a:buChar char="-"/>
            </a:pPr>
            <a:r>
              <a:rPr lang="en-US" baseline="0" dirty="0"/>
              <a:t>Antimalware</a:t>
            </a:r>
          </a:p>
          <a:p>
            <a:pPr marL="171450" indent="-171450">
              <a:buFontTx/>
              <a:buChar char="-"/>
            </a:pPr>
            <a:r>
              <a:rPr lang="en-US" baseline="0" dirty="0"/>
              <a:t>Firewall</a:t>
            </a:r>
          </a:p>
          <a:p>
            <a:pPr marL="171450" indent="-171450">
              <a:buFontTx/>
              <a:buChar char="-"/>
            </a:pPr>
            <a:r>
              <a:rPr lang="en-US" baseline="0" dirty="0"/>
              <a:t>Application control (app-locker, device guard (UMCI)) </a:t>
            </a:r>
          </a:p>
          <a:p>
            <a:pPr marL="171450" indent="-171450">
              <a:buFontTx/>
              <a:buChar char="-"/>
            </a:pPr>
            <a:r>
              <a:rPr lang="en-US" baseline="0" dirty="0"/>
              <a:t>Application privilege control (isolation, containment)</a:t>
            </a:r>
          </a:p>
          <a:p>
            <a:pPr marL="171450" indent="-171450">
              <a:buFontTx/>
              <a:buChar char="-"/>
            </a:pPr>
            <a:r>
              <a:rPr lang="en-US" baseline="0" dirty="0"/>
              <a:t>Web access filtering/protection </a:t>
            </a:r>
          </a:p>
          <a:p>
            <a:pPr marL="171450" indent="-171450">
              <a:buFontTx/>
              <a:buChar char="-"/>
            </a:pPr>
            <a:endParaRPr lang="en-US" baseline="0" dirty="0"/>
          </a:p>
          <a:p>
            <a:pPr marL="0" marR="0" indent="0" algn="l" defTabSz="914400" rtl="0" eaLnBrk="1" fontAlgn="auto" latinLnBrk="0" hangingPunct="1">
              <a:lnSpc>
                <a:spcPct val="100000"/>
              </a:lnSpc>
              <a:spcBef>
                <a:spcPts val="0"/>
              </a:spcBef>
              <a:spcAft>
                <a:spcPts val="300"/>
              </a:spcAft>
              <a:buClrTx/>
              <a:buSzTx/>
              <a:buFontTx/>
              <a:buNone/>
              <a:tabLst/>
              <a:defRPr/>
            </a:pPr>
            <a:endParaRPr lang="en-US" sz="800" b="1" dirty="0">
              <a:solidFill>
                <a:schemeClr val="accent1"/>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9/3/2016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68230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why</a:t>
            </a:r>
            <a:r>
              <a:rPr lang="en-US" b="0" baseline="0" dirty="0"/>
              <a:t> we are developing Windows Defender ATP.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Building on the existing security features and services Windows 10 offers today (Pre-breach), Windows Defender ATP provides a </a:t>
            </a:r>
            <a:r>
              <a:rPr lang="en-US" sz="900" b="1" kern="1200" dirty="0">
                <a:solidFill>
                  <a:schemeClr val="tx1"/>
                </a:solidFill>
                <a:effectLst/>
                <a:latin typeface="Segoe UI Light" pitchFamily="34" charset="0"/>
                <a:ea typeface="+mn-ea"/>
                <a:cs typeface="+mn-cs"/>
              </a:rPr>
              <a:t>new post-breach layer</a:t>
            </a:r>
            <a:r>
              <a:rPr lang="en-US" sz="900" kern="1200" dirty="0">
                <a:solidFill>
                  <a:schemeClr val="tx1"/>
                </a:solidFill>
                <a:effectLst/>
                <a:latin typeface="Segoe UI Light" pitchFamily="34" charset="0"/>
                <a:ea typeface="+mn-ea"/>
                <a:cs typeface="+mn-cs"/>
              </a:rPr>
              <a:t> of protection to the Windows 10 security stack. </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Windows Defender ATP gives</a:t>
            </a:r>
            <a:r>
              <a:rPr lang="en-US" sz="900" kern="1200" baseline="0" dirty="0">
                <a:solidFill>
                  <a:schemeClr val="tx1"/>
                </a:solidFill>
                <a:effectLst/>
                <a:latin typeface="Segoe UI Light" pitchFamily="34" charset="0"/>
                <a:ea typeface="+mn-ea"/>
                <a:cs typeface="+mn-cs"/>
              </a:rPr>
              <a:t> you the ability to </a:t>
            </a:r>
            <a:r>
              <a:rPr lang="en-US" sz="900" b="1" dirty="0"/>
              <a:t>detect, investigate</a:t>
            </a:r>
            <a:r>
              <a:rPr lang="en-US" sz="900" dirty="0"/>
              <a:t> and </a:t>
            </a:r>
            <a:r>
              <a:rPr lang="en-US" sz="900" b="1" dirty="0"/>
              <a:t>remediate</a:t>
            </a:r>
            <a:r>
              <a:rPr lang="en-US" sz="900" dirty="0"/>
              <a:t> </a:t>
            </a:r>
            <a:r>
              <a:rPr lang="en-US" sz="900" b="1" dirty="0"/>
              <a:t>Advanced Attacks </a:t>
            </a:r>
            <a:r>
              <a:rPr lang="en-US" sz="900" dirty="0"/>
              <a:t>and </a:t>
            </a:r>
            <a:r>
              <a:rPr lang="en-US" sz="900" b="1" dirty="0"/>
              <a:t>data breaches </a:t>
            </a:r>
            <a:r>
              <a:rPr lang="en-US" sz="900" dirty="0"/>
              <a:t>on your networks</a:t>
            </a:r>
          </a:p>
          <a:p>
            <a:endParaRPr lang="en-US" b="0" baseline="0" dirty="0"/>
          </a:p>
          <a:p>
            <a:r>
              <a:rPr lang="en-US" b="0" baseline="0" dirty="0"/>
              <a:t>It will be a new service that </a:t>
            </a:r>
            <a:r>
              <a:rPr lang="en-US" b="1" baseline="0" dirty="0"/>
              <a:t>will leverage what we know about cyber defense </a:t>
            </a:r>
            <a:r>
              <a:rPr lang="en-US" b="0" baseline="0" dirty="0"/>
              <a:t>and </a:t>
            </a:r>
            <a:r>
              <a:rPr lang="en-US" b="1" baseline="0" dirty="0"/>
              <a:t>offer it as </a:t>
            </a:r>
            <a:r>
              <a:rPr lang="en-US" b="1" dirty="0"/>
              <a:t>a </a:t>
            </a:r>
            <a:r>
              <a:rPr lang="en-US" b="1" baseline="0" dirty="0"/>
              <a:t>feature to our customers</a:t>
            </a:r>
          </a:p>
          <a:p>
            <a:r>
              <a:rPr lang="en-US" b="1" baseline="0" dirty="0"/>
              <a:t>Before we dig deeper</a:t>
            </a:r>
            <a:r>
              <a:rPr lang="en-US" b="0" baseline="0" dirty="0"/>
              <a:t> into Windows Defender ATP, lets have a look at the ad</a:t>
            </a:r>
            <a:r>
              <a:rPr lang="en-US" b="1" baseline="0" dirty="0"/>
              <a:t>vantage point of Microsoft. </a:t>
            </a:r>
            <a:endParaRPr lang="en-US" b="1"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cs typeface="Segoe UI" panose="020B0502040204020203" pitchFamily="34" charset="0"/>
            </a:endParaRPr>
          </a:p>
          <a:p>
            <a:endParaRPr lang="en-US" sz="1200" kern="1200" dirty="0">
              <a:solidFill>
                <a:schemeClr val="tx1"/>
              </a:solidFill>
              <a:effectLst/>
              <a:latin typeface="Segoe UI Light" pitchFamily="34" charset="0"/>
              <a:ea typeface="+mn-ea"/>
              <a:cs typeface="+mn-cs"/>
            </a:endParaRPr>
          </a:p>
          <a:p>
            <a:br>
              <a:rPr lang="en-US" sz="1200" kern="1200" dirty="0">
                <a:solidFill>
                  <a:schemeClr val="tx1"/>
                </a:solidFill>
                <a:effectLst/>
                <a:latin typeface="Segoe UI Light" pitchFamily="34" charset="0"/>
                <a:ea typeface="+mn-ea"/>
                <a:cs typeface="+mn-cs"/>
              </a:rPr>
            </a:br>
            <a:endParaRPr lang="en-US" sz="900" dirty="0">
              <a:solidFill>
                <a:schemeClr val="tx1"/>
              </a:soli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9/3/2016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0691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9/3/2016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When it comes to malware, why has it always been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struggle? It really comes down to </a:t>
            </a:r>
            <a:r>
              <a:rPr lang="en-US" sz="900" kern="1200" baseline="0" dirty="0">
                <a:solidFill>
                  <a:schemeClr val="tx1"/>
                </a:solidFill>
                <a:effectLst/>
                <a:latin typeface="Segoe UI Light" pitchFamily="34" charset="0"/>
                <a:ea typeface="+mn-ea"/>
                <a:cs typeface="+mn-cs"/>
              </a:rPr>
              <a:t>problems:</a:t>
            </a:r>
          </a:p>
          <a:p>
            <a:endParaRPr lang="en-US" sz="900" kern="1200" baseline="0" dirty="0">
              <a:solidFill>
                <a:schemeClr val="tx1"/>
              </a:solidFill>
              <a:effectLst/>
              <a:latin typeface="Segoe UI Light" pitchFamily="34" charset="0"/>
              <a:ea typeface="+mn-ea"/>
              <a:cs typeface="+mn-cs"/>
            </a:endParaRPr>
          </a:p>
          <a:p>
            <a:pPr marL="228600" indent="-228600">
              <a:buFont typeface="+mj-lt"/>
              <a:buAutoNum type="arabicPeriod"/>
            </a:pPr>
            <a:r>
              <a:rPr lang="en-US" sz="900" kern="1200" baseline="0" dirty="0">
                <a:solidFill>
                  <a:schemeClr val="tx1"/>
                </a:solidFill>
                <a:effectLst/>
                <a:latin typeface="Segoe UI Light" pitchFamily="34" charset="0"/>
                <a:ea typeface="+mn-ea"/>
                <a:cs typeface="+mn-cs"/>
              </a:rPr>
              <a:t>Desktop platforms typically trust any app until it’s identified as a threat by something like an antimalware solution. Think about how hard it is to identify new malware instances when they’re being created by the hundreds of thousands if not millions per day.  There is no way to keep up!</a:t>
            </a:r>
          </a:p>
          <a:p>
            <a:pPr marL="228600" indent="-228600">
              <a:buFont typeface="+mj-lt"/>
              <a:buAutoNum type="arabicPeriod"/>
            </a:pPr>
            <a:endParaRPr lang="en-US" sz="900" kern="1200" baseline="0" dirty="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a:solidFill>
                  <a:schemeClr val="tx1"/>
                </a:solidFill>
                <a:effectLst/>
                <a:latin typeface="Segoe UI Light" pitchFamily="34" charset="0"/>
                <a:ea typeface="+mn-ea"/>
                <a:cs typeface="+mn-cs"/>
              </a:rPr>
              <a:t>Users can </a:t>
            </a:r>
            <a:r>
              <a:rPr lang="en-US" sz="900" kern="1200" baseline="0" dirty="0">
                <a:solidFill>
                  <a:schemeClr val="tx1"/>
                </a:solidFill>
                <a:effectLst/>
                <a:latin typeface="Segoe UI Light" pitchFamily="34" charset="0"/>
                <a:ea typeface="+mn-ea"/>
                <a:cs typeface="+mn-cs"/>
              </a:rPr>
              <a:t>source apps from anywhere and everywhere including malicious sites. It’s the wild west! </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turns out Microsoft has actually a solution to this problem and it’s been working great on Windows mobile, which like iOS, has a completely controlled app ecosystem. In this Windows mobile world every vendor that publishes to the store is vetted, then the apps they submit are vetted, the device can only run apps from the trusted store, and then the apps themselves are sandboxed since defense in depth is needed and we should assume the all of these checks and balances can be breached.</a:t>
            </a:r>
          </a:p>
          <a:p>
            <a:r>
              <a:rPr lang="en-US" sz="900" kern="1200" dirty="0">
                <a:solidFill>
                  <a:schemeClr val="tx1"/>
                </a:solidFill>
                <a:effectLst/>
                <a:latin typeface="Segoe UI Light" pitchFamily="34" charset="0"/>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119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1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endParaRPr lang="en-US" sz="900" b="0" baseline="0" dirty="0"/>
          </a:p>
          <a:p>
            <a:endParaRPr lang="en-US" sz="900" b="1" baseline="0" dirty="0"/>
          </a:p>
          <a:p>
            <a:r>
              <a:rPr lang="en-US" sz="900" kern="1200" dirty="0">
                <a:solidFill>
                  <a:schemeClr val="tx1"/>
                </a:solidFill>
                <a:effectLst/>
                <a:latin typeface="Segoe UI Light" pitchFamily="34" charset="0"/>
                <a:ea typeface="+mn-ea"/>
                <a:cs typeface="+mn-cs"/>
              </a:rPr>
              <a:t>The challenge Microsoft faces in getting you from the wild west app ecosystem that you experience on the desktop to a trustworthy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 ecosystem is huge. There isn’t a switch Microsoft can just flip to instantly put the entire world of Windows apps into the circle of trust. If they</a:t>
            </a:r>
            <a:r>
              <a:rPr lang="en-US" sz="900" kern="1200" baseline="0" dirty="0">
                <a:solidFill>
                  <a:schemeClr val="tx1"/>
                </a:solidFill>
                <a:effectLst/>
                <a:latin typeface="Segoe UI Light" pitchFamily="34" charset="0"/>
                <a:ea typeface="+mn-ea"/>
                <a:cs typeface="+mn-cs"/>
              </a:rPr>
              <a:t> could most of the malware challenges you face today would go away in an instant.</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Luckily the Windows store team is aggressively working on making the Windows store, or your own Enterprise store, the center of the universe for sourcing apps whether it’s for a Universal or Win32 app but it’s going to take time. In</a:t>
            </a:r>
            <a:r>
              <a:rPr lang="en-US" sz="900" kern="1200" baseline="0" dirty="0">
                <a:solidFill>
                  <a:schemeClr val="tx1"/>
                </a:solidFill>
                <a:effectLst/>
                <a:latin typeface="Segoe UI Light" pitchFamily="34" charset="0"/>
                <a:ea typeface="+mn-ea"/>
                <a:cs typeface="+mn-cs"/>
              </a:rPr>
              <a:t> meantime Microsoft offers next generation app control features and tools such that you can create your own trusted app ecosystem.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8577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b="0" baseline="0" dirty="0"/>
              <a:t>So getting serious about malware and hacking, is going to require adopting the next generation app control into your desktop game plan but that’s not the only solution Microsoft has up its sleeve. Major improvements in more traditional active threat detection features have also been delivered, and then in additional Microsoft is now offering capabilities that will help you prevent unhealthy device’s from getting access to business data and resource.</a:t>
            </a:r>
          </a:p>
          <a:p>
            <a:pPr defTabSz="906532">
              <a:spcAft>
                <a:spcPts val="330"/>
              </a:spcAft>
              <a:defRPr/>
            </a:pPr>
            <a:endParaRPr lang="en-US" dirty="0">
              <a:solidFill>
                <a:schemeClr val="bg2">
                  <a:lumMod val="25000"/>
                </a:scheme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834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Talk Track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let’s drill down into the details of next generation app</a:t>
            </a:r>
            <a:r>
              <a:rPr lang="en-US" sz="900" kern="1200" baseline="0" dirty="0">
                <a:solidFill>
                  <a:schemeClr val="tx1"/>
                </a:solidFill>
                <a:effectLst/>
                <a:latin typeface="Segoe UI Light" pitchFamily="34" charset="0"/>
                <a:ea typeface="+mn-ea"/>
                <a:cs typeface="+mn-cs"/>
              </a:rPr>
              <a:t> control using a new feature called </a:t>
            </a:r>
            <a:r>
              <a:rPr lang="en-US" sz="900" kern="1200" dirty="0">
                <a:solidFill>
                  <a:schemeClr val="tx1"/>
                </a:solidFill>
                <a:effectLst/>
                <a:latin typeface="Segoe UI Light" pitchFamily="34" charset="0"/>
                <a:ea typeface="+mn-ea"/>
                <a:cs typeface="+mn-cs"/>
              </a:rPr>
              <a:t>Device Guard.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6321C0-FC89-4190-934E-F38A738E352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218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Talk Track</a:t>
            </a:r>
            <a:endParaRPr lang="en-US" sz="900" kern="1200" dirty="0">
              <a:solidFill>
                <a:schemeClr val="tx1"/>
              </a:solidFill>
              <a:effectLst/>
              <a:latin typeface="Segoe UI Light" pitchFamily="34" charset="0"/>
              <a:ea typeface="+mn-ea"/>
              <a:cs typeface="+mn-cs"/>
            </a:endParaRPr>
          </a:p>
          <a:p>
            <a:endParaRPr lang="en-US" sz="900" b="1" baseline="0" dirty="0"/>
          </a:p>
          <a:p>
            <a:r>
              <a:rPr lang="en-US" sz="900" kern="1200" dirty="0">
                <a:solidFill>
                  <a:schemeClr val="tx1"/>
                </a:solidFill>
                <a:effectLst/>
                <a:latin typeface="Segoe UI Light" pitchFamily="34" charset="0"/>
                <a:ea typeface="+mn-ea"/>
                <a:cs typeface="+mn-cs"/>
              </a:rPr>
              <a:t>So what exactly is Device Guard?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It’s a device configuration for Windows that literally locks the device down, just like Microsoft does on Windows Phone, such that it can only run trusted applications. If the app isn’t trusted Windows won’t allow it to run.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Configurable Code Integrity (CCI) policies</a:t>
            </a:r>
            <a:r>
              <a:rPr lang="en-US" sz="900" kern="1200" baseline="0" dirty="0">
                <a:solidFill>
                  <a:schemeClr val="tx1"/>
                </a:solidFill>
                <a:effectLst/>
                <a:latin typeface="Segoe UI Light" pitchFamily="34" charset="0"/>
                <a:ea typeface="+mn-ea"/>
                <a:cs typeface="+mn-cs"/>
              </a:rPr>
              <a:t> for Device Guard are signed meaning that only a new policy that was signed with the same digital signature can replace the existing. This means that even a user or malware with administrative privilege will be unable to change the devices app control configuration.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 help protect Device Guard and the system core (kernel mode) from </a:t>
            </a:r>
            <a:r>
              <a:rPr lang="en-US" sz="900" kern="1200" baseline="0" dirty="0">
                <a:solidFill>
                  <a:schemeClr val="tx1"/>
                </a:solidFill>
                <a:effectLst/>
                <a:latin typeface="Segoe UI Light" pitchFamily="34" charset="0"/>
                <a:ea typeface="+mn-ea"/>
                <a:cs typeface="+mn-cs"/>
              </a:rPr>
              <a:t>zero day and vulnerability exploits </a:t>
            </a:r>
            <a:r>
              <a:rPr lang="en-US" sz="900" kern="1200" dirty="0">
                <a:solidFill>
                  <a:schemeClr val="tx1"/>
                </a:solidFill>
                <a:effectLst/>
                <a:latin typeface="Segoe UI Light" pitchFamily="34" charset="0"/>
                <a:ea typeface="+mn-ea"/>
                <a:cs typeface="+mn-cs"/>
              </a:rPr>
              <a:t>Device Guard uses virtualization based security and the Hyper-Visor</a:t>
            </a:r>
            <a:r>
              <a:rPr lang="en-US" sz="900" kern="1200" baseline="0" dirty="0">
                <a:solidFill>
                  <a:schemeClr val="tx1"/>
                </a:solidFill>
                <a:effectLst/>
                <a:latin typeface="Segoe UI Light" pitchFamily="34" charset="0"/>
                <a:ea typeface="+mn-ea"/>
                <a:cs typeface="+mn-cs"/>
              </a:rPr>
              <a:t> Code Integrity (HVCI) service. This ensures everything running within the system core, like 3</a:t>
            </a:r>
            <a:r>
              <a:rPr lang="en-US" sz="900" kern="1200" baseline="30000" dirty="0">
                <a:solidFill>
                  <a:schemeClr val="tx1"/>
                </a:solidFill>
                <a:effectLst/>
                <a:latin typeface="Segoe UI Light" pitchFamily="34" charset="0"/>
                <a:ea typeface="+mn-ea"/>
                <a:cs typeface="+mn-cs"/>
              </a:rPr>
              <a:t>rd</a:t>
            </a:r>
            <a:r>
              <a:rPr lang="en-US" sz="900" kern="1200" baseline="0" dirty="0">
                <a:solidFill>
                  <a:schemeClr val="tx1"/>
                </a:solidFill>
                <a:effectLst/>
                <a:latin typeface="Segoe UI Light" pitchFamily="34" charset="0"/>
                <a:ea typeface="+mn-ea"/>
                <a:cs typeface="+mn-cs"/>
              </a:rPr>
              <a:t> party kernel mode drivers, are designed securely and safely allocate memory. If not those components will be unable to start.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endParaRPr lang="en-US" sz="900" u="none" kern="1200" baseline="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5891EF2-C431-4BA9-B96E-821E289BEB2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9740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Device Guard supported both Universal and Win32 apps. Trust is established when apps are signed using either the Windows store publishing process or a web service that ISV’s and Enterprises can use to sign their own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signatures that Microsoft uses to sign apps aren’t any old signatures. They’re special and either roll up to their certificate authority, one you trust, or your own. In other words the apps need to be more than signed. They need to be signed using a signature that Microsoft or you believe is trustworthy.  </a:t>
            </a:r>
          </a:p>
          <a:p>
            <a:r>
              <a:rPr lang="en-US" sz="90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apps signing process is automatic for apps that are published through the Windows store.  For ISV’s and Enterprises that want to sign their own apps, Microsoft offers a secured app</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signing service on the Business Store Portal  (</a:t>
            </a:r>
            <a:r>
              <a:rPr lang="en-US" sz="900" u="none" kern="1200" dirty="0">
                <a:solidFill>
                  <a:schemeClr val="tx1"/>
                </a:solidFill>
                <a:effectLst/>
                <a:latin typeface="Segoe UI Light" pitchFamily="34" charset="0"/>
                <a:ea typeface="+mn-ea"/>
                <a:cs typeface="+mn-cs"/>
                <a:hlinkClick r:id="rId3"/>
              </a:rPr>
              <a:t>https://businessstore.microsoft.com/</a:t>
            </a:r>
            <a:r>
              <a:rPr lang="en-US" sz="900" u="none" kern="1200" dirty="0">
                <a:solidFill>
                  <a:schemeClr val="tx1"/>
                </a:solidFill>
                <a:effectLst/>
                <a:latin typeface="Segoe UI Light" pitchFamily="34" charset="0"/>
                <a:ea typeface="+mn-ea"/>
                <a:cs typeface="+mn-cs"/>
              </a:rPr>
              <a:t>). With this service </a:t>
            </a:r>
            <a:r>
              <a:rPr lang="en-US" sz="900" u="none" kern="1200" baseline="0" dirty="0">
                <a:solidFill>
                  <a:schemeClr val="tx1"/>
                </a:solidFill>
                <a:effectLst/>
                <a:latin typeface="Segoe UI Light" pitchFamily="34" charset="0"/>
                <a:ea typeface="+mn-ea"/>
                <a:cs typeface="+mn-cs"/>
              </a:rPr>
              <a:t>its easy for organizations to sign any app including those from 3</a:t>
            </a:r>
            <a:r>
              <a:rPr lang="en-US" sz="900" u="none" kern="1200" baseline="30000" dirty="0">
                <a:solidFill>
                  <a:schemeClr val="tx1"/>
                </a:solidFill>
                <a:effectLst/>
                <a:latin typeface="Segoe UI Light" pitchFamily="34" charset="0"/>
                <a:ea typeface="+mn-ea"/>
                <a:cs typeface="+mn-cs"/>
              </a:rPr>
              <a:t>rd</a:t>
            </a:r>
            <a:r>
              <a:rPr lang="en-US" sz="900" u="none" kern="1200" baseline="0" dirty="0">
                <a:solidFill>
                  <a:schemeClr val="tx1"/>
                </a:solidFill>
                <a:effectLst/>
                <a:latin typeface="Segoe UI Light" pitchFamily="34" charset="0"/>
                <a:ea typeface="+mn-ea"/>
                <a:cs typeface="+mn-cs"/>
              </a:rPr>
              <a:t> parties.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webs service can sign actual binaries or it can sign what is called a catalog file, which is basically a hash table for the apps binaries. The catalog file can easily be generated using a tool that can snapshot a system that is in a desired state or alternatively the app setup process can be monitored. In either case a catalog file can generated as the output, merged with others, etc.</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BB1931-2991-479A-B47F-6291ADF23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349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a:t>
            </a:r>
            <a:r>
              <a:rPr lang="en-US" dirty="0"/>
              <a:t> </a:t>
            </a:r>
          </a:p>
          <a:p>
            <a:endParaRPr lang="en-US" dirty="0"/>
          </a:p>
          <a:p>
            <a:r>
              <a:rPr lang="en-US" sz="900" kern="1200" dirty="0">
                <a:solidFill>
                  <a:schemeClr val="tx1"/>
                </a:solidFill>
                <a:effectLst/>
                <a:latin typeface="Segoe UI Light" pitchFamily="34" charset="0"/>
                <a:ea typeface="+mn-ea"/>
                <a:cs typeface="+mn-cs"/>
              </a:rPr>
              <a:t>Like with Credential Guard the isolation of the Hyper-Visor</a:t>
            </a:r>
            <a:r>
              <a:rPr lang="en-US" sz="900" kern="1200" baseline="0" dirty="0">
                <a:solidFill>
                  <a:schemeClr val="tx1"/>
                </a:solidFill>
                <a:effectLst/>
                <a:latin typeface="Segoe UI Light" pitchFamily="34" charset="0"/>
                <a:ea typeface="+mn-ea"/>
                <a:cs typeface="+mn-cs"/>
              </a:rPr>
              <a:t> Code Integrity (HVCI) </a:t>
            </a:r>
            <a:r>
              <a:rPr lang="en-US" sz="900" kern="1200" dirty="0">
                <a:solidFill>
                  <a:schemeClr val="tx1"/>
                </a:solidFill>
                <a:effectLst/>
                <a:latin typeface="Segoe UI Light" pitchFamily="34" charset="0"/>
                <a:ea typeface="+mn-ea"/>
                <a:cs typeface="+mn-cs"/>
              </a:rPr>
              <a:t>process is what makes Device Guard highly</a:t>
            </a:r>
            <a:r>
              <a:rPr lang="en-US" sz="900" kern="1200" baseline="0" dirty="0">
                <a:solidFill>
                  <a:schemeClr val="tx1"/>
                </a:solidFill>
                <a:effectLst/>
                <a:latin typeface="Segoe UI Light" pitchFamily="34" charset="0"/>
                <a:ea typeface="+mn-ea"/>
                <a:cs typeface="+mn-cs"/>
              </a:rPr>
              <a:t> resistant to sophisticated hacking attempts and inevitably it will prove difficult to bypass Device Guards app control policies. It is unique in this way vs any of the other app control solutions in the marketplace.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 3:29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339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800" b="1" kern="1200" dirty="0">
                <a:solidFill>
                  <a:schemeClr val="tx1"/>
                </a:solidFill>
                <a:effectLst/>
                <a:latin typeface="Segoe UI Light" pitchFamily="34" charset="0"/>
                <a:ea typeface="+mn-ea"/>
                <a:cs typeface="+mn-cs"/>
              </a:rPr>
              <a:t>Talk Track</a:t>
            </a:r>
            <a:endParaRPr lang="en-US" sz="800" kern="1200" dirty="0">
              <a:solidFill>
                <a:schemeClr val="tx1"/>
              </a:solidFill>
              <a:effectLst/>
              <a:latin typeface="Segoe UI Light" pitchFamily="34" charset="0"/>
              <a:ea typeface="+mn-ea"/>
              <a:cs typeface="+mn-cs"/>
            </a:endParaRPr>
          </a:p>
          <a:p>
            <a:endParaRPr lang="en-US" sz="800" kern="1200" baseline="0" dirty="0">
              <a:solidFill>
                <a:srgbClr val="FFFFFF"/>
              </a:solidFill>
              <a:effectLst/>
              <a:latin typeface="Segoe UI Light" pitchFamily="34" charset="0"/>
              <a:ea typeface="+mn-ea"/>
              <a:cs typeface="Segoe UI Semibold" panose="020B0702040204020203" pitchFamily="34" charset="0"/>
            </a:endParaRPr>
          </a:p>
          <a:p>
            <a:r>
              <a:rPr lang="en-US" b="0" dirty="0"/>
              <a:t>Device Guard can prove to be your most powerful defense but the reality is that there are environments where it might not</a:t>
            </a:r>
            <a:r>
              <a:rPr lang="en-US" b="0" baseline="0" dirty="0"/>
              <a:t> be a perfect fit. For this reason Microsoft offers a deep bench of active threat detection and vulnerability mitigations to complement </a:t>
            </a:r>
            <a:r>
              <a:rPr lang="en-US" b="0" dirty="0"/>
              <a:t>Device Guard and protect those who choose not to deploy it.</a:t>
            </a:r>
          </a:p>
          <a:p>
            <a:endParaRPr lang="en-US" b="1" dirty="0"/>
          </a:p>
          <a:p>
            <a:r>
              <a:rPr lang="en-US" sz="900" kern="1200" dirty="0">
                <a:solidFill>
                  <a:schemeClr val="tx1"/>
                </a:solidFill>
                <a:effectLst/>
                <a:latin typeface="Segoe UI Light" pitchFamily="34" charset="0"/>
                <a:ea typeface="+mn-ea"/>
                <a:cs typeface="+mn-cs"/>
              </a:rPr>
              <a:t>We think the best way to approach threat resistance is to use a mental model that is built around:</a:t>
            </a:r>
          </a:p>
          <a:p>
            <a:r>
              <a:rPr lang="en-US" sz="900" kern="1200" dirty="0">
                <a:solidFill>
                  <a:schemeClr val="tx1"/>
                </a:solidFill>
                <a:effectLst/>
                <a:latin typeface="Segoe UI Light" pitchFamily="34" charset="0"/>
                <a:ea typeface="+mn-ea"/>
                <a:cs typeface="+mn-cs"/>
              </a:rPr>
              <a:t> </a:t>
            </a:r>
          </a:p>
          <a:p>
            <a:pPr marL="0" lvl="0" indent="0">
              <a:buNone/>
            </a:pPr>
            <a:endParaRPr lang="en-US" sz="900" kern="1200" dirty="0">
              <a:solidFill>
                <a:schemeClr val="tx1"/>
              </a:solidFill>
              <a:effectLst/>
              <a:latin typeface="Segoe UI Light" pitchFamily="34" charset="0"/>
              <a:ea typeface="+mn-ea"/>
              <a:cs typeface="+mn-cs"/>
            </a:endParaRPr>
          </a:p>
          <a:p>
            <a:pPr marL="228600" lvl="0" indent="-228600">
              <a:buAutoNum type="arabicPeriod"/>
            </a:pPr>
            <a:r>
              <a:rPr lang="en-US" sz="900" b="1" kern="1200" dirty="0">
                <a:solidFill>
                  <a:schemeClr val="tx1"/>
                </a:solidFill>
                <a:effectLst/>
                <a:latin typeface="Segoe UI Light" pitchFamily="34" charset="0"/>
                <a:ea typeface="+mn-ea"/>
                <a:cs typeface="+mn-cs"/>
              </a:rPr>
              <a:t>Device integrity</a:t>
            </a:r>
            <a:r>
              <a:rPr lang="en-US" sz="900" kern="1200" dirty="0">
                <a:solidFill>
                  <a:schemeClr val="tx1"/>
                </a:solidFill>
                <a:effectLst/>
                <a:latin typeface="Segoe UI Light" pitchFamily="34" charset="0"/>
                <a:ea typeface="+mn-ea"/>
                <a:cs typeface="+mn-cs"/>
              </a:rPr>
              <a:t> that can prevent hardware tampering and malware from starting before Windows</a:t>
            </a:r>
          </a:p>
          <a:p>
            <a:pPr marL="228600" lvl="0" indent="-228600">
              <a:buAutoNum type="arabicPeriod"/>
            </a:pPr>
            <a:r>
              <a:rPr lang="en-US" sz="900" kern="1200" dirty="0">
                <a:solidFill>
                  <a:schemeClr val="tx1"/>
                </a:solidFill>
                <a:effectLst/>
                <a:latin typeface="Segoe UI Light" pitchFamily="34" charset="0"/>
                <a:ea typeface="+mn-ea"/>
                <a:cs typeface="+mn-cs"/>
              </a:rPr>
              <a:t>Next we need to think about </a:t>
            </a:r>
            <a:r>
              <a:rPr lang="en-US" sz="900" b="1" kern="1200" dirty="0">
                <a:solidFill>
                  <a:schemeClr val="tx1"/>
                </a:solidFill>
                <a:effectLst/>
                <a:latin typeface="Segoe UI Light" pitchFamily="34" charset="0"/>
                <a:ea typeface="+mn-ea"/>
                <a:cs typeface="+mn-cs"/>
              </a:rPr>
              <a:t>platform integrity</a:t>
            </a:r>
            <a:r>
              <a:rPr lang="en-US" sz="900" kern="1200" dirty="0">
                <a:solidFill>
                  <a:schemeClr val="tx1"/>
                </a:solidFill>
                <a:effectLst/>
                <a:latin typeface="Segoe UI Light" pitchFamily="34" charset="0"/>
                <a:ea typeface="+mn-ea"/>
                <a:cs typeface="+mn-cs"/>
              </a:rPr>
              <a:t> which is where we ensure that Windows components and even the anti-virus software are protected from tampering</a:t>
            </a:r>
          </a:p>
          <a:p>
            <a:pPr marL="228600" lvl="0" indent="-228600">
              <a:buAutoNum type="arabicPeriod"/>
            </a:pPr>
            <a:r>
              <a:rPr lang="en-US" sz="900" kern="1200" dirty="0">
                <a:solidFill>
                  <a:schemeClr val="tx1"/>
                </a:solidFill>
                <a:effectLst/>
                <a:latin typeface="Segoe UI Light" pitchFamily="34" charset="0"/>
                <a:ea typeface="+mn-ea"/>
                <a:cs typeface="+mn-cs"/>
              </a:rPr>
              <a:t>Once you have a platform up and running and start running apps you need to have </a:t>
            </a:r>
            <a:r>
              <a:rPr lang="en-US" sz="900" b="1" kern="1200" dirty="0">
                <a:solidFill>
                  <a:schemeClr val="tx1"/>
                </a:solidFill>
                <a:effectLst/>
                <a:latin typeface="Segoe UI Light" pitchFamily="34" charset="0"/>
                <a:ea typeface="+mn-ea"/>
                <a:cs typeface="+mn-cs"/>
              </a:rPr>
              <a:t>platform and apps security </a:t>
            </a:r>
            <a:r>
              <a:rPr lang="en-US" sz="900" kern="1200" dirty="0">
                <a:solidFill>
                  <a:schemeClr val="tx1"/>
                </a:solidFill>
                <a:effectLst/>
                <a:latin typeface="Segoe UI Light" pitchFamily="34" charset="0"/>
                <a:ea typeface="+mn-ea"/>
                <a:cs typeface="+mn-cs"/>
              </a:rPr>
              <a:t>to sure both are resistant to exploits when vulnerabilities are discovered, apps can be managed, etc. </a:t>
            </a:r>
          </a:p>
          <a:p>
            <a:pPr marL="228600" lvl="0" indent="-228600">
              <a:buAutoNum type="arabicPeriod"/>
            </a:pPr>
            <a:r>
              <a:rPr lang="en-US" sz="900" kern="1200" dirty="0">
                <a:solidFill>
                  <a:schemeClr val="tx1"/>
                </a:solidFill>
                <a:effectLst/>
                <a:latin typeface="Segoe UI Light" pitchFamily="34" charset="0"/>
                <a:ea typeface="+mn-ea"/>
                <a:cs typeface="+mn-cs"/>
              </a:rPr>
              <a:t>Next you as your users connect their devices you need </a:t>
            </a:r>
            <a:r>
              <a:rPr lang="en-US" sz="900" b="1" kern="1200" dirty="0">
                <a:solidFill>
                  <a:schemeClr val="tx1"/>
                </a:solidFill>
                <a:effectLst/>
                <a:latin typeface="Segoe UI Light" pitchFamily="34" charset="0"/>
                <a:ea typeface="+mn-ea"/>
                <a:cs typeface="+mn-cs"/>
              </a:rPr>
              <a:t>online safety</a:t>
            </a:r>
            <a:r>
              <a:rPr lang="en-US" sz="900" kern="1200" dirty="0">
                <a:solidFill>
                  <a:schemeClr val="tx1"/>
                </a:solidFill>
                <a:effectLst/>
                <a:latin typeface="Segoe UI Light" pitchFamily="34" charset="0"/>
                <a:ea typeface="+mn-ea"/>
                <a:cs typeface="+mn-cs"/>
              </a:rPr>
              <a:t> capability to help ensure the system and users can’t be deceived by phishing campaigns, inadvertently download malware, </a:t>
            </a:r>
            <a:r>
              <a:rPr lang="en-US" sz="900" kern="1200" dirty="0" err="1">
                <a:solidFill>
                  <a:schemeClr val="tx1"/>
                </a:solidFill>
                <a:effectLst/>
                <a:latin typeface="Segoe UI Light" pitchFamily="34" charset="0"/>
                <a:ea typeface="+mn-ea"/>
                <a:cs typeface="+mn-cs"/>
              </a:rPr>
              <a:t>etc</a:t>
            </a:r>
            <a:endParaRPr lang="en-US" sz="900" kern="1200" dirty="0">
              <a:solidFill>
                <a:schemeClr val="tx1"/>
              </a:solidFill>
              <a:effectLst/>
              <a:latin typeface="Segoe UI Light" pitchFamily="34" charset="0"/>
              <a:ea typeface="+mn-ea"/>
              <a:cs typeface="+mn-cs"/>
            </a:endParaRPr>
          </a:p>
          <a:p>
            <a:pPr marL="228600" lvl="0" indent="-228600">
              <a:buAutoNum type="arabicPeriod"/>
            </a:pPr>
            <a:r>
              <a:rPr lang="en-US" sz="900" kern="1200" dirty="0">
                <a:solidFill>
                  <a:schemeClr val="tx1"/>
                </a:solidFill>
                <a:effectLst/>
                <a:latin typeface="Segoe UI Light" pitchFamily="34" charset="0"/>
                <a:ea typeface="+mn-ea"/>
                <a:cs typeface="+mn-cs"/>
              </a:rPr>
              <a:t>And then we need to assume all of those systems will fail and we need to prevent unhealthy devices from connecting to resources as once they do, they’ll proliferate the infection within your network.</a:t>
            </a:r>
          </a:p>
          <a:p>
            <a:endParaRPr lang="en-US" sz="900" b="1" baseline="0" dirty="0"/>
          </a:p>
          <a:p>
            <a:endParaRPr lang="en-US" b="1" dirty="0"/>
          </a:p>
        </p:txBody>
      </p:sp>
    </p:spTree>
    <p:extLst>
      <p:ext uri="{BB962C8B-B14F-4D97-AF65-F5344CB8AC3E}">
        <p14:creationId xmlns:p14="http://schemas.microsoft.com/office/powerpoint/2010/main" val="3866114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So let’s drill in a little deeper into the Device Integrity which is something that we focused on extensively in Windows 8.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challenge that we face is that device level malware can hide from defenses and gain full system control. It does it by tampering with system and device firmware, disk structures, and in the end malware is able to starts before Windows.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Starting before Windows, and thus before your system defenses, including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is quite literally a worst case scenario as once done the ability for the malware to hide from the system and its defenses is all but assured. Your management systems will think everything is green when in actuality those systems are actively being lied to by something they very likely can’t see.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solution to this problem comes by way of modern Windows 8 generation hardware which includes a new technology called UEFI.  UEFI (v2.3.1) starting with Windows 8 certified devices prevents tampering with the UEFI/BIOS firmware and UEFI won’t initialize devices if they allow unsigned or have tampered with firmware within their Option ROMs.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addition UEFI with its Secure Boot feature prevents any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software from starting before Windows so </a:t>
            </a:r>
            <a:r>
              <a:rPr lang="en-US" sz="900" kern="1200" dirty="0" err="1">
                <a:solidFill>
                  <a:schemeClr val="tx1"/>
                </a:solidFill>
                <a:effectLst/>
                <a:latin typeface="Segoe UI Light" pitchFamily="34" charset="0"/>
                <a:ea typeface="+mn-ea"/>
                <a:cs typeface="+mn-cs"/>
              </a:rPr>
              <a:t>bootkits</a:t>
            </a:r>
            <a:r>
              <a:rPr lang="en-US" sz="900" kern="1200" dirty="0">
                <a:solidFill>
                  <a:schemeClr val="tx1"/>
                </a:solidFill>
                <a:effectLst/>
                <a:latin typeface="Segoe UI Light" pitchFamily="34" charset="0"/>
                <a:ea typeface="+mn-ea"/>
                <a:cs typeface="+mn-cs"/>
              </a:rPr>
              <a:t> simply can’t start on the device.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UEFI is a decisive solution but we have to assume breach and that defects in the UEFI implementation my lead to bypasses. To address this modern devices which include TPM provides us with the ability to locally and even a remotely confirm that device and UEFI firmware are tamper free and that Windows in fact was the first operating system that started on the device. You’ll find this mentally of trust but by verify in many places within Windows 10.</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4743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So once we have a pretty strong assurance that device integrity can be maintained and that a tamper free version of Windows will start but how do we protect the rest of the platform? That’s where our investments in platform integrity come into play.</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Once Windows start on the device one of the very first actions it talks to start the Windows Trusted Boot feature. This feature picks up where UEFI Secure Boot finishes and provides the same type of protection as Windows start up its system core (kernel), privileged drivers, and system defenses such as the antimalware solution. The idea here that if we can prevent malware from being able to start early in the boot process and system defenses we can prevent it from hiding from them. Like UEFI Secure Boot this is an architectural change that effectively eliminates the potential for rootkit attacks, meaning those that gain system access by tampering with the Windows boot process.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another example of our “trust but verify” mentality Windows runs a process called Measured Boot which like UEFI can use the system TPM to locally or remotely confirm that Windows boot process started tamper free.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Unlike Windows 7 and 8 where all processes are started and thus under the control of the Windows system core (kernel) some critical system process have been moved into a secure execution environment that run isolated from the core operating system. On devices with Virtualizations Extensions (e.g.: Intel </a:t>
            </a:r>
            <a:r>
              <a:rPr lang="en-US" sz="900" kern="1200" dirty="0" err="1">
                <a:solidFill>
                  <a:schemeClr val="tx1"/>
                </a:solidFill>
                <a:effectLst/>
                <a:latin typeface="Segoe UI Light" pitchFamily="34" charset="0"/>
                <a:ea typeface="+mn-ea"/>
                <a:cs typeface="+mn-cs"/>
              </a:rPr>
              <a:t>iCore</a:t>
            </a:r>
            <a:r>
              <a:rPr lang="en-US" sz="900" kern="1200" dirty="0">
                <a:solidFill>
                  <a:schemeClr val="tx1"/>
                </a:solidFill>
                <a:effectLst/>
                <a:latin typeface="Segoe UI Light" pitchFamily="34" charset="0"/>
                <a:ea typeface="+mn-ea"/>
                <a:cs typeface="+mn-cs"/>
              </a:rPr>
              <a:t> processors and others (AMD) like it) we can boot a Hyper-V hypervisor and start an instance of Windows as well as an instance of the secure execution environment in parallel. We call this technology a Virtual Based Security Mode (VBS).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VBS will host select Windows processes in what is effectively a secure container. Processes in this container are effectively immune to tampering my Windows even if the system has been fully breached and the attacker has full Admin or System level access. We’ll talk more about what processes run within the VSM later on in the system but since I’m into spoilers I’ll tell you now. Windows 10 will run the Hyper Visor Code Integrity (for Device Guard)  and the Authentication Broker (LSA Service) (Credential Guard).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last thing worth talking about is yet another “trust but verify” feature. So far we’ve just talked about features enable verification but we haven’t talked about features that actually do verification. With </a:t>
            </a:r>
            <a:r>
              <a:rPr lang="en-US" sz="900" dirty="0">
                <a:solidFill>
                  <a:srgbClr val="FFFFFF"/>
                </a:solidFill>
                <a:cs typeface="Segoe UI Semibold" panose="020B0702040204020203" pitchFamily="34" charset="0"/>
              </a:rPr>
              <a:t>Windows Device Health Attestation (WDHA) the integrity and health of a device can be remotely validated</a:t>
            </a:r>
            <a:r>
              <a:rPr lang="en-US" sz="900" kern="1200" dirty="0">
                <a:solidFill>
                  <a:schemeClr val="tx1"/>
                </a:solidFill>
                <a:effectLst/>
                <a:latin typeface="Segoe UI Light" pitchFamily="34" charset="0"/>
                <a:ea typeface="+mn-ea"/>
                <a:cs typeface="+mn-cs"/>
              </a:rPr>
              <a:t>. When </a:t>
            </a:r>
            <a:r>
              <a:rPr lang="en-US" sz="900" dirty="0">
                <a:solidFill>
                  <a:srgbClr val="FFFFFF"/>
                </a:solidFill>
                <a:cs typeface="Segoe UI Semibold" panose="020B0702040204020203" pitchFamily="34" charset="0"/>
              </a:rPr>
              <a:t>WDHA</a:t>
            </a:r>
            <a:r>
              <a:rPr lang="en-US" sz="900" kern="1200" dirty="0">
                <a:solidFill>
                  <a:schemeClr val="tx1"/>
                </a:solidFill>
                <a:effectLst/>
                <a:latin typeface="Segoe UI Light" pitchFamily="34" charset="0"/>
                <a:ea typeface="+mn-ea"/>
                <a:cs typeface="+mn-cs"/>
              </a:rPr>
              <a:t> is used with a management system such as a MDM solution like Intune, or even a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system, access to resources can be based on a device’s health state. This is called conditional access. </a:t>
            </a:r>
          </a:p>
          <a:p>
            <a:pPr fontAlgn="ct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8025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When we talk about Platform and Apps security we’re focusing on ensuring the platform and apps can’t be manipulated or controlled with while they are running. This is different than how we think about Device and Platform integrity where we’re for the most part talking about attacks that literally change, possibly replace, device firmware or the OS components themselves.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typical attack vector here where the attack exploits vulnerabilities in the platform or apps thus enabling them gain control of its functions. From here attacks go after users identity, data, or they’ll use the device for their own purposes (e.g.: </a:t>
            </a:r>
            <a:r>
              <a:rPr lang="en-US" sz="900" kern="1200" dirty="0" err="1">
                <a:solidFill>
                  <a:schemeClr val="tx1"/>
                </a:solidFill>
                <a:effectLst/>
                <a:latin typeface="Segoe UI Light" pitchFamily="34" charset="0"/>
                <a:ea typeface="+mn-ea"/>
                <a:cs typeface="+mn-cs"/>
              </a:rPr>
              <a:t>BotNet</a:t>
            </a:r>
            <a:r>
              <a:rPr lang="en-US" sz="900" kern="1200" dirty="0">
                <a:solidFill>
                  <a:schemeClr val="tx1"/>
                </a:solidFill>
                <a:effectLst/>
                <a:latin typeface="Segoe UI Light" pitchFamily="34" charset="0"/>
                <a:ea typeface="+mn-ea"/>
                <a:cs typeface="+mn-cs"/>
              </a:rPr>
              <a:t> for sending spam, </a:t>
            </a:r>
            <a:r>
              <a:rPr lang="en-US" sz="900" kern="1200" dirty="0" err="1">
                <a:solidFill>
                  <a:schemeClr val="tx1"/>
                </a:solidFill>
                <a:effectLst/>
                <a:latin typeface="Segoe UI Light" pitchFamily="34" charset="0"/>
                <a:ea typeface="+mn-ea"/>
                <a:cs typeface="+mn-cs"/>
              </a:rPr>
              <a:t>DDoS</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reality when it comes to vulnerabilities is that as long as human being are writing software they’ll continue to introduce vulnerabilities into their code. Some organizations will better than others and I’m happy to say that Microsoft is a leader in code quality we have the fewest vulnerabilities per line of code than about anyone in the world. We’re proud of our accomplishments here and we share our process, which we call Security Development Lifecycle, with the world such that they can take advantage of our expertise in the area.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Windows 10 we have a deep bench of functionality it that is designed to deal with the eventuality that vulnerabilities will be discovered in the platform or the apps running on top of it. We call these vulnerability mitigations and they’re designed to prevent attackers from being able to manipulate app functional are already running system in memory.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typical vulnerability exploit enables the attacker to replace function of an application running in system memory with their own. From here this malicious function will very likely initiate the installation of additional malware which will give the attacker much broader control and access to the system.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253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sz="900" kern="1200" dirty="0">
                <a:solidFill>
                  <a:schemeClr val="tx1"/>
                </a:solidFill>
                <a:effectLst/>
                <a:latin typeface="Segoe UI Light" pitchFamily="34" charset="0"/>
                <a:ea typeface="+mn-ea"/>
                <a:cs typeface="+mn-cs"/>
              </a:rPr>
              <a:t>The Hacking Team breach is a case of</a:t>
            </a:r>
            <a:r>
              <a:rPr lang="en-US" sz="900" kern="1200" baseline="0" dirty="0">
                <a:solidFill>
                  <a:schemeClr val="tx1"/>
                </a:solidFill>
                <a:effectLst/>
                <a:latin typeface="Segoe UI Light" pitchFamily="34" charset="0"/>
                <a:ea typeface="+mn-ea"/>
                <a:cs typeface="+mn-cs"/>
              </a:rPr>
              <a:t> irony as here is an organization who’s job it is to find vulnerabilities in platforms and apps and then sell that information to the highest bidder. With all of this knowledge about hacking systems you’d think they’d be pretty good at defending themselves but the reality that all an attacker needs is access to zero day or an unpatched vulnerability and they’ll get in.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594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Prior to Windows 2003 and up until XP SP1 we didn’t really have any mitigations in place to deal with vulnerabilities in the platform and apps running on top of it. Attackers weren’t really focused on them but that all changed in 2003 when attacks like Slammer and Blaster wreaked havoc on organizations.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It was a big wake up call for the industry and Microsoft in particular and we responded as quickly as possible by creating the Trustworthy Computing organization, the Security Development Lifecycle (SDL) for secure software development, and of course we delivering XP SP2 which includes a number of mitigations to help prevent vulnerability exploits.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 attackers ability to successfully exploit a vulnerability depends on their ability to place exploit code into a very precise location in memory such that it can be executed later on. In XP SP2 we introduced Data Execution Prevention (DEP) which enables a developer to define which memory addresses for their app require the ability execute code vs which ones are just here to store read only data. DEP basically reduces the surface area of where an attacker can insert malicious executable code into an app.</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One of the most impactful mitigations was the introduction of Address Space Layout Randomization (ASLR) in Windows Vista which is another capability designed to make it more difficult for an attacker who finds a vulnerability from being able to exploit it. ASLR randomizes system memory making it very hard for them to find useful memory locations to insert malicious executable code.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DEP and ASLR were effective when implemented but the reality is that Windows itself wasn’t able take advantage of it due to legacy dependencies and app compatibility issues. In the end just a subset of Windows was being protected by these technologies and of course the attackers found out where and they even discovered some bypasses.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 deal with this in Windows 8 we took the time to app compatibility issues and we’re now in place where both DEP and ASLR are used holistically across the system. We also </a:t>
            </a:r>
            <a:r>
              <a:rPr lang="en-US" sz="900" kern="1200" dirty="0" err="1">
                <a:solidFill>
                  <a:schemeClr val="tx1"/>
                </a:solidFill>
                <a:effectLst/>
                <a:latin typeface="Segoe UI Light" pitchFamily="34" charset="0"/>
                <a:ea typeface="+mn-ea"/>
                <a:cs typeface="+mn-cs"/>
              </a:rPr>
              <a:t>rev’d</a:t>
            </a:r>
            <a:r>
              <a:rPr lang="en-US" sz="900" kern="1200" dirty="0">
                <a:solidFill>
                  <a:schemeClr val="tx1"/>
                </a:solidFill>
                <a:effectLst/>
                <a:latin typeface="Segoe UI Light" pitchFamily="34" charset="0"/>
                <a:ea typeface="+mn-ea"/>
                <a:cs typeface="+mn-cs"/>
              </a:rPr>
              <a:t> ASLR to version 2.0. In 2.0 we increased the level of entropy by magnitudes of order making “the random” that much more random and we even started to take advantage of a 64bit range of memory addresses which increases the total surface area of memory we can randomize across. Our analysis of all of the vulnerability exploit techniques in use by the attackers on 7 showed us that these changes to ASLR and DEP would break over 95% of their techniques.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Windows 10 we’ve added another mitigation that is designed to break the attackers cookbook. This feature is called Control Flow Guard (CFG) which is designed to deal with ASLR bypass techniques. As mentioned earlier ASLR randomizes memory making it hard to find useful places to insert code but what if an attacker could find a way to get an app to disclose where it stores things in memory. In this case you’d be able to bypass ASLR. Using a technique called “Use after Free” an attacker can do just that so we’ve added a new feature to help prevent these types of disclosures. I’ll show you the impact of this feature later on when we talk about IE improvements. </a:t>
            </a:r>
          </a:p>
          <a:p>
            <a:r>
              <a:rPr lang="en-US" sz="900" kern="1200" dirty="0">
                <a:solidFill>
                  <a:schemeClr val="tx1"/>
                </a:solidFill>
                <a:effectLst/>
                <a:latin typeface="Segoe UI Light" pitchFamily="34" charset="0"/>
                <a:ea typeface="+mn-ea"/>
                <a:cs typeface="+mn-cs"/>
              </a:rPr>
              <a:t> </a:t>
            </a:r>
          </a:p>
          <a:p>
            <a:endParaRPr lang="en-US" sz="900" b="1" baseline="0" dirty="0"/>
          </a:p>
          <a:p>
            <a:pPr defTabSz="906532">
              <a:spcAft>
                <a:spcPts val="330"/>
              </a:spcAft>
              <a:defRPr/>
            </a:pPr>
            <a:endParaRPr lang="en-US" dirty="0">
              <a:solidFill>
                <a:schemeClr val="bg2">
                  <a:lumMod val="25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85816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r>
              <a:rPr lang="en-US" sz="900" kern="1200" dirty="0">
                <a:solidFill>
                  <a:schemeClr val="tx1"/>
                </a:solidFill>
                <a:effectLst/>
                <a:latin typeface="Segoe UI Light" pitchFamily="34" charset="0"/>
                <a:ea typeface="+mn-ea"/>
                <a:cs typeface="+mn-cs"/>
              </a:rPr>
              <a:t>Significant investments in vulnerability mitigations are a critical for the platform, and in particular Win32 apps, that have the potential to enable attackers to gain the highest level of privilege.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Universal Apps we have another and very decisive mitigation at our disposal which is the ability to sandbox Universal Apps using </a:t>
            </a:r>
            <a:r>
              <a:rPr lang="en-US" sz="900" kern="1200" dirty="0" err="1">
                <a:solidFill>
                  <a:schemeClr val="tx1"/>
                </a:solidFill>
                <a:effectLst/>
                <a:latin typeface="Segoe UI Light" pitchFamily="34" charset="0"/>
                <a:ea typeface="+mn-ea"/>
                <a:cs typeface="+mn-cs"/>
              </a:rPr>
              <a:t>AppContiner</a:t>
            </a:r>
            <a:r>
              <a:rPr lang="en-US" sz="900" kern="1200" dirty="0">
                <a:solidFill>
                  <a:schemeClr val="tx1"/>
                </a:solidFill>
                <a:effectLst/>
                <a:latin typeface="Segoe UI Light" pitchFamily="34" charset="0"/>
                <a:ea typeface="+mn-ea"/>
                <a:cs typeface="+mn-cs"/>
              </a:rPr>
              <a:t> technology. We originally shipped in this Windows Phone 7 and then later on we integrated the capability into Windows 8. Our sandboxing technology inherently runs the application with least privilege and the sandbox prevents it from tampering with the system, data, and others apps. Universal Apps must declare what system services they need access to and they get no more and no less. Consumer and the community can see what capabilities are being used by apps in the store and they can ask questions when an apps appears to require more capabilities than they should. And finally Windows flags certain capabilities, those that grant access the app access to sensitive data feeds such as those that can come from the camera, GPS, microphone and when you install they app. Windows will ask you if you’re sure that you want to grant the app access to these sensitive resources in an intuitive and simple way. </a:t>
            </a:r>
          </a:p>
          <a:p>
            <a:endParaRPr lang="en-US" sz="900" b="1"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38364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If our devices weren’t connected to networks, and especially the internet ,we’d have very little to worry about. Thankfully that’s not the world we live but the price we have to pay is that we need to make big investments in making that online experience safe.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Configuring your devices with Device Guard is clearly your best and most decisive defense but if that isn’t going to work for all of the devices in your environment you’ll find and antimalware solution like Windows Defender is going to be one of the most important defenses.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I’m happy to announce that Windows Defender has been dramatically improved in Windows 10.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78668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One of the challenges we faced with any vendors antimalware solution is that when malware gets onto the devices with sufficient privilege is pretty effective as disabling the AV solution. In the consumer space we see large percentages of devices that are either out of date, have been disabled by malware, and in many cases they’re simply devices that were protected by a trial or subscription based antimalware solution that has since expired.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Starting with Windows 10 when a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antimalware solution has expired and is offering no protect we will help the user re-subscribe to their original antimalware solution. We’ll remind them a number of time but if within 3 days they don’t act we will automatically turn on Windows Defender such that they can be protected. The numbers we have suggest this will have a huge impact.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addition we’ve added Windows Defender to Windows Server which has been big ask from our customers. </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We’ve also dramatically improved Windows Defenders ability to detect malware. Windows Defenders takes full advantage of the power of the cloud to get the fastest possible detection times, even for highly polymorphic malware. For instance in some cases a device won’t have a signature for new malware that we are aware of but your AV solution hasn’t yet received this latest signature file from Windows Update. When new suspicious files are detected on the system we can quickly use the cloud to vet whether or not we know the reputation and if need be we can automatically force a cloud block well ahead of the distribution of the signature file. </a:t>
            </a:r>
            <a:r>
              <a:rPr lang="en-US" sz="900" kern="1200">
                <a:solidFill>
                  <a:schemeClr val="tx1"/>
                </a:solidFill>
                <a:effectLst/>
                <a:latin typeface="Segoe UI Light" pitchFamily="34" charset="0"/>
                <a:ea typeface="+mn-ea"/>
                <a:cs typeface="+mn-cs"/>
              </a:rPr>
              <a:t>In addition the Windows Defender is taking full advantage of the new APIs and event channels that we designed based on 3</a:t>
            </a:r>
            <a:r>
              <a:rPr lang="en-US" sz="900" kern="1200" baseline="30000">
                <a:solidFill>
                  <a:schemeClr val="tx1"/>
                </a:solidFill>
                <a:effectLst/>
                <a:latin typeface="Segoe UI Light" pitchFamily="34" charset="0"/>
                <a:ea typeface="+mn-ea"/>
                <a:cs typeface="+mn-cs"/>
              </a:rPr>
              <a:t>rd</a:t>
            </a:r>
            <a:r>
              <a:rPr lang="en-US" sz="900" kern="1200">
                <a:solidFill>
                  <a:schemeClr val="tx1"/>
                </a:solidFill>
                <a:effectLst/>
                <a:latin typeface="Segoe UI Light" pitchFamily="34" charset="0"/>
                <a:ea typeface="+mn-ea"/>
                <a:cs typeface="+mn-cs"/>
              </a:rPr>
              <a:t> party feedback giving the best protection capabilities yet.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last thing we have time to discuss is related to making Windows Defender less susceptible to malware tampering. We call this protecting the guard. In Windows 10 Defender has been isolated in the system, using a technology we call Protected Processes, such that malware can’t tamper with its configuration and state.  Interaction with Windows Defender and its configuration can only occur with process that are trusted and signed using a special process. This level of protection is also available for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solutions.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have to assume that all of the defenses will fail us and to deal with this eventuality we’ve put Windows Defender Offline in the Windows Recover environment. In the event that Windows Defender can’t resolve an issue because the malware is too deep in the system Windows can boot into the secure Windows Recover environment and repair the system form there. No longer do you need to go to the web to acquire an offline scanning tool that runs from a USB, DVD, etc. </a:t>
            </a:r>
          </a:p>
          <a:p>
            <a:r>
              <a:rPr lang="en-US" sz="900" kern="1200" dirty="0">
                <a:solidFill>
                  <a:schemeClr val="tx1"/>
                </a:solidFill>
                <a:effectLst/>
                <a:latin typeface="Segoe UI Light" pitchFamily="34" charset="0"/>
                <a:ea typeface="+mn-ea"/>
                <a:cs typeface="+mn-cs"/>
              </a:rPr>
              <a:t> </a:t>
            </a:r>
          </a:p>
          <a:p>
            <a:pPr defTabSz="906532">
              <a:spcAft>
                <a:spcPts val="330"/>
              </a:spcAft>
              <a:defRPr/>
            </a:pPr>
            <a:endParaRPr lang="en-US" dirty="0">
              <a:solidFill>
                <a:schemeClr val="bg2">
                  <a:lumMod val="25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31279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Windows Defender will be better than ever but that just one part of the stack. Another important solution for online safety is Internet Explorer.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43125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It turns out that the best pathway for threats, whether they are phishing or malware related, is through a browser. It could be IE, Firefox, Chrome, you name 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As opposed to the antimalware solution which addresses threats after they’ve already landed on the device the browser is in the unique position to be able to detect and block the threats before ever make it. This type of blocking is done using SmartScreen technology and it quite literally is your front line defense while your online.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SmartScreen technology takes advantage of the near unlimited computer of the Microsoft cloud which crawls the internet looking for new URL’s and Apps to apply reputations to. From here Windows and Internet can block malicious, or even suspicious, sites and apps. Our ability to identify</a:t>
            </a:r>
            <a:r>
              <a:rPr lang="en-US" sz="900" kern="1200" baseline="0" dirty="0">
                <a:solidFill>
                  <a:schemeClr val="tx1"/>
                </a:solidFill>
                <a:effectLst/>
                <a:latin typeface="Segoe UI Light" pitchFamily="34" charset="0"/>
                <a:ea typeface="+mn-ea"/>
                <a:cs typeface="+mn-cs"/>
              </a:rPr>
              <a:t> malicious sites will be improved.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When it comes to APP reputation in Windows 8.1 we actually moved the functionality, which was in IE, into the Windows platform itself. This helps us ensure that content whether it comes through the browser, USB,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can be vetted and blocked no matter what pathway it comes by way of. This functionality has literally block billions of malicious apps from devices. </a:t>
            </a:r>
          </a:p>
          <a:p>
            <a:r>
              <a:rPr lang="en-US" sz="900" kern="1200" dirty="0">
                <a:solidFill>
                  <a:schemeClr val="tx1"/>
                </a:solidFill>
                <a:effectLst/>
                <a:latin typeface="Segoe UI Light" pitchFamily="34" charset="0"/>
                <a:ea typeface="+mn-ea"/>
                <a:cs typeface="+mn-cs"/>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85260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Next let’s talk about zero day’s which is something that customers are constantly asking about. The challenge with a zero day is you don’t know about it until the day it’s used by someone and of course by then it’s too late.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Since it’s impossible to imagine vulnerabilities not being discovered in software we’re investing in defenses that can eliminate to at least mitigate the impact they can have. Some of these mitigations we’ve already talked about earlier when we talked about Platform and App security but I thought I’d show you the impact that these mitigations have had for IE and its users. </a:t>
            </a:r>
          </a:p>
          <a:p>
            <a:endParaRPr lang="en-US" sz="900" b="1"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8716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As you can see in the chart on the right memory protection features like ASLR, DEP and others have had a big impact since we started to introduce them.</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chart is showing the number of IE version in the market place that were impacted by various exploit techniques along the time continuum. You’ll see prior to 2009 pretty much all of our in market browser were susceptible to the zero days detected at the time. In 2009 we shipped Windows 7 and we actually back ported some of the memory protected features to down-level version of IE and this is where you start to see things go green. We had a few issues pop up in 2010 and 2011 but we tackled those since about mid 2011 those features have been protecting us against the zero days discovered in IE.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On 5/1/2014 we ran into a new vulnerability that impacted versions of the browser and Windows all the way back to XP and if you remember this was discovered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right after the XP EOS date had passed. We had promised never again</a:t>
            </a:r>
            <a:r>
              <a:rPr lang="en-US" sz="900" kern="1200" baseline="0" dirty="0">
                <a:solidFill>
                  <a:schemeClr val="tx1"/>
                </a:solidFill>
                <a:effectLst/>
                <a:latin typeface="Segoe UI Light" pitchFamily="34" charset="0"/>
                <a:ea typeface="+mn-ea"/>
                <a:cs typeface="+mn-cs"/>
              </a:rPr>
              <a:t> to </a:t>
            </a:r>
            <a:r>
              <a:rPr lang="en-US" sz="900" kern="1200" dirty="0">
                <a:solidFill>
                  <a:schemeClr val="tx1"/>
                </a:solidFill>
                <a:effectLst/>
                <a:latin typeface="Segoe UI Light" pitchFamily="34" charset="0"/>
                <a:ea typeface="+mn-ea"/>
                <a:cs typeface="+mn-cs"/>
              </a:rPr>
              <a:t>patch XP after the EOS date had passed but because</a:t>
            </a:r>
            <a:r>
              <a:rPr lang="en-US" sz="900" kern="1200" baseline="0" dirty="0">
                <a:solidFill>
                  <a:schemeClr val="tx1"/>
                </a:solidFill>
                <a:effectLst/>
                <a:latin typeface="Segoe UI Light" pitchFamily="34" charset="0"/>
                <a:ea typeface="+mn-ea"/>
                <a:cs typeface="+mn-cs"/>
              </a:rPr>
              <a:t> of the nature of the issue </a:t>
            </a:r>
            <a:r>
              <a:rPr lang="en-US" sz="900" kern="1200" dirty="0">
                <a:solidFill>
                  <a:schemeClr val="tx1"/>
                </a:solidFill>
                <a:effectLst/>
                <a:latin typeface="Segoe UI Light" pitchFamily="34" charset="0"/>
                <a:ea typeface="+mn-ea"/>
                <a:cs typeface="+mn-cs"/>
              </a:rPr>
              <a:t>we decided deliver one more patch.  It was the right thing for Microsoft to</a:t>
            </a:r>
            <a:r>
              <a:rPr lang="en-US" sz="900" kern="1200" baseline="0" dirty="0">
                <a:solidFill>
                  <a:schemeClr val="tx1"/>
                </a:solidFill>
                <a:effectLst/>
                <a:latin typeface="Segoe UI Light" pitchFamily="34" charset="0"/>
                <a:ea typeface="+mn-ea"/>
                <a:cs typeface="+mn-cs"/>
              </a:rPr>
              <a:t> do </a:t>
            </a:r>
            <a:r>
              <a:rPr lang="en-US" sz="900" kern="1200" dirty="0">
                <a:solidFill>
                  <a:schemeClr val="tx1"/>
                </a:solidFill>
                <a:effectLst/>
                <a:latin typeface="Segoe UI Light" pitchFamily="34" charset="0"/>
                <a:ea typeface="+mn-ea"/>
                <a:cs typeface="+mn-cs"/>
              </a:rPr>
              <a:t>for its customers but that’s really just a tangent.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point we’re trying to make is that our efforts to deal with zero day attacks on IE is working well. </a:t>
            </a:r>
          </a:p>
          <a:p>
            <a:endParaRPr lang="en-US" sz="900" b="1" baseline="0" dirty="0"/>
          </a:p>
          <a:p>
            <a:pPr defTabSz="906532">
              <a:spcAft>
                <a:spcPts val="330"/>
              </a:spcAft>
              <a:defRPr/>
            </a:pPr>
            <a:endParaRPr lang="en-US" dirty="0">
              <a:solidFill>
                <a:schemeClr val="bg2">
                  <a:lumMod val="25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7028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This next IE protection mechanism that were going to discuss has already been released to existing customers it’s had an amazing impact on the behavior of the attackers.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As you’ve seen in the previous slides there are very few zero day attacks against IE and the mitigations we have in place make them very difficult to pull off and it is for this reason that attackers have redirected their attention to the plug-ins, such as Java and Flash that run within 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this stack chart you can see Java was the primary target of the attackers until September 2014 which his when we shipped an IE update that prevented unpatched version of Java from running the browser. Once we did this you’ll see that the attackers quickly moved away from Java and are now focusing all of their attention on Flash. Flash has the same problem when it comes to patching and starting in March of 2015 we’ll blocking unpatched version of Flash in IE.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This change will obviously be quite devastating to the bad guys and I think we can safely speculate what the chart will look like shortly after. We can also say that were will dramatically less vulnerable targets to attack through Java and Flash exploits. </a:t>
            </a:r>
          </a:p>
          <a:p>
            <a:endParaRPr lang="en-US" sz="900" b="1" baseline="0" dirty="0"/>
          </a:p>
          <a:p>
            <a:pPr defTabSz="906532">
              <a:spcAft>
                <a:spcPts val="330"/>
              </a:spcAft>
              <a:defRPr/>
            </a:pPr>
            <a:endParaRPr lang="en-US" dirty="0">
              <a:solidFill>
                <a:schemeClr val="bg2">
                  <a:lumMod val="25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2057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So there</a:t>
            </a:r>
            <a:r>
              <a:rPr lang="en-US" sz="900" kern="1200" baseline="0" dirty="0">
                <a:solidFill>
                  <a:schemeClr val="tx1"/>
                </a:solidFill>
                <a:effectLst/>
                <a:latin typeface="Segoe UI Light" pitchFamily="34" charset="0"/>
                <a:ea typeface="+mn-ea"/>
                <a:cs typeface="+mn-cs"/>
              </a:rPr>
              <a:t> are a lot of great technologies in Windows 10 to help keep your devices secure but like we’ve said before you need to have an assume breach mentality. Now more than ever you need to start identifying and blocking unhealthy devices from your networks using hardware based conditional access capabilities.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C71A8F6-B7AA-41B8-8E24-26FCDD4B896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17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922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One of the challenges with access control is that in most cases it’s just focused on making sure that the right people get access to the right resources. If a users authenticates, they’re going to be given access and with BYOD it that access will occur using a device that IT knows very little about.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Yes, IT may be able to configure the device to be in a certain state but is it really secure? For instance maybe IT can make sure that your device is encrypted before giving you access to email, but what if your PC infected with malware? Does anyone really deploy solutions that do this kind of analysis? Few do and most management systems will just let you in regardless of the state. Even if they’re using something like Cisco NAC or Microsoft’s NAP, these solutions don’t have the ability to deal with sophisticated malware such as boot and root kits that frequently can hide from everything short of an offline scan.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08932-DA94-40F9-947F-93874A6402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826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r>
              <a:rPr lang="en-US" sz="900" kern="1200" dirty="0">
                <a:solidFill>
                  <a:schemeClr val="tx1"/>
                </a:solidFill>
                <a:effectLst/>
                <a:latin typeface="Segoe UI Light" pitchFamily="34" charset="0"/>
                <a:ea typeface="+mn-ea"/>
                <a:cs typeface="+mn-cs"/>
              </a:rPr>
              <a:t>To address this Microsoft is delivering the </a:t>
            </a:r>
            <a:r>
              <a:rPr lang="en-US" sz="900" dirty="0">
                <a:solidFill>
                  <a:srgbClr val="FFFFFF"/>
                </a:solidFill>
                <a:cs typeface="Segoe UI Semibold" panose="020B0702040204020203" pitchFamily="34" charset="0"/>
              </a:rPr>
              <a:t>Windows Device Health Attestation (WDHA) which can be used to remotely determine the integrity and health of a device</a:t>
            </a:r>
            <a:r>
              <a:rPr lang="en-US" sz="900" kern="1200" dirty="0">
                <a:solidFill>
                  <a:schemeClr val="tx1"/>
                </a:solidFill>
                <a:effectLst/>
                <a:latin typeface="Segoe UI Light" pitchFamily="34" charset="0"/>
                <a:ea typeface="+mn-ea"/>
                <a:cs typeface="+mn-cs"/>
              </a:rPr>
              <a:t>. When </a:t>
            </a:r>
            <a:r>
              <a:rPr lang="en-US" sz="900" dirty="0">
                <a:solidFill>
                  <a:srgbClr val="FFFFFF"/>
                </a:solidFill>
                <a:cs typeface="Segoe UI Semibold" panose="020B0702040204020203" pitchFamily="34" charset="0"/>
              </a:rPr>
              <a:t>WDHA</a:t>
            </a:r>
            <a:r>
              <a:rPr lang="en-US" sz="900" kern="1200" dirty="0">
                <a:solidFill>
                  <a:schemeClr val="tx1"/>
                </a:solidFill>
                <a:effectLst/>
                <a:latin typeface="Segoe UI Light" pitchFamily="34" charset="0"/>
                <a:ea typeface="+mn-ea"/>
                <a:cs typeface="+mn-cs"/>
              </a:rPr>
              <a:t> is used with a management system such as a MDM solution like Intune, or even a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system, access to resources can be based on a device’s health state. This is called conditional access.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Lets drill into this scenario a bit more. </a:t>
            </a:r>
          </a:p>
          <a:p>
            <a:endParaRPr lang="en-US" sz="900" b="1" baseline="0" dirty="0"/>
          </a:p>
          <a:p>
            <a:r>
              <a:rPr lang="en-US" sz="900" kern="1200" dirty="0">
                <a:solidFill>
                  <a:schemeClr val="tx1"/>
                </a:solidFill>
                <a:effectLst/>
                <a:latin typeface="Segoe UI Light" pitchFamily="34" charset="0"/>
                <a:ea typeface="+mn-ea"/>
                <a:cs typeface="+mn-cs"/>
              </a:rPr>
              <a:t>In Windows 10 Microsoft has updated the </a:t>
            </a:r>
            <a:r>
              <a:rPr lang="en-US" sz="900" dirty="0">
                <a:solidFill>
                  <a:srgbClr val="FFFFFF"/>
                </a:solidFill>
                <a:cs typeface="Segoe UI Semibold" panose="020B0702040204020203" pitchFamily="34" charset="0"/>
              </a:rPr>
              <a:t>WDHA service (formerly</a:t>
            </a:r>
            <a:r>
              <a:rPr lang="en-US" sz="900" baseline="0" dirty="0">
                <a:solidFill>
                  <a:srgbClr val="FFFFFF"/>
                </a:solidFill>
                <a:cs typeface="Segoe UI Semibold" panose="020B0702040204020203" pitchFamily="34" charset="0"/>
              </a:rPr>
              <a:t> referred to as Provable PC Health) </a:t>
            </a:r>
            <a:r>
              <a:rPr lang="en-US" sz="900" kern="1200" dirty="0">
                <a:solidFill>
                  <a:schemeClr val="tx1"/>
                </a:solidFill>
                <a:effectLst/>
                <a:latin typeface="Segoe UI Light" pitchFamily="34" charset="0"/>
                <a:ea typeface="+mn-ea"/>
                <a:cs typeface="+mn-cs"/>
              </a:rPr>
              <a:t>cloud service that they launched with Windows 8.1 with enhanced capability. Unlike the version for 8.1 that was designed for consumers and just enabled Windows to inform users through action center or email that their PC’s were infected with malware that required special offline scanning and remediation techniques, they’ve updated it to provide this same capability to enterprises along with the ability to use this information to make Conditional Access decisions. </a:t>
            </a:r>
          </a:p>
          <a:p>
            <a:endParaRPr lang="en-US" sz="900" b="1"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038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So what exactly does the </a:t>
            </a:r>
            <a:r>
              <a:rPr lang="en-US" sz="900" dirty="0">
                <a:solidFill>
                  <a:srgbClr val="FFFFFF"/>
                </a:solidFill>
                <a:cs typeface="Segoe UI Semibold" panose="020B0702040204020203" pitchFamily="34" charset="0"/>
              </a:rPr>
              <a:t>Windows Device Health Attestation (WDHA) </a:t>
            </a:r>
            <a:r>
              <a:rPr lang="en-US" sz="900" kern="1200" dirty="0">
                <a:solidFill>
                  <a:schemeClr val="tx1"/>
                </a:solidFill>
                <a:effectLst/>
                <a:latin typeface="Segoe UI Light" pitchFamily="34" charset="0"/>
                <a:ea typeface="+mn-ea"/>
                <a:cs typeface="+mn-cs"/>
              </a:rPr>
              <a:t>cloud service do and how does it contribute</a:t>
            </a:r>
            <a:r>
              <a:rPr lang="en-US" sz="900" kern="1200" baseline="0" dirty="0">
                <a:solidFill>
                  <a:schemeClr val="tx1"/>
                </a:solidFill>
                <a:effectLst/>
                <a:latin typeface="Segoe UI Light" pitchFamily="34" charset="0"/>
                <a:ea typeface="+mn-ea"/>
                <a:cs typeface="+mn-cs"/>
              </a:rPr>
              <a:t> to a conditional access scenario</a:t>
            </a:r>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WHDA is a service that is able to securely </a:t>
            </a:r>
            <a:r>
              <a:rPr lang="en-US" sz="900" u="sng" kern="1200" dirty="0">
                <a:solidFill>
                  <a:schemeClr val="tx1"/>
                </a:solidFill>
                <a:effectLst/>
                <a:latin typeface="Segoe UI Light" pitchFamily="34" charset="0"/>
                <a:ea typeface="+mn-ea"/>
                <a:cs typeface="+mn-cs"/>
              </a:rPr>
              <a:t>collect</a:t>
            </a:r>
            <a:r>
              <a:rPr lang="en-US" sz="900" u="none" kern="1200" dirty="0">
                <a:solidFill>
                  <a:schemeClr val="tx1"/>
                </a:solidFill>
                <a:effectLst/>
                <a:latin typeface="Segoe UI Light" pitchFamily="34" charset="0"/>
                <a:ea typeface="+mn-ea"/>
                <a:cs typeface="+mn-cs"/>
              </a:rPr>
              <a:t> and </a:t>
            </a:r>
            <a:r>
              <a:rPr lang="en-US" sz="900" u="sng" kern="1200" dirty="0">
                <a:solidFill>
                  <a:schemeClr val="tx1"/>
                </a:solidFill>
                <a:effectLst/>
                <a:latin typeface="Segoe UI Light" pitchFamily="34" charset="0"/>
                <a:ea typeface="+mn-ea"/>
                <a:cs typeface="+mn-cs"/>
              </a:rPr>
              <a:t>validate</a:t>
            </a:r>
            <a:r>
              <a:rPr lang="en-US" sz="900" u="none" kern="1200" dirty="0">
                <a:solidFill>
                  <a:schemeClr val="tx1"/>
                </a:solidFill>
                <a:effectLst/>
                <a:latin typeface="Segoe UI Light" pitchFamily="34" charset="0"/>
                <a:ea typeface="+mn-ea"/>
                <a:cs typeface="+mn-cs"/>
              </a:rPr>
              <a:t> but not analyze </a:t>
            </a:r>
            <a:r>
              <a:rPr lang="en-US" sz="900" kern="1200" dirty="0">
                <a:solidFill>
                  <a:schemeClr val="tx1"/>
                </a:solidFill>
                <a:effectLst/>
                <a:latin typeface="Segoe UI Light" pitchFamily="34" charset="0"/>
                <a:ea typeface="+mn-ea"/>
                <a:cs typeface="+mn-cs"/>
              </a:rPr>
              <a:t>device</a:t>
            </a:r>
            <a:r>
              <a:rPr lang="en-US" sz="900" kern="1200" baseline="0" dirty="0">
                <a:solidFill>
                  <a:schemeClr val="tx1"/>
                </a:solidFill>
                <a:effectLst/>
                <a:latin typeface="Segoe UI Light" pitchFamily="34" charset="0"/>
                <a:ea typeface="+mn-ea"/>
                <a:cs typeface="+mn-cs"/>
              </a:rPr>
              <a:t> integrity data (</a:t>
            </a:r>
            <a:r>
              <a:rPr lang="en-US" sz="900" kern="1200" baseline="0" dirty="0" err="1">
                <a:solidFill>
                  <a:schemeClr val="tx1"/>
                </a:solidFill>
                <a:effectLst/>
                <a:latin typeface="Segoe UI Light" pitchFamily="34" charset="0"/>
                <a:ea typeface="+mn-ea"/>
                <a:cs typeface="+mn-cs"/>
              </a:rPr>
              <a:t>e.g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UEFI Secure Boot state, Windows boot component integrity (i.e.: Measured Boot),</a:t>
            </a:r>
            <a:r>
              <a:rPr lang="en-US" sz="900" kern="1200" baseline="0" dirty="0">
                <a:solidFill>
                  <a:schemeClr val="tx1"/>
                </a:solidFill>
                <a:effectLst/>
                <a:latin typeface="Segoe UI Light" pitchFamily="34" charset="0"/>
                <a:ea typeface="+mn-ea"/>
                <a:cs typeface="+mn-cs"/>
              </a:rPr>
              <a:t> </a:t>
            </a:r>
            <a:r>
              <a:rPr lang="en-US" sz="900" kern="1200" baseline="0" dirty="0" err="1">
                <a:solidFill>
                  <a:schemeClr val="tx1"/>
                </a:solidFill>
                <a:effectLst/>
                <a:latin typeface="Segoe UI Light" pitchFamily="34" charset="0"/>
                <a:ea typeface="+mn-ea"/>
                <a:cs typeface="+mn-cs"/>
              </a:rPr>
              <a:t>etc</a:t>
            </a:r>
            <a:r>
              <a:rPr lang="en-US" sz="900" kern="1200" baseline="0" dirty="0">
                <a:solidFill>
                  <a:schemeClr val="tx1"/>
                </a:solidFill>
                <a:effectLst/>
                <a:latin typeface="Segoe UI Light" pitchFamily="34" charset="0"/>
                <a:ea typeface="+mn-ea"/>
                <a:cs typeface="+mn-cs"/>
              </a:rPr>
              <a:t>), and then from here the service is able to </a:t>
            </a:r>
            <a:r>
              <a:rPr lang="en-US" sz="900" u="sng" kern="1200" baseline="0" dirty="0">
                <a:solidFill>
                  <a:schemeClr val="tx1"/>
                </a:solidFill>
                <a:effectLst/>
                <a:latin typeface="Segoe UI Light" pitchFamily="34" charset="0"/>
                <a:ea typeface="+mn-ea"/>
                <a:cs typeface="+mn-cs"/>
              </a:rPr>
              <a:t>confirm </a:t>
            </a:r>
            <a:r>
              <a:rPr lang="en-US" sz="900" kern="1200" baseline="0" dirty="0">
                <a:solidFill>
                  <a:schemeClr val="tx1"/>
                </a:solidFill>
                <a:effectLst/>
                <a:latin typeface="Segoe UI Light" pitchFamily="34" charset="0"/>
                <a:ea typeface="+mn-ea"/>
                <a:cs typeface="+mn-cs"/>
              </a:rPr>
              <a:t>that the data was hardware generated by a trustworthy TPM and that the data is tamper free. From here the service signs the package that contains the data and passes it back to the client such that later it can be analyzed by a management solution upon request. This management solution may use this data for reporting purposes or to enable conditional access scenarios.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In the case of a conditional access scenario a client managed by a solution like Intune will have it’s access to resources gated based on it’s ability to prove that it’s healthy. To do this the client will pass the package that was signed by the </a:t>
            </a:r>
            <a:r>
              <a:rPr lang="en-US" sz="900" kern="1200" dirty="0">
                <a:solidFill>
                  <a:schemeClr val="tx1"/>
                </a:solidFill>
                <a:effectLst/>
                <a:latin typeface="Segoe UI Light" pitchFamily="34" charset="0"/>
                <a:ea typeface="+mn-ea"/>
                <a:cs typeface="+mn-cs"/>
              </a:rPr>
              <a:t>WHDA service to the management solution for analysis. Next</a:t>
            </a:r>
            <a:r>
              <a:rPr lang="en-US" sz="900" kern="1200" baseline="0" dirty="0">
                <a:solidFill>
                  <a:schemeClr val="tx1"/>
                </a:solidFill>
                <a:effectLst/>
                <a:latin typeface="Segoe UI Light" pitchFamily="34" charset="0"/>
                <a:ea typeface="+mn-ea"/>
                <a:cs typeface="+mn-cs"/>
              </a:rPr>
              <a:t> the solution will validate that the data was signed by the </a:t>
            </a:r>
            <a:r>
              <a:rPr lang="en-US" sz="900" kern="1200" dirty="0">
                <a:solidFill>
                  <a:schemeClr val="tx1"/>
                </a:solidFill>
                <a:effectLst/>
                <a:latin typeface="Segoe UI Light" pitchFamily="34" charset="0"/>
                <a:ea typeface="+mn-ea"/>
                <a:cs typeface="+mn-cs"/>
              </a:rPr>
              <a:t>WHDA service and its tamper free, and then from here it will extract </a:t>
            </a:r>
            <a:r>
              <a:rPr lang="en-US" sz="900" kern="1200" baseline="0" dirty="0">
                <a:solidFill>
                  <a:schemeClr val="tx1"/>
                </a:solidFill>
                <a:effectLst/>
                <a:latin typeface="Segoe UI Light" pitchFamily="34" charset="0"/>
                <a:ea typeface="+mn-ea"/>
                <a:cs typeface="+mn-cs"/>
              </a:rPr>
              <a:t>the data and analyze it. The management solution will validate the devices health state based on the device’s boot state and other attributes from the package and if the initial validation checks pass it can optionally request additional information about the its patch state, AV signature level, device encryption state, etc. Based on the results of the complete analysis it will enable the device to access resources or deny it.</a:t>
            </a:r>
          </a:p>
          <a:p>
            <a:endParaRPr lang="en-US" sz="900" kern="1200" baseline="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feature is awesome and is much needed for BYOD devices that today are connecting to your network and very likely becoming the gateways to malware proliferation and greater network breaches.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08932-DA94-40F9-947F-93874A6402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68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a:t>
            </a:r>
            <a:r>
              <a:rPr lang="en-US" sz="900" b="1" baseline="0" dirty="0"/>
              <a:t> Track</a:t>
            </a:r>
          </a:p>
          <a:p>
            <a:endParaRPr lang="en-US" sz="900" b="1" baseline="0" dirty="0"/>
          </a:p>
          <a:p>
            <a:r>
              <a:rPr lang="en-US" sz="900" kern="1200" dirty="0">
                <a:solidFill>
                  <a:schemeClr val="tx1"/>
                </a:solidFill>
                <a:effectLst/>
                <a:latin typeface="Segoe UI Light" pitchFamily="34" charset="0"/>
                <a:ea typeface="+mn-ea"/>
                <a:cs typeface="+mn-cs"/>
              </a:rPr>
              <a:t>So there you have it. Windows 10 offers breakthrough technology that quite literally walls of the most common attacks that are being launched against your organizations. It helps you move to costs effective two factor authentication and protects user credentials from misuse, it provides data separation and data loss prevention capabilities, and finally it offers the most decisive solution in the fight against malware and online threats. </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Windows 10 user and devices are going to become the hard target for the bad guys and from our view it’s a critical upgrade. Five year ago (2009) Windows 7 wasn’t designed to protect you from the threats that have emerged in recent years. It’s now your choices to be the remain the soft target or become the hard one.</a:t>
            </a:r>
          </a:p>
          <a:p>
            <a:r>
              <a:rPr lang="en-US" sz="90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56B6A8-3F07-409A-915F-65FEF8556C1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4552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a:t>
            </a:r>
            <a:r>
              <a:rPr lang="en-US" b="1" baseline="0" dirty="0"/>
              <a:t> Track</a:t>
            </a:r>
          </a:p>
          <a:p>
            <a:endParaRPr lang="en-US" b="1" baseline="0" dirty="0"/>
          </a:p>
          <a:p>
            <a:r>
              <a:rPr lang="en-US" sz="900" kern="1200" dirty="0">
                <a:solidFill>
                  <a:schemeClr val="tx1"/>
                </a:solidFill>
                <a:effectLst/>
                <a:latin typeface="Segoe UI Light" pitchFamily="34" charset="0"/>
                <a:ea typeface="+mn-ea"/>
                <a:cs typeface="+mn-cs"/>
              </a:rPr>
              <a:t>The Hacking Team breach is a case of</a:t>
            </a:r>
            <a:r>
              <a:rPr lang="en-US" sz="900" kern="1200" baseline="0" dirty="0">
                <a:solidFill>
                  <a:schemeClr val="tx1"/>
                </a:solidFill>
                <a:effectLst/>
                <a:latin typeface="Segoe UI Light" pitchFamily="34" charset="0"/>
                <a:ea typeface="+mn-ea"/>
                <a:cs typeface="+mn-cs"/>
              </a:rPr>
              <a:t> irony as here is an organization who’s job it is to find vulnerabilities in platforms and apps and then sell that information to the highest bidder. With all of this knowledge about hacking systems you’d think they’d be pretty good at defending themselves but the reality that all an attacker needs is access to zero day or an unpatched vulnerability and they’ll get in.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916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00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79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7AB977-69D2-485D-8AAE-F30E79C925D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9783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64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81257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386556" y="2974984"/>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9"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
        <p:nvSpPr>
          <p:cNvPr id="5" name="Text Box 3"/>
          <p:cNvSpPr txBox="1">
            <a:spLocks noChangeArrowheads="1"/>
          </p:cNvSpPr>
          <p:nvPr userDrawn="1"/>
        </p:nvSpPr>
        <p:spPr bwMode="blackWhite">
          <a:xfrm>
            <a:off x="312738" y="6026188"/>
            <a:ext cx="11856403" cy="106490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itchFamily="34" charset="0"/>
              </a:rPr>
              <a:t>&lt;Insert partner legal language and disclaimers here&gt;</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Any offers contained herein are brought to you by [Partner].</a:t>
            </a:r>
          </a:p>
          <a:p>
            <a:pPr marL="0" marR="0" lvl="0" indent="0" algn="l" defTabSz="93229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8261267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551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39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1371600"/>
            <a:ext cx="9698355"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3903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0"/>
            <a:ext cx="11430318"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268987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0"/>
            <a:ext cx="11430318"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557422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001965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2731" cy="6995160"/>
          </a:xfrm>
          <a:prstGeom prst="rect">
            <a:avLst/>
          </a:prstGeom>
        </p:spPr>
      </p:pic>
    </p:spTree>
    <p:extLst>
      <p:ext uri="{BB962C8B-B14F-4D97-AF65-F5344CB8AC3E}">
        <p14:creationId xmlns:p14="http://schemas.microsoft.com/office/powerpoint/2010/main" val="30960582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76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spTree>
    <p:extLst>
      <p:ext uri="{BB962C8B-B14F-4D97-AF65-F5344CB8AC3E}">
        <p14:creationId xmlns:p14="http://schemas.microsoft.com/office/powerpoint/2010/main" val="429052796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1" kern="1200" cap="none" spc="-70" baseline="0" dirty="0">
                <a:ln w="3175">
                  <a:noFill/>
                </a:ln>
                <a:solidFill>
                  <a:schemeClr val="bg1"/>
                </a:solidFill>
                <a:effectLst/>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6249179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Rectangle 2"/>
          <p:cNvSpPr/>
          <p:nvPr userDrawn="1"/>
        </p:nvSpPr>
        <p:spPr bwMode="auto">
          <a:xfrm>
            <a:off x="0" y="1233750"/>
            <a:ext cx="12436475" cy="7000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0" y="6489985"/>
            <a:ext cx="12436475" cy="50454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6509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White Frame"/>
          <p:cNvSpPr/>
          <p:nvPr userDrawn="1"/>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00205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17102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1764" y="0"/>
            <a:ext cx="12434711" cy="699353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6376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3963"/>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480655" y="2659055"/>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9"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
        <p:nvSpPr>
          <p:cNvPr id="3" name="Text Box 3"/>
          <p:cNvSpPr txBox="1">
            <a:spLocks noChangeArrowheads="1"/>
          </p:cNvSpPr>
          <p:nvPr userDrawn="1"/>
        </p:nvSpPr>
        <p:spPr bwMode="blackWhite">
          <a:xfrm>
            <a:off x="312738" y="6026188"/>
            <a:ext cx="11856403" cy="106490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&lt;Insert partner legal language and disclaimers here&gt;</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Any offers contained herein are brought to you by [Partner].</a:t>
            </a:r>
          </a:p>
          <a:p>
            <a:pPr marL="0" marR="0" lvl="0" indent="0" algn="l" defTabSz="93229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414198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24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61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rgbClr val="525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816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13342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519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3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4944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39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1371601"/>
            <a:ext cx="9698355"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674281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1"/>
            <a:ext cx="11430318"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96224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1"/>
            <a:ext cx="11430318"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633343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17145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131282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999"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432731" cy="6995160"/>
          </a:xfrm>
          <a:prstGeom prst="rect">
            <a:avLst/>
          </a:prstGeom>
        </p:spPr>
      </p:pic>
    </p:spTree>
    <p:extLst>
      <p:ext uri="{BB962C8B-B14F-4D97-AF65-F5344CB8AC3E}">
        <p14:creationId xmlns:p14="http://schemas.microsoft.com/office/powerpoint/2010/main" val="193502781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941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999"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spTree>
    <p:extLst>
      <p:ext uri="{BB962C8B-B14F-4D97-AF65-F5344CB8AC3E}">
        <p14:creationId xmlns:p14="http://schemas.microsoft.com/office/powerpoint/2010/main" val="281116967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lvl1pPr>
          </a:lstStyle>
          <a:p>
            <a:r>
              <a:rPr lang="en-US" dirty="0"/>
              <a:t>Click to edit Master title style</a:t>
            </a:r>
          </a:p>
        </p:txBody>
      </p:sp>
      <p:sp>
        <p:nvSpPr>
          <p:cNvPr id="3" name="Rectangle 2"/>
          <p:cNvSpPr/>
          <p:nvPr userDrawn="1"/>
        </p:nvSpPr>
        <p:spPr bwMode="auto">
          <a:xfrm>
            <a:off x="0" y="1233751"/>
            <a:ext cx="12436475" cy="7000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0" y="6489985"/>
            <a:ext cx="12436475" cy="50454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82076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White Frame"/>
          <p:cNvSpPr/>
          <p:nvPr userDrawn="1"/>
        </p:nvSpPr>
        <p:spPr>
          <a:xfrm>
            <a:off x="0"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002050"/>
          </a:solidFill>
          <a:ln w="10795" cap="flat" cmpd="sng" algn="ctr">
            <a:noFill/>
            <a:prstDash val="solid"/>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95015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39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4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0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6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rgbClr val="525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626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06432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052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4153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365388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856" y="-32723"/>
            <a:ext cx="12488331" cy="7030775"/>
          </a:xfrm>
          <a:prstGeom prst="rect">
            <a:avLst/>
          </a:prstGeom>
        </p:spPr>
      </p:pic>
      <p:sp>
        <p:nvSpPr>
          <p:cNvPr id="4" name="Text Placeholder 3"/>
          <p:cNvSpPr>
            <a:spLocks noGrp="1"/>
          </p:cNvSpPr>
          <p:nvPr>
            <p:ph type="body" sz="quarter" idx="10" hasCustomPrompt="1"/>
          </p:nvPr>
        </p:nvSpPr>
        <p:spPr>
          <a:xfrm>
            <a:off x="185586" y="5776572"/>
            <a:ext cx="5703770"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185586" y="3969281"/>
            <a:ext cx="5703770" cy="1691129"/>
          </a:xfrm>
        </p:spPr>
        <p:txBody>
          <a:bodyPr lIns="137160" tIns="0" rIns="137160" bIns="137160">
            <a:noAutofit/>
          </a:bodyPr>
          <a:lstStyle>
            <a:lvl1pPr>
              <a:defRPr sz="2448" spc="-82" baseline="0">
                <a:solidFill>
                  <a:schemeClr val="bg1"/>
                </a:solidFill>
              </a:defRPr>
            </a:lvl1pPr>
          </a:lstStyle>
          <a:p>
            <a:pPr lvl="0"/>
            <a:endParaRPr lang="en-US" dirty="0"/>
          </a:p>
        </p:txBody>
      </p:sp>
    </p:spTree>
    <p:extLst>
      <p:ext uri="{BB962C8B-B14F-4D97-AF65-F5344CB8AC3E}">
        <p14:creationId xmlns:p14="http://schemas.microsoft.com/office/powerpoint/2010/main" val="223816593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856" y="-32723"/>
            <a:ext cx="12488331" cy="7030775"/>
          </a:xfrm>
          <a:prstGeom prst="rect">
            <a:avLst/>
          </a:prstGeom>
        </p:spPr>
      </p:pic>
      <p:sp>
        <p:nvSpPr>
          <p:cNvPr id="10" name="Rectangle 9"/>
          <p:cNvSpPr/>
          <p:nvPr userDrawn="1"/>
        </p:nvSpPr>
        <p:spPr>
          <a:xfrm>
            <a:off x="-45972" y="-32723"/>
            <a:ext cx="4197310" cy="70354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3" name="Title 1"/>
          <p:cNvSpPr>
            <a:spLocks noGrp="1"/>
          </p:cNvSpPr>
          <p:nvPr>
            <p:ph type="title" hasCustomPrompt="1"/>
          </p:nvPr>
        </p:nvSpPr>
        <p:spPr bwMode="ltGray">
          <a:xfrm>
            <a:off x="187212" y="280906"/>
            <a:ext cx="3964126" cy="3688374"/>
          </a:xfrm>
          <a:noFill/>
        </p:spPr>
        <p:txBody>
          <a:bodyPr vert="horz" lIns="137160" tIns="91440" rIns="137160" bIns="0" rtlCol="0" anchor="b" anchorCtr="0">
            <a:normAutofit/>
          </a:bodyPr>
          <a:lstStyle>
            <a:lvl1pPr algn="l">
              <a:defRPr lang="en-US" sz="4896" b="1" spc="-102"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14" name="Text Placeholder 3"/>
          <p:cNvSpPr>
            <a:spLocks noGrp="1"/>
          </p:cNvSpPr>
          <p:nvPr>
            <p:ph type="body" sz="quarter" idx="10" hasCustomPrompt="1"/>
          </p:nvPr>
        </p:nvSpPr>
        <p:spPr>
          <a:xfrm>
            <a:off x="187212"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5" name="Text Placeholder 4"/>
          <p:cNvSpPr>
            <a:spLocks noGrp="1"/>
          </p:cNvSpPr>
          <p:nvPr>
            <p:ph type="body" sz="quarter" idx="11"/>
          </p:nvPr>
        </p:nvSpPr>
        <p:spPr>
          <a:xfrm>
            <a:off x="187212" y="3969281"/>
            <a:ext cx="3964126" cy="1691129"/>
          </a:xfrm>
        </p:spPr>
        <p:txBody>
          <a:bodyPr lIns="137160" tIns="0" rIns="137160" bIns="137160">
            <a:noAutofit/>
          </a:bodyPr>
          <a:lstStyle>
            <a:lvl1pPr>
              <a:defRPr sz="2448" spc="-82" baseline="0">
                <a:solidFill>
                  <a:schemeClr val="bg1"/>
                </a:solidFill>
              </a:defRPr>
            </a:lvl1pPr>
          </a:lstStyle>
          <a:p>
            <a:pPr lvl="0"/>
            <a:endParaRPr lang="en-US" dirty="0"/>
          </a:p>
        </p:txBody>
      </p:sp>
    </p:spTree>
    <p:extLst>
      <p:ext uri="{BB962C8B-B14F-4D97-AF65-F5344CB8AC3E}">
        <p14:creationId xmlns:p14="http://schemas.microsoft.com/office/powerpoint/2010/main" val="203052492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109" y="1748"/>
            <a:ext cx="12433366" cy="6992777"/>
          </a:xfrm>
          <a:prstGeom prst="rect">
            <a:avLst/>
          </a:prstGeom>
        </p:spPr>
      </p:pic>
      <p:sp>
        <p:nvSpPr>
          <p:cNvPr id="6" name="Rectangle 5"/>
          <p:cNvSpPr/>
          <p:nvPr userDrawn="1"/>
        </p:nvSpPr>
        <p:spPr>
          <a:xfrm>
            <a:off x="0" y="-32723"/>
            <a:ext cx="6198806" cy="70354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233184" y="3969280"/>
            <a:ext cx="5773606" cy="2424086"/>
          </a:xfrm>
        </p:spPr>
        <p:txBody>
          <a:bodyPr lIns="137160" tIns="91440" rIns="137160" bIns="137160" anchor="b">
            <a:noAutofit/>
          </a:bodyPr>
          <a:lstStyle>
            <a:lvl1pPr marL="0" marR="0" indent="0" algn="l" defTabSz="1109731" rtl="0" eaLnBrk="1" fontAlgn="auto" latinLnBrk="0" hangingPunct="1">
              <a:lnSpc>
                <a:spcPct val="100000"/>
              </a:lnSpc>
              <a:spcBef>
                <a:spcPts val="0"/>
              </a:spcBef>
              <a:spcAft>
                <a:spcPts val="0"/>
              </a:spcAft>
              <a:buClr>
                <a:srgbClr val="0072C6"/>
              </a:buClr>
              <a:buSzPct val="100000"/>
              <a:buFont typeface="Wingdings" pitchFamily="2" charset="2"/>
              <a:buNone/>
              <a:tabLst/>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 - Email</a:t>
            </a:r>
          </a:p>
          <a:p>
            <a:pPr marL="0" marR="0" lvl="0" indent="0" algn="l" defTabSz="1109731"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lang="en-US" dirty="0"/>
              <a:t>Speaker Name - Email</a:t>
            </a:r>
          </a:p>
        </p:txBody>
      </p:sp>
      <p:sp>
        <p:nvSpPr>
          <p:cNvPr id="12" name="Rectangle 11"/>
          <p:cNvSpPr/>
          <p:nvPr userDrawn="1"/>
        </p:nvSpPr>
        <p:spPr>
          <a:xfrm>
            <a:off x="233184" y="2933199"/>
            <a:ext cx="4006803" cy="112812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731" b="0" i="0" u="none" strike="noStrike" kern="1200" cap="none" spc="-102" normalizeH="0" baseline="0" noProof="0" dirty="0">
                <a:ln>
                  <a:noFill/>
                </a:ln>
                <a:solidFill>
                  <a:srgbClr val="00BCF2"/>
                </a:solidFill>
                <a:effectLst/>
                <a:uLnTx/>
                <a:uFillTx/>
                <a:latin typeface="Segoe UI Light"/>
                <a:ea typeface="+mn-ea"/>
                <a:cs typeface="Segoe UI Semibold" panose="020B0702040204020203" pitchFamily="34" charset="0"/>
              </a:rPr>
              <a:t>Thank You!</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857373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dirty="0"/>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33185" y="6683658"/>
            <a:ext cx="11426011"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9016931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dirty="0"/>
              <a:t>Click to edit Master title style</a:t>
            </a:r>
          </a:p>
        </p:txBody>
      </p:sp>
      <p:sp>
        <p:nvSpPr>
          <p:cNvPr id="19" name="Slide Number Placeholder 18"/>
          <p:cNvSpPr>
            <a:spLocks noGrp="1"/>
          </p:cNvSpPr>
          <p:nvPr>
            <p:ph type="sldNum" sz="quarter" idx="1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33185" y="6683658"/>
            <a:ext cx="11426011"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42590949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77783094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37" y="-1"/>
            <a:ext cx="3463067" cy="6994525"/>
          </a:xfrm>
          <a:prstGeom prst="rect">
            <a:avLst/>
          </a:prstGeom>
          <a:noFill/>
          <a:ln>
            <a:noFill/>
          </a:ln>
        </p:spPr>
      </p:pic>
      <p:sp>
        <p:nvSpPr>
          <p:cNvPr id="6" name="Rectangle 5"/>
          <p:cNvSpPr/>
          <p:nvPr userDrawn="1"/>
        </p:nvSpPr>
        <p:spPr>
          <a:xfrm>
            <a:off x="882" y="-3"/>
            <a:ext cx="3535570" cy="6994528"/>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white"/>
                </a:solidFill>
                <a:effectLst/>
                <a:uLnTx/>
                <a:uFillTx/>
                <a:latin typeface="Segoe UI"/>
                <a:ea typeface="+mn-ea"/>
                <a:cs typeface="+mn-cs"/>
              </a:rPr>
              <a:t> </a:t>
            </a:r>
          </a:p>
        </p:txBody>
      </p:sp>
      <p:sp>
        <p:nvSpPr>
          <p:cNvPr id="9" name="Rectangle 8"/>
          <p:cNvSpPr/>
          <p:nvPr userDrawn="1"/>
        </p:nvSpPr>
        <p:spPr>
          <a:xfrm>
            <a:off x="3443192" y="-1"/>
            <a:ext cx="93260" cy="6994525"/>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6" name="Title 1"/>
          <p:cNvSpPr>
            <a:spLocks noGrp="1"/>
          </p:cNvSpPr>
          <p:nvPr>
            <p:ph type="title" hasCustomPrompt="1"/>
          </p:nvPr>
        </p:nvSpPr>
        <p:spPr bwMode="ltGray">
          <a:xfrm>
            <a:off x="187212" y="280906"/>
            <a:ext cx="3005439" cy="2725765"/>
          </a:xfrm>
          <a:noFill/>
        </p:spPr>
        <p:txBody>
          <a:bodyPr vert="horz" lIns="137160" tIns="91440" rIns="137160" bIns="0" rtlCol="0" anchor="b" anchorCtr="0">
            <a:normAutofit/>
          </a:bodyPr>
          <a:lstStyle>
            <a:lvl1pPr algn="l">
              <a:defRPr lang="en-US" sz="4896" b="1" spc="-102"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27" name="Text Placeholder 4"/>
          <p:cNvSpPr>
            <a:spLocks noGrp="1"/>
          </p:cNvSpPr>
          <p:nvPr>
            <p:ph type="body" sz="quarter" idx="11"/>
          </p:nvPr>
        </p:nvSpPr>
        <p:spPr>
          <a:xfrm>
            <a:off x="187212" y="3006671"/>
            <a:ext cx="3005439" cy="1691129"/>
          </a:xfrm>
        </p:spPr>
        <p:txBody>
          <a:bodyPr lIns="137160" tIns="0" rIns="137160" bIns="137160">
            <a:noAutofit/>
          </a:bodyPr>
          <a:lstStyle>
            <a:lvl1pPr>
              <a:defRPr sz="2448" spc="-82" baseline="0">
                <a:solidFill>
                  <a:schemeClr val="bg1"/>
                </a:solidFill>
              </a:defRPr>
            </a:lvl1pPr>
          </a:lstStyle>
          <a:p>
            <a:pPr lvl="0"/>
            <a:endParaRPr lang="en-US" dirty="0"/>
          </a:p>
        </p:txBody>
      </p:sp>
    </p:spTree>
    <p:extLst>
      <p:ext uri="{BB962C8B-B14F-4D97-AF65-F5344CB8AC3E}">
        <p14:creationId xmlns:p14="http://schemas.microsoft.com/office/powerpoint/2010/main" val="262724835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dirty="0"/>
              <a:t>Click to edit Master title style</a:t>
            </a:r>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0" name="Slide Number Placeholder 9"/>
          <p:cNvSpPr>
            <a:spLocks noGrp="1"/>
          </p:cNvSpPr>
          <p:nvPr>
            <p:ph type="sldNum" sz="quarter" idx="17"/>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98367784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dirty="0"/>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816"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16"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dirty="0"/>
              <a:t>Click to 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dirty="0"/>
              <a:t>Click to 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dirty="0"/>
              <a:t>Click to edit Master text styles</a:t>
            </a:r>
          </a:p>
        </p:txBody>
      </p:sp>
    </p:spTree>
    <p:extLst>
      <p:ext uri="{BB962C8B-B14F-4D97-AF65-F5344CB8AC3E}">
        <p14:creationId xmlns:p14="http://schemas.microsoft.com/office/powerpoint/2010/main" val="297821083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dirty="0"/>
              <a:t>Click to edit Master title style</a:t>
            </a:r>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16"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64142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dirty="0"/>
              <a:t>Click to edit Master title style</a:t>
            </a:r>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233184" y="6683658"/>
            <a:ext cx="11426012" cy="310869"/>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816"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16"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384476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dirty="0"/>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92637820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dirty="0"/>
              <a:t>Click to add screenshot</a:t>
            </a:r>
          </a:p>
        </p:txBody>
      </p:sp>
    </p:spTree>
    <p:extLst>
      <p:ext uri="{BB962C8B-B14F-4D97-AF65-F5344CB8AC3E}">
        <p14:creationId xmlns:p14="http://schemas.microsoft.com/office/powerpoint/2010/main" val="275526225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endParaRPr lang="en-US" dirty="0"/>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9341921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075684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822" y="7347963"/>
            <a:ext cx="2938889" cy="1080617"/>
          </a:xfrm>
          <a:prstGeom prst="rect">
            <a:avLst/>
          </a:prstGeom>
        </p:spPr>
      </p:pic>
      <p:sp>
        <p:nvSpPr>
          <p:cNvPr id="4" name="Windows 10"/>
          <p:cNvSpPr>
            <a:spLocks noChangeAspect="1" noEditPoints="1"/>
          </p:cNvSpPr>
          <p:nvPr userDrawn="1"/>
        </p:nvSpPr>
        <p:spPr bwMode="auto">
          <a:xfrm>
            <a:off x="4508108" y="3177722"/>
            <a:ext cx="3420259" cy="63908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948400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6080083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1711238"/>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61254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40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39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1371601"/>
            <a:ext cx="9698355"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7967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1"/>
            <a:ext cx="11430318"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620699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1"/>
            <a:ext cx="11430318" cy="1831975"/>
          </a:xfrm>
          <a:noFill/>
        </p:spPr>
        <p:txBody>
          <a:bodyPr lIns="0" tIns="0" rIns="0" bIns="0" anchor="t" anchorCtr="0"/>
          <a:lstStyle>
            <a:lvl1pPr>
              <a:defRPr lang="en-US" sz="3999"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9"/>
            <a:ext cx="9698037" cy="553998"/>
          </a:xfrm>
        </p:spPr>
        <p:txBody>
          <a:bodyPr lIns="0" tIns="0" rIns="0" bIns="0"/>
          <a:lstStyle>
            <a:lvl1pPr marL="0" indent="0">
              <a:buNone/>
              <a:defRPr lang="en-US" sz="3999"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044075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17145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6240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999"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432731" cy="6995160"/>
          </a:xfrm>
          <a:prstGeom prst="rect">
            <a:avLst/>
          </a:prstGeom>
        </p:spPr>
      </p:pic>
    </p:spTree>
    <p:extLst>
      <p:ext uri="{BB962C8B-B14F-4D97-AF65-F5344CB8AC3E}">
        <p14:creationId xmlns:p14="http://schemas.microsoft.com/office/powerpoint/2010/main" val="30038163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6062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999"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spTree>
    <p:extLst>
      <p:ext uri="{BB962C8B-B14F-4D97-AF65-F5344CB8AC3E}">
        <p14:creationId xmlns:p14="http://schemas.microsoft.com/office/powerpoint/2010/main" val="28970692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999" b="1" kern="1200" cap="none" spc="-70" baseline="0" dirty="0">
                <a:ln w="3175">
                  <a:noFill/>
                </a:ln>
                <a:solidFill>
                  <a:schemeClr val="bg1"/>
                </a:solidFill>
                <a:effectLst/>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28680356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lvl1pPr>
          </a:lstStyle>
          <a:p>
            <a:r>
              <a:rPr lang="en-US" dirty="0"/>
              <a:t>Click to edit Master title style</a:t>
            </a:r>
          </a:p>
        </p:txBody>
      </p:sp>
      <p:sp>
        <p:nvSpPr>
          <p:cNvPr id="3" name="Rectangle 2"/>
          <p:cNvSpPr/>
          <p:nvPr userDrawn="1"/>
        </p:nvSpPr>
        <p:spPr bwMode="auto">
          <a:xfrm>
            <a:off x="0" y="1233751"/>
            <a:ext cx="12436475" cy="7000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0" y="6489985"/>
            <a:ext cx="12436475" cy="50454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050051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White Frame"/>
          <p:cNvSpPr/>
          <p:nvPr userDrawn="1"/>
        </p:nvSpPr>
        <p:spPr>
          <a:xfrm>
            <a:off x="0"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002050"/>
          </a:solidFill>
          <a:ln w="10795" cap="flat" cmpd="sng" algn="ctr">
            <a:noFill/>
            <a:prstDash val="solid"/>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4221065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1765" y="1"/>
            <a:ext cx="12434711" cy="699353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074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3963"/>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480655" y="2659055"/>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l" defTabSz="93211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
        <p:nvSpPr>
          <p:cNvPr id="3" name="Text Box 3"/>
          <p:cNvSpPr txBox="1">
            <a:spLocks noChangeArrowheads="1"/>
          </p:cNvSpPr>
          <p:nvPr userDrawn="1"/>
        </p:nvSpPr>
        <p:spPr bwMode="blackWhite">
          <a:xfrm>
            <a:off x="312739"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&lt;Insert partner legal language and disclaimers here&gt;</a:t>
            </a:r>
          </a:p>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Any offers contained herein are brought to you by [Partner].</a:t>
            </a:r>
          </a:p>
          <a:p>
            <a:pPr marL="0" marR="0" lvl="0" indent="0" algn="l" defTabSz="932111"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198372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0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1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rgbClr val="525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193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6060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766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08763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3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477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b="1" spc="-100" baseline="0">
                <a:solidFill>
                  <a:schemeClr val="bg1"/>
                </a:soli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6" name="Rectangle 5"/>
          <p:cNvSpPr/>
          <p:nvPr userDrawn="1"/>
        </p:nvSpPr>
        <p:spPr bwMode="auto">
          <a:xfrm>
            <a:off x="502170" y="5886349"/>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l" defTabSz="93211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53372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514404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0335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95021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63084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44193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322167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635361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170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9742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06036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6009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081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495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2510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4529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19005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8"/>
            <a:ext cx="12436475" cy="6995160"/>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5725812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_backgrou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432731" cy="6995160"/>
          </a:xfrm>
          <a:prstGeom prst="rect">
            <a:avLst/>
          </a:prstGeom>
        </p:spPr>
      </p:pic>
    </p:spTree>
    <p:extLst>
      <p:ext uri="{BB962C8B-B14F-4D97-AF65-F5344CB8AC3E}">
        <p14:creationId xmlns:p14="http://schemas.microsoft.com/office/powerpoint/2010/main" val="96130317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745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506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736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687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386556" y="2974985"/>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l" defTabSz="93211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
        <p:nvSpPr>
          <p:cNvPr id="5" name="Text Box 3"/>
          <p:cNvSpPr txBox="1">
            <a:spLocks noChangeArrowheads="1"/>
          </p:cNvSpPr>
          <p:nvPr userDrawn="1"/>
        </p:nvSpPr>
        <p:spPr bwMode="blackWhite">
          <a:xfrm>
            <a:off x="312739" y="6026189"/>
            <a:ext cx="11856403" cy="1048662"/>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itchFamily="34" charset="0"/>
              </a:rPr>
              <a:t>&lt;Insert partner legal language and disclaimers here&gt;</a:t>
            </a:r>
          </a:p>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505050"/>
                </a:solidFill>
                <a:effectLst/>
                <a:uLnTx/>
                <a:uFillTx/>
                <a:latin typeface="Segoe UI"/>
                <a:ea typeface="+mn-ea"/>
                <a:cs typeface="Segoe UI" pitchFamily="34" charset="0"/>
              </a:rPr>
              <a:t>Any offers contained herein are brought to you by [Partner].</a:t>
            </a:r>
          </a:p>
          <a:p>
            <a:pPr marL="0" marR="0" lvl="0" indent="0" algn="l" defTabSz="932111"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3981444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0098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237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Rectangle 2"/>
          <p:cNvSpPr/>
          <p:nvPr userDrawn="1"/>
        </p:nvSpPr>
        <p:spPr bwMode="auto">
          <a:xfrm>
            <a:off x="0" y="1233750"/>
            <a:ext cx="12436475" cy="7000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489985"/>
            <a:ext cx="12436475" cy="50454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6031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hoto_backgrou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432731" cy="6995160"/>
          </a:xfrm>
          <a:prstGeom prst="rect">
            <a:avLst/>
          </a:prstGeom>
        </p:spPr>
      </p:pic>
    </p:spTree>
    <p:extLst>
      <p:ext uri="{BB962C8B-B14F-4D97-AF65-F5344CB8AC3E}">
        <p14:creationId xmlns:p14="http://schemas.microsoft.com/office/powerpoint/2010/main" val="19629103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856" y="-32723"/>
            <a:ext cx="12488331" cy="7030775"/>
          </a:xfrm>
          <a:prstGeom prst="rect">
            <a:avLst/>
          </a:prstGeom>
        </p:spPr>
      </p:pic>
      <p:sp>
        <p:nvSpPr>
          <p:cNvPr id="6" name="Rectangle 5"/>
          <p:cNvSpPr/>
          <p:nvPr userDrawn="1"/>
        </p:nvSpPr>
        <p:spPr>
          <a:xfrm>
            <a:off x="-47598" y="-32723"/>
            <a:ext cx="6198806" cy="70354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 name="Title 1"/>
          <p:cNvSpPr>
            <a:spLocks noGrp="1"/>
          </p:cNvSpPr>
          <p:nvPr>
            <p:ph type="title" hasCustomPrompt="1"/>
          </p:nvPr>
        </p:nvSpPr>
        <p:spPr bwMode="ltGray">
          <a:xfrm>
            <a:off x="185586" y="280906"/>
            <a:ext cx="5703770" cy="3688374"/>
          </a:xfrm>
          <a:noFill/>
        </p:spPr>
        <p:txBody>
          <a:bodyPr vert="horz" lIns="137160" tIns="91440" rIns="137160" bIns="0" rtlCol="0" anchor="b" anchorCtr="0">
            <a:normAutofit/>
          </a:bodyPr>
          <a:lstStyle>
            <a:lvl1pPr algn="l">
              <a:defRPr lang="en-US" sz="4896" b="1" spc="-102" baseline="0" dirty="0">
                <a:solidFill>
                  <a:srgbClr val="0070C0"/>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185586" y="5776572"/>
            <a:ext cx="5703770"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185586" y="3969281"/>
            <a:ext cx="5703770" cy="1691129"/>
          </a:xfrm>
        </p:spPr>
        <p:txBody>
          <a:bodyPr lIns="137160" tIns="0" rIns="137160" bIns="137160">
            <a:noAutofit/>
          </a:bodyPr>
          <a:lstStyle>
            <a:lvl1pPr>
              <a:defRPr sz="2448" spc="-82" baseline="0">
                <a:solidFill>
                  <a:schemeClr val="bg1"/>
                </a:solidFill>
              </a:defRPr>
            </a:lvl1pPr>
          </a:lstStyle>
          <a:p>
            <a:pPr lvl="0"/>
            <a:endParaRPr lang="en-US" dirty="0"/>
          </a:p>
        </p:txBody>
      </p:sp>
    </p:spTree>
    <p:extLst>
      <p:ext uri="{BB962C8B-B14F-4D97-AF65-F5344CB8AC3E}">
        <p14:creationId xmlns:p14="http://schemas.microsoft.com/office/powerpoint/2010/main" val="3313013198"/>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856" y="-32723"/>
            <a:ext cx="12488331" cy="7030775"/>
          </a:xfrm>
          <a:prstGeom prst="rect">
            <a:avLst/>
          </a:prstGeom>
        </p:spPr>
      </p:pic>
      <p:sp>
        <p:nvSpPr>
          <p:cNvPr id="10" name="Rectangle 9"/>
          <p:cNvSpPr/>
          <p:nvPr userDrawn="1"/>
        </p:nvSpPr>
        <p:spPr>
          <a:xfrm>
            <a:off x="-45972" y="-32723"/>
            <a:ext cx="4197310" cy="70354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13" name="Title 1"/>
          <p:cNvSpPr>
            <a:spLocks noGrp="1"/>
          </p:cNvSpPr>
          <p:nvPr>
            <p:ph type="title" hasCustomPrompt="1"/>
          </p:nvPr>
        </p:nvSpPr>
        <p:spPr bwMode="ltGray">
          <a:xfrm>
            <a:off x="187212" y="280906"/>
            <a:ext cx="3964126" cy="3688374"/>
          </a:xfrm>
          <a:noFill/>
        </p:spPr>
        <p:txBody>
          <a:bodyPr vert="horz" lIns="137160" tIns="91440" rIns="137160" bIns="0" rtlCol="0" anchor="b" anchorCtr="0">
            <a:normAutofit/>
          </a:bodyPr>
          <a:lstStyle>
            <a:lvl1pPr algn="l">
              <a:defRPr lang="en-US" sz="4896" b="1" spc="-102" baseline="0" dirty="0">
                <a:solidFill>
                  <a:srgbClr val="0070C0"/>
                </a:solidFill>
                <a:latin typeface="+mn-lt"/>
                <a:cs typeface="Segoe UI Semibold" panose="020B0702040204020203" pitchFamily="34" charset="0"/>
              </a:defRPr>
            </a:lvl1pPr>
          </a:lstStyle>
          <a:p>
            <a:pPr lvl="0"/>
            <a:r>
              <a:rPr lang="en-US" dirty="0"/>
              <a:t>Presentation title</a:t>
            </a:r>
          </a:p>
        </p:txBody>
      </p:sp>
      <p:sp>
        <p:nvSpPr>
          <p:cNvPr id="14" name="Text Placeholder 3"/>
          <p:cNvSpPr>
            <a:spLocks noGrp="1"/>
          </p:cNvSpPr>
          <p:nvPr>
            <p:ph type="body" sz="quarter" idx="10" hasCustomPrompt="1"/>
          </p:nvPr>
        </p:nvSpPr>
        <p:spPr>
          <a:xfrm>
            <a:off x="187212"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5" name="Text Placeholder 4"/>
          <p:cNvSpPr>
            <a:spLocks noGrp="1"/>
          </p:cNvSpPr>
          <p:nvPr>
            <p:ph type="body" sz="quarter" idx="11"/>
          </p:nvPr>
        </p:nvSpPr>
        <p:spPr>
          <a:xfrm>
            <a:off x="187212" y="3969281"/>
            <a:ext cx="3964126" cy="1691129"/>
          </a:xfrm>
        </p:spPr>
        <p:txBody>
          <a:bodyPr lIns="137160" tIns="0" rIns="137160" bIns="137160">
            <a:noAutofit/>
          </a:bodyPr>
          <a:lstStyle>
            <a:lvl1pPr>
              <a:defRPr sz="2448" spc="-82" baseline="0">
                <a:solidFill>
                  <a:schemeClr val="bg1"/>
                </a:solidFill>
              </a:defRPr>
            </a:lvl1pPr>
          </a:lstStyle>
          <a:p>
            <a:pPr lvl="0"/>
            <a:endParaRPr lang="en-US" dirty="0"/>
          </a:p>
        </p:txBody>
      </p:sp>
    </p:spTree>
    <p:extLst>
      <p:ext uri="{BB962C8B-B14F-4D97-AF65-F5344CB8AC3E}">
        <p14:creationId xmlns:p14="http://schemas.microsoft.com/office/powerpoint/2010/main" val="123512741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109" y="1748"/>
            <a:ext cx="12433366" cy="6992777"/>
          </a:xfrm>
          <a:prstGeom prst="rect">
            <a:avLst/>
          </a:prstGeom>
        </p:spPr>
      </p:pic>
      <p:sp>
        <p:nvSpPr>
          <p:cNvPr id="6" name="Rectangle 5"/>
          <p:cNvSpPr/>
          <p:nvPr userDrawn="1"/>
        </p:nvSpPr>
        <p:spPr>
          <a:xfrm>
            <a:off x="0" y="-32723"/>
            <a:ext cx="6198806" cy="70354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 name="Text Placeholder 3"/>
          <p:cNvSpPr>
            <a:spLocks noGrp="1"/>
          </p:cNvSpPr>
          <p:nvPr>
            <p:ph type="body" sz="quarter" idx="10" hasCustomPrompt="1"/>
          </p:nvPr>
        </p:nvSpPr>
        <p:spPr>
          <a:xfrm>
            <a:off x="233184" y="3969280"/>
            <a:ext cx="5773606" cy="2424086"/>
          </a:xfrm>
        </p:spPr>
        <p:txBody>
          <a:bodyPr lIns="137160" tIns="91440" rIns="137160" bIns="137160" anchor="b">
            <a:noAutofit/>
          </a:bodyPr>
          <a:lstStyle>
            <a:lvl1pPr marL="0" marR="0" indent="0" algn="l" defTabSz="1109731" rtl="0" eaLnBrk="1" fontAlgn="auto" latinLnBrk="0" hangingPunct="1">
              <a:lnSpc>
                <a:spcPct val="100000"/>
              </a:lnSpc>
              <a:spcBef>
                <a:spcPts val="0"/>
              </a:spcBef>
              <a:spcAft>
                <a:spcPts val="0"/>
              </a:spcAft>
              <a:buClr>
                <a:srgbClr val="0072C6"/>
              </a:buClr>
              <a:buSzPct val="100000"/>
              <a:buFont typeface="Wingdings" pitchFamily="2" charset="2"/>
              <a:buNone/>
              <a:tabLst/>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 - Email</a:t>
            </a:r>
          </a:p>
          <a:p>
            <a:pPr marL="0" marR="0" lvl="0" indent="0" algn="l" defTabSz="1109731"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lang="en-US" dirty="0"/>
              <a:t>Speaker Name - Email</a:t>
            </a:r>
          </a:p>
        </p:txBody>
      </p:sp>
      <p:sp>
        <p:nvSpPr>
          <p:cNvPr id="12" name="Rectangle 11"/>
          <p:cNvSpPr/>
          <p:nvPr userDrawn="1"/>
        </p:nvSpPr>
        <p:spPr>
          <a:xfrm>
            <a:off x="233184" y="2933199"/>
            <a:ext cx="4006803" cy="1128129"/>
          </a:xfrm>
          <a:prstGeom prst="rect">
            <a:avLst/>
          </a:prstGeom>
        </p:spPr>
        <p:txBody>
          <a:bodyPr wrap="none">
            <a:spAutoFit/>
          </a:bodyPr>
          <a:lstStyle/>
          <a:p>
            <a:r>
              <a:rPr kumimoji="0" lang="en-US" sz="6731" b="0" i="0" u="none" strike="noStrike" kern="1200" cap="none" spc="-102" normalizeH="0" baseline="0" noProof="0" dirty="0">
                <a:ln>
                  <a:noFill/>
                </a:ln>
                <a:solidFill>
                  <a:srgbClr val="0070C0"/>
                </a:solidFill>
                <a:effectLst/>
                <a:uLnTx/>
                <a:uFillTx/>
                <a:latin typeface="Segoe UI Light"/>
                <a:cs typeface="Segoe UI Semibold" panose="020B0702040204020203" pitchFamily="34" charset="0"/>
              </a:rPr>
              <a:t>Thank You!</a:t>
            </a:r>
            <a:endParaRPr lang="en-US" dirty="0">
              <a:solidFill>
                <a:srgbClr val="0070C0"/>
              </a:solidFill>
            </a:endParaRPr>
          </a:p>
        </p:txBody>
      </p:sp>
    </p:spTree>
    <p:extLst>
      <p:ext uri="{BB962C8B-B14F-4D97-AF65-F5344CB8AC3E}">
        <p14:creationId xmlns:p14="http://schemas.microsoft.com/office/powerpoint/2010/main" val="1219060444"/>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dirty="0"/>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4881772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20255409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1475296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dirty="0"/>
              <a:t>Click to edit Master title style</a:t>
            </a:r>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721976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grayscl/>
            <a:extLst>
              <a:ext uri="{28A0092B-C50C-407E-A947-70E740481C1C}">
                <a14:useLocalDpi xmlns:a14="http://schemas.microsoft.com/office/drawing/2010/main"/>
              </a:ext>
            </a:extLst>
          </a:blip>
          <a:srcRect t="2324" b="1341"/>
          <a:stretch/>
        </p:blipFill>
        <p:spPr>
          <a:xfrm>
            <a:off x="-1" y="0"/>
            <a:ext cx="12436476" cy="6994525"/>
          </a:xfrm>
          <a:prstGeom prst="rect">
            <a:avLst/>
          </a:prstGeom>
        </p:spPr>
      </p:pic>
    </p:spTree>
    <p:extLst>
      <p:ext uri="{BB962C8B-B14F-4D97-AF65-F5344CB8AC3E}">
        <p14:creationId xmlns:p14="http://schemas.microsoft.com/office/powerpoint/2010/main" val="42377813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822" y="7347963"/>
            <a:ext cx="2938889" cy="1080617"/>
          </a:xfrm>
          <a:prstGeom prst="rect">
            <a:avLst/>
          </a:prstGeom>
        </p:spPr>
      </p:pic>
      <p:sp>
        <p:nvSpPr>
          <p:cNvPr id="4" name="Windows 10"/>
          <p:cNvSpPr>
            <a:spLocks noChangeAspect="1" noEditPoints="1"/>
          </p:cNvSpPr>
          <p:nvPr userDrawn="1"/>
        </p:nvSpPr>
        <p:spPr bwMode="auto">
          <a:xfrm>
            <a:off x="4508108" y="3177722"/>
            <a:ext cx="3420259" cy="63908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932384"/>
            <a:endParaRPr lang="en-US" sz="1800">
              <a:solidFill>
                <a:srgbClr val="FFFFFF"/>
              </a:solidFill>
            </a:endParaRPr>
          </a:p>
        </p:txBody>
      </p:sp>
    </p:spTree>
    <p:extLst>
      <p:ext uri="{BB962C8B-B14F-4D97-AF65-F5344CB8AC3E}">
        <p14:creationId xmlns:p14="http://schemas.microsoft.com/office/powerpoint/2010/main" val="1391009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20222457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emo_embedded">
    <p:spTree>
      <p:nvGrpSpPr>
        <p:cNvPr id="1" name=""/>
        <p:cNvGrpSpPr/>
        <p:nvPr/>
      </p:nvGrpSpPr>
      <p:grpSpPr>
        <a:xfrm>
          <a:off x="0" y="0"/>
          <a:ext cx="0" cy="0"/>
          <a:chOff x="0" y="0"/>
          <a:chExt cx="0" cy="0"/>
        </a:xfrm>
      </p:grpSpPr>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8683" y="118074"/>
            <a:ext cx="10844213" cy="6769293"/>
          </a:xfrm>
          <a:prstGeom prst="rect">
            <a:avLst/>
          </a:prstGeom>
        </p:spPr>
      </p:pic>
      <p:sp>
        <p:nvSpPr>
          <p:cNvPr id="13" name="Media Placeholder 8"/>
          <p:cNvSpPr>
            <a:spLocks noGrp="1"/>
          </p:cNvSpPr>
          <p:nvPr>
            <p:ph type="media" sz="quarter" idx="11" hasCustomPrompt="1"/>
          </p:nvPr>
        </p:nvSpPr>
        <p:spPr>
          <a:xfrm>
            <a:off x="1533991" y="787029"/>
            <a:ext cx="9431674" cy="5356594"/>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4419953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5557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1711238"/>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72006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39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1371600"/>
            <a:ext cx="9698355"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412425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0"/>
            <a:ext cx="11430318"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492127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1371600"/>
            <a:ext cx="11430318" cy="1831975"/>
          </a:xfrm>
          <a:noFill/>
        </p:spPr>
        <p:txBody>
          <a:bodyPr lIns="0" tIns="0" rIns="0" bIns="0" anchor="t" anchorCtr="0"/>
          <a:lstStyle>
            <a:lvl1pPr>
              <a:defRPr lang="en-US" sz="4000"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4" name="Text Placeholder 4"/>
          <p:cNvSpPr>
            <a:spLocks noGrp="1"/>
          </p:cNvSpPr>
          <p:nvPr>
            <p:ph type="body" sz="quarter" idx="10"/>
          </p:nvPr>
        </p:nvSpPr>
        <p:spPr>
          <a:xfrm>
            <a:off x="731838" y="3414708"/>
            <a:ext cx="9698037" cy="553998"/>
          </a:xfrm>
        </p:spPr>
        <p:txBody>
          <a:bodyPr lIns="0" tIns="0" rIns="0" bIns="0"/>
          <a:lstStyle>
            <a:lvl1pPr marL="0" indent="0">
              <a:buNone/>
              <a:defRPr lang="en-US" sz="4000"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28354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480433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2731" cy="6995160"/>
          </a:xfrm>
          <a:prstGeom prst="rect">
            <a:avLst/>
          </a:prstGeom>
        </p:spPr>
      </p:pic>
    </p:spTree>
    <p:extLst>
      <p:ext uri="{BB962C8B-B14F-4D97-AF65-F5344CB8AC3E}">
        <p14:creationId xmlns:p14="http://schemas.microsoft.com/office/powerpoint/2010/main" val="3205100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1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00" baseline="0" dirty="0">
                <a:ln w="3175">
                  <a:noFill/>
                </a:ln>
                <a:solidFill>
                  <a:schemeClr val="tx1"/>
                </a:solidFill>
                <a:effectLst/>
                <a:latin typeface="+mj-lt"/>
                <a:ea typeface="+mn-ea"/>
                <a:cs typeface="+mn-cs"/>
              </a:defRPr>
            </a:lvl1pPr>
          </a:lstStyle>
          <a:p>
            <a:r>
              <a:rPr lang="en-US" dirty="0"/>
              <a:t>Click to edit Master title style</a:t>
            </a:r>
          </a:p>
        </p:txBody>
      </p:sp>
    </p:spTree>
    <p:extLst>
      <p:ext uri="{BB962C8B-B14F-4D97-AF65-F5344CB8AC3E}">
        <p14:creationId xmlns:p14="http://schemas.microsoft.com/office/powerpoint/2010/main" val="6733327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Rectangle 2"/>
          <p:cNvSpPr/>
          <p:nvPr userDrawn="1"/>
        </p:nvSpPr>
        <p:spPr bwMode="auto">
          <a:xfrm>
            <a:off x="0" y="1233750"/>
            <a:ext cx="12436475" cy="7000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489985"/>
            <a:ext cx="12436475" cy="50454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09711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White Frame"/>
          <p:cNvSpPr/>
          <p:nvPr userDrawn="1"/>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00205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673883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39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992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678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rgbClr val="525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217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0567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3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1" spc="-100" baseline="0">
                <a:solidFill>
                  <a:schemeClr val="bg1"/>
                </a:soli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58322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8747124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1" spc="-100" baseline="0">
                <a:solidFill>
                  <a:schemeClr val="bg1"/>
                </a:soli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6" name="Rectangle 5"/>
          <p:cNvSpPr/>
          <p:nvPr userDrawn="1"/>
        </p:nvSpPr>
        <p:spPr bwMode="auto">
          <a:xfrm>
            <a:off x="502170" y="5886349"/>
            <a:ext cx="2836800" cy="74610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99"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Place partner logo and/or Microsoft Partner Program logo here </a:t>
            </a:r>
          </a:p>
        </p:txBody>
      </p:sp>
    </p:spTree>
    <p:extLst>
      <p:ext uri="{BB962C8B-B14F-4D97-AF65-F5344CB8AC3E}">
        <p14:creationId xmlns:p14="http://schemas.microsoft.com/office/powerpoint/2010/main" val="2374672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1479746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01210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30948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7684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006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957459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8309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0623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59737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3147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90092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915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17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477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477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2857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8"/>
            <a:ext cx="12436475" cy="6995160"/>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950278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_backgrou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2731" cy="6995160"/>
          </a:xfrm>
          <a:prstGeom prst="rect">
            <a:avLst/>
          </a:prstGeom>
        </p:spPr>
      </p:pic>
    </p:spTree>
    <p:extLst>
      <p:ext uri="{BB962C8B-B14F-4D97-AF65-F5344CB8AC3E}">
        <p14:creationId xmlns:p14="http://schemas.microsoft.com/office/powerpoint/2010/main" val="253213786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7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95524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theme" Target="../theme/theme10.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5.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theme" Target="../theme/theme5.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image" Target="../media/image15.png"/><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theme" Target="../theme/theme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theme" Target="../theme/theme7.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image" Target="../media/image15.pn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image" Target="../media/image15.png"/><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85"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015123153"/>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grpSp>
        <p:nvGrpSpPr>
          <p:cNvPr id="6" name="Group 5"/>
          <p:cNvGrpSpPr/>
          <p:nvPr userDrawn="1"/>
        </p:nvGrpSpPr>
        <p:grpSpPr>
          <a:xfrm>
            <a:off x="12544143" y="0"/>
            <a:ext cx="1537574" cy="2046546"/>
            <a:chOff x="3422198" y="3886414"/>
            <a:chExt cx="2542924" cy="1706807"/>
          </a:xfrm>
        </p:grpSpPr>
        <p:sp>
          <p:nvSpPr>
            <p:cNvPr id="8" name="Rectangle 7"/>
            <p:cNvSpPr/>
            <p:nvPr/>
          </p:nvSpPr>
          <p:spPr bwMode="auto">
            <a:xfrm>
              <a:off x="3423718" y="3886414"/>
              <a:ext cx="820362" cy="83971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9" name="Isosceles Triangle 8"/>
            <p:cNvSpPr/>
            <p:nvPr/>
          </p:nvSpPr>
          <p:spPr bwMode="auto">
            <a:xfrm>
              <a:off x="3423718" y="3886414"/>
              <a:ext cx="820362" cy="839716"/>
            </a:xfrm>
            <a:prstGeom prst="triangle">
              <a:avLst>
                <a:gd name="adj" fmla="val 100000"/>
              </a:avLst>
            </a:prstGeom>
            <a:solidFill>
              <a:srgbClr val="C0C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10" name="Rectangle 9"/>
            <p:cNvSpPr/>
            <p:nvPr/>
          </p:nvSpPr>
          <p:spPr bwMode="auto">
            <a:xfrm>
              <a:off x="4284239" y="3886414"/>
              <a:ext cx="820362" cy="839716"/>
            </a:xfrm>
            <a:prstGeom prst="rec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11" name="Isosceles Triangle 10"/>
            <p:cNvSpPr/>
            <p:nvPr/>
          </p:nvSpPr>
          <p:spPr bwMode="auto">
            <a:xfrm>
              <a:off x="4284239" y="3886414"/>
              <a:ext cx="820362" cy="839716"/>
            </a:xfrm>
            <a:prstGeom prst="triangle">
              <a:avLst>
                <a:gd name="adj" fmla="val 100000"/>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12" name="Rectangle 11"/>
            <p:cNvSpPr/>
            <p:nvPr/>
          </p:nvSpPr>
          <p:spPr bwMode="auto">
            <a:xfrm>
              <a:off x="5144760" y="3886414"/>
              <a:ext cx="820362" cy="839716"/>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13" name="Isosceles Triangle 12"/>
            <p:cNvSpPr/>
            <p:nvPr/>
          </p:nvSpPr>
          <p:spPr bwMode="auto">
            <a:xfrm>
              <a:off x="5144760" y="3886414"/>
              <a:ext cx="820362" cy="839716"/>
            </a:xfrm>
            <a:prstGeom prst="triangle">
              <a:avLst>
                <a:gd name="adj" fmla="val 100000"/>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grpSp>
          <p:nvGrpSpPr>
            <p:cNvPr id="14" name="Group 13"/>
            <p:cNvGrpSpPr/>
            <p:nvPr/>
          </p:nvGrpSpPr>
          <p:grpSpPr>
            <a:xfrm>
              <a:off x="4282719" y="4753505"/>
              <a:ext cx="820362" cy="839716"/>
              <a:chOff x="7089269" y="3924509"/>
              <a:chExt cx="820362" cy="839716"/>
            </a:xfrm>
          </p:grpSpPr>
          <p:sp>
            <p:nvSpPr>
              <p:cNvPr id="23" name="Rectangle 22"/>
              <p:cNvSpPr/>
              <p:nvPr/>
            </p:nvSpPr>
            <p:spPr bwMode="auto">
              <a:xfrm>
                <a:off x="7089269" y="3924509"/>
                <a:ext cx="820362" cy="839716"/>
              </a:xfrm>
              <a:prstGeom prst="rect">
                <a:avLst/>
              </a:prstGeom>
              <a:solidFill>
                <a:srgbClr val="3214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24" name="Isosceles Triangle 23"/>
              <p:cNvSpPr/>
              <p:nvPr/>
            </p:nvSpPr>
            <p:spPr bwMode="auto">
              <a:xfrm>
                <a:off x="7089269" y="3924509"/>
                <a:ext cx="820362" cy="839716"/>
              </a:xfrm>
              <a:prstGeom prst="triangle">
                <a:avLst>
                  <a:gd name="adj" fmla="val 100000"/>
                </a:avLst>
              </a:prstGeom>
              <a:solidFill>
                <a:srgbClr val="C0C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grpSp>
        <p:grpSp>
          <p:nvGrpSpPr>
            <p:cNvPr id="16" name="Group 15"/>
            <p:cNvGrpSpPr/>
            <p:nvPr/>
          </p:nvGrpSpPr>
          <p:grpSpPr>
            <a:xfrm>
              <a:off x="3422198" y="4753505"/>
              <a:ext cx="820362" cy="839716"/>
              <a:chOff x="5230258" y="3940117"/>
              <a:chExt cx="820362" cy="839716"/>
            </a:xfrm>
          </p:grpSpPr>
          <p:sp>
            <p:nvSpPr>
              <p:cNvPr id="21" name="Rectangle 20"/>
              <p:cNvSpPr/>
              <p:nvPr/>
            </p:nvSpPr>
            <p:spPr bwMode="auto">
              <a:xfrm>
                <a:off x="5230258" y="3940117"/>
                <a:ext cx="820362" cy="83971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22" name="Isosceles Triangle 21"/>
              <p:cNvSpPr/>
              <p:nvPr/>
            </p:nvSpPr>
            <p:spPr bwMode="auto">
              <a:xfrm>
                <a:off x="5230258" y="3940117"/>
                <a:ext cx="820362" cy="839716"/>
              </a:xfrm>
              <a:prstGeom prst="triangle">
                <a:avLst>
                  <a:gd name="adj" fmla="val 100000"/>
                </a:avLst>
              </a:prstGeom>
              <a:solidFill>
                <a:schemeClr val="bg1"/>
              </a:solidFill>
              <a:ln w="317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grpSp>
        <p:grpSp>
          <p:nvGrpSpPr>
            <p:cNvPr id="17" name="Group 16"/>
            <p:cNvGrpSpPr/>
            <p:nvPr/>
          </p:nvGrpSpPr>
          <p:grpSpPr>
            <a:xfrm>
              <a:off x="5143240" y="4753505"/>
              <a:ext cx="820362" cy="839716"/>
              <a:chOff x="7089269" y="3924509"/>
              <a:chExt cx="820362" cy="839716"/>
            </a:xfrm>
          </p:grpSpPr>
          <p:sp>
            <p:nvSpPr>
              <p:cNvPr id="18" name="Rectangle 17"/>
              <p:cNvSpPr/>
              <p:nvPr/>
            </p:nvSpPr>
            <p:spPr bwMode="auto">
              <a:xfrm>
                <a:off x="7089269" y="3924509"/>
                <a:ext cx="820362" cy="839716"/>
              </a:xfrm>
              <a:prstGeom prst="rect">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sp>
            <p:nvSpPr>
              <p:cNvPr id="20" name="Isosceles Triangle 19"/>
              <p:cNvSpPr/>
              <p:nvPr/>
            </p:nvSpPr>
            <p:spPr bwMode="auto">
              <a:xfrm>
                <a:off x="7089269" y="3924509"/>
                <a:ext cx="820362" cy="839716"/>
              </a:xfrm>
              <a:prstGeom prst="triangle">
                <a:avLst>
                  <a:gd name="adj" fmla="val 100000"/>
                </a:avLst>
              </a:prstGeom>
              <a:solidFill>
                <a:srgbClr val="96969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algn="ctr" defTabSz="931924" fontAlgn="base">
                  <a:spcBef>
                    <a:spcPct val="0"/>
                  </a:spcBef>
                  <a:spcAft>
                    <a:spcPct val="0"/>
                  </a:spcAft>
                </a:pPr>
                <a:endParaRPr lang="en-US" sz="1999" dirty="0" err="1">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3589775248"/>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8" r:id="rId7"/>
    <p:sldLayoutId id="2147484279" r:id="rId8"/>
    <p:sldLayoutId id="2147484280" r:id="rId9"/>
    <p:sldLayoutId id="2147484281" r:id="rId10"/>
    <p:sldLayoutId id="2147484282" r:id="rId11"/>
    <p:sldLayoutId id="2147484283" r:id="rId12"/>
    <p:sldLayoutId id="2147484284" r:id="rId13"/>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7738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598400" y="1"/>
            <a:ext cx="1368837" cy="4165600"/>
            <a:chOff x="0" y="0"/>
            <a:chExt cx="5486399" cy="5486400"/>
          </a:xfrm>
        </p:grpSpPr>
        <p:sp>
          <p:nvSpPr>
            <p:cNvPr id="6" name="Rectangle 5"/>
            <p:cNvSpPr/>
            <p:nvPr userDrawn="1"/>
          </p:nvSpPr>
          <p:spPr bwMode="auto">
            <a:xfrm>
              <a:off x="0" y="0"/>
              <a:ext cx="1828800" cy="1828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p:cNvPicPr>
            <a:picLocks noChangeAspect="1"/>
          </p:cNvPicPr>
          <p:nvPr userDrawn="1"/>
        </p:nvPicPr>
        <p:blipFill>
          <a:blip r:embed="rId19" cstate="hqprint">
            <a:extLst>
              <a:ext uri="{28A0092B-C50C-407E-A947-70E740481C1C}">
                <a14:useLocalDpi xmlns:a14="http://schemas.microsoft.com/office/drawing/2010/main"/>
              </a:ext>
            </a:extLst>
          </a:blip>
          <a:stretch>
            <a:fillRect/>
          </a:stretch>
        </p:blipFill>
        <p:spPr>
          <a:xfrm>
            <a:off x="12598400" y="4352179"/>
            <a:ext cx="1368837" cy="782193"/>
          </a:xfrm>
          <a:prstGeom prst="rect">
            <a:avLst/>
          </a:prstGeom>
        </p:spPr>
      </p:pic>
      <p:sp>
        <p:nvSpPr>
          <p:cNvPr id="3" name="TextBox 2"/>
          <p:cNvSpPr txBox="1"/>
          <p:nvPr userDrawn="1"/>
        </p:nvSpPr>
        <p:spPr>
          <a:xfrm>
            <a:off x="10636249" y="-419724"/>
            <a:ext cx="420231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Master: MSVID_White_16x9_2012-08-18</a:t>
            </a:r>
          </a:p>
        </p:txBody>
      </p:sp>
    </p:spTree>
    <p:extLst>
      <p:ext uri="{BB962C8B-B14F-4D97-AF65-F5344CB8AC3E}">
        <p14:creationId xmlns:p14="http://schemas.microsoft.com/office/powerpoint/2010/main" val="3809004797"/>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7596627"/>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5" r:id="rId21"/>
    <p:sldLayoutId id="2147484326" r:id="rId22"/>
    <p:sldLayoutId id="2147484327" r:id="rId23"/>
    <p:sldLayoutId id="2147484328" r:id="rId24"/>
    <p:sldLayoutId id="214748432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7738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598400" y="1"/>
            <a:ext cx="1368837" cy="4165600"/>
            <a:chOff x="0" y="0"/>
            <a:chExt cx="5486399" cy="5486400"/>
          </a:xfrm>
        </p:grpSpPr>
        <p:sp>
          <p:nvSpPr>
            <p:cNvPr id="6" name="Rectangle 5"/>
            <p:cNvSpPr/>
            <p:nvPr userDrawn="1"/>
          </p:nvSpPr>
          <p:spPr bwMode="auto">
            <a:xfrm>
              <a:off x="0" y="0"/>
              <a:ext cx="1828800" cy="1828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ight Triangle 6"/>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12598400" y="4352179"/>
            <a:ext cx="1368837" cy="782193"/>
          </a:xfrm>
          <a:prstGeom prst="rect">
            <a:avLst/>
          </a:prstGeom>
        </p:spPr>
      </p:pic>
    </p:spTree>
    <p:extLst>
      <p:ext uri="{BB962C8B-B14F-4D97-AF65-F5344CB8AC3E}">
        <p14:creationId xmlns:p14="http://schemas.microsoft.com/office/powerpoint/2010/main" val="4144428181"/>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 id="2147484347" r:id="rId17"/>
    <p:sldLayoutId id="21474843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67738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598401" y="1"/>
            <a:ext cx="1368837" cy="4165600"/>
            <a:chOff x="0" y="0"/>
            <a:chExt cx="5486399" cy="5486400"/>
          </a:xfrm>
        </p:grpSpPr>
        <p:sp>
          <p:nvSpPr>
            <p:cNvPr id="6" name="Rectangle 5"/>
            <p:cNvSpPr/>
            <p:nvPr userDrawn="1"/>
          </p:nvSpPr>
          <p:spPr bwMode="auto">
            <a:xfrm>
              <a:off x="0" y="0"/>
              <a:ext cx="1828800" cy="1828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ight Triangle 6"/>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p:cNvPicPr>
            <a:picLocks noChangeAspect="1"/>
          </p:cNvPicPr>
          <p:nvPr userDrawn="1"/>
        </p:nvPicPr>
        <p:blipFill>
          <a:blip r:embed="rId19" cstate="hqprint">
            <a:extLst>
              <a:ext uri="{28A0092B-C50C-407E-A947-70E740481C1C}">
                <a14:useLocalDpi xmlns:a14="http://schemas.microsoft.com/office/drawing/2010/main"/>
              </a:ext>
            </a:extLst>
          </a:blip>
          <a:stretch>
            <a:fillRect/>
          </a:stretch>
        </p:blipFill>
        <p:spPr>
          <a:xfrm>
            <a:off x="12598401" y="4352179"/>
            <a:ext cx="1368837" cy="782194"/>
          </a:xfrm>
          <a:prstGeom prst="rect">
            <a:avLst/>
          </a:prstGeom>
        </p:spPr>
      </p:pic>
      <p:sp>
        <p:nvSpPr>
          <p:cNvPr id="3" name="TextBox 2"/>
          <p:cNvSpPr txBox="1"/>
          <p:nvPr userDrawn="1"/>
        </p:nvSpPr>
        <p:spPr>
          <a:xfrm>
            <a:off x="10636249" y="-419723"/>
            <a:ext cx="4202319" cy="489365"/>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Master: MSVID_White_16x9_2012-08-18</a:t>
            </a:r>
          </a:p>
        </p:txBody>
      </p:sp>
    </p:spTree>
    <p:extLst>
      <p:ext uri="{BB962C8B-B14F-4D97-AF65-F5344CB8AC3E}">
        <p14:creationId xmlns:p14="http://schemas.microsoft.com/office/powerpoint/2010/main" val="1190422052"/>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1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marL="0" marR="0" lvl="0" indent="0" algn="l" defTabSz="1109731"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marL="0" marR="0" lvl="0" indent="0" algn="r" defTabSz="1109731"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109731" rtl="0" eaLnBrk="1" fontAlgn="auto" latinLnBrk="0" hangingPunct="1">
                <a:lnSpc>
                  <a:spcPct val="100000"/>
                </a:lnSpc>
                <a:spcBef>
                  <a:spcPts val="0"/>
                </a:spcBef>
                <a:spcAft>
                  <a:spcPts val="0"/>
                </a:spcAft>
                <a:buClrTx/>
                <a:buSzTx/>
                <a:buFontTx/>
                <a:buNone/>
                <a:tabLst/>
                <a:defRPr/>
              </a:pPr>
              <a:t>‹#›</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grpSp>
        <p:nvGrpSpPr>
          <p:cNvPr id="6" name="Group 5"/>
          <p:cNvGrpSpPr/>
          <p:nvPr userDrawn="1"/>
        </p:nvGrpSpPr>
        <p:grpSpPr>
          <a:xfrm>
            <a:off x="12544143" y="0"/>
            <a:ext cx="1537574" cy="2046546"/>
            <a:chOff x="3422198" y="3886414"/>
            <a:chExt cx="2542924" cy="1706807"/>
          </a:xfrm>
        </p:grpSpPr>
        <p:sp>
          <p:nvSpPr>
            <p:cNvPr id="8" name="Rectangle 7"/>
            <p:cNvSpPr/>
            <p:nvPr/>
          </p:nvSpPr>
          <p:spPr bwMode="auto">
            <a:xfrm>
              <a:off x="3423718" y="3886414"/>
              <a:ext cx="820362" cy="83971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Isosceles Triangle 8"/>
            <p:cNvSpPr/>
            <p:nvPr/>
          </p:nvSpPr>
          <p:spPr bwMode="auto">
            <a:xfrm>
              <a:off x="3423718" y="3886414"/>
              <a:ext cx="820362" cy="839716"/>
            </a:xfrm>
            <a:prstGeom prst="triangle">
              <a:avLst>
                <a:gd name="adj" fmla="val 100000"/>
              </a:avLst>
            </a:prstGeom>
            <a:solidFill>
              <a:srgbClr val="C0C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4284239" y="3886414"/>
              <a:ext cx="820362" cy="839716"/>
            </a:xfrm>
            <a:prstGeom prst="rec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Isosceles Triangle 10"/>
            <p:cNvSpPr/>
            <p:nvPr/>
          </p:nvSpPr>
          <p:spPr bwMode="auto">
            <a:xfrm>
              <a:off x="4284239" y="3886414"/>
              <a:ext cx="820362" cy="839716"/>
            </a:xfrm>
            <a:prstGeom prst="triangle">
              <a:avLst>
                <a:gd name="adj" fmla="val 100000"/>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bwMode="auto">
            <a:xfrm>
              <a:off x="5144760" y="3886414"/>
              <a:ext cx="820362" cy="839716"/>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Isosceles Triangle 12"/>
            <p:cNvSpPr/>
            <p:nvPr/>
          </p:nvSpPr>
          <p:spPr bwMode="auto">
            <a:xfrm>
              <a:off x="5144760" y="3886414"/>
              <a:ext cx="820362" cy="839716"/>
            </a:xfrm>
            <a:prstGeom prst="triangle">
              <a:avLst>
                <a:gd name="adj" fmla="val 100000"/>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 name="Group 13"/>
            <p:cNvGrpSpPr/>
            <p:nvPr/>
          </p:nvGrpSpPr>
          <p:grpSpPr>
            <a:xfrm>
              <a:off x="4282719" y="4753505"/>
              <a:ext cx="820362" cy="839716"/>
              <a:chOff x="7089269" y="3924509"/>
              <a:chExt cx="820362" cy="839716"/>
            </a:xfrm>
          </p:grpSpPr>
          <p:sp>
            <p:nvSpPr>
              <p:cNvPr id="23" name="Rectangle 22"/>
              <p:cNvSpPr/>
              <p:nvPr/>
            </p:nvSpPr>
            <p:spPr bwMode="auto">
              <a:xfrm>
                <a:off x="7089269" y="3924509"/>
                <a:ext cx="820362" cy="839716"/>
              </a:xfrm>
              <a:prstGeom prst="rect">
                <a:avLst/>
              </a:prstGeom>
              <a:solidFill>
                <a:srgbClr val="3214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Isosceles Triangle 23"/>
              <p:cNvSpPr/>
              <p:nvPr/>
            </p:nvSpPr>
            <p:spPr bwMode="auto">
              <a:xfrm>
                <a:off x="7089269" y="3924509"/>
                <a:ext cx="820362" cy="839716"/>
              </a:xfrm>
              <a:prstGeom prst="triangle">
                <a:avLst>
                  <a:gd name="adj" fmla="val 100000"/>
                </a:avLst>
              </a:prstGeom>
              <a:solidFill>
                <a:srgbClr val="C0C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6" name="Group 15"/>
            <p:cNvGrpSpPr/>
            <p:nvPr/>
          </p:nvGrpSpPr>
          <p:grpSpPr>
            <a:xfrm>
              <a:off x="3422198" y="4753505"/>
              <a:ext cx="820362" cy="839716"/>
              <a:chOff x="5230258" y="3940117"/>
              <a:chExt cx="820362" cy="839716"/>
            </a:xfrm>
          </p:grpSpPr>
          <p:sp>
            <p:nvSpPr>
              <p:cNvPr id="21" name="Rectangle 20"/>
              <p:cNvSpPr/>
              <p:nvPr/>
            </p:nvSpPr>
            <p:spPr bwMode="auto">
              <a:xfrm>
                <a:off x="5230258" y="3940117"/>
                <a:ext cx="820362" cy="83971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Isosceles Triangle 21"/>
              <p:cNvSpPr/>
              <p:nvPr/>
            </p:nvSpPr>
            <p:spPr bwMode="auto">
              <a:xfrm>
                <a:off x="5230258" y="3940117"/>
                <a:ext cx="820362" cy="839716"/>
              </a:xfrm>
              <a:prstGeom prst="triangle">
                <a:avLst>
                  <a:gd name="adj" fmla="val 100000"/>
                </a:avLst>
              </a:prstGeom>
              <a:solidFill>
                <a:schemeClr val="bg1"/>
              </a:solidFill>
              <a:ln w="317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5143240" y="4753505"/>
              <a:ext cx="820362" cy="839716"/>
              <a:chOff x="7089269" y="3924509"/>
              <a:chExt cx="820362" cy="839716"/>
            </a:xfrm>
          </p:grpSpPr>
          <p:sp>
            <p:nvSpPr>
              <p:cNvPr id="18" name="Rectangle 17"/>
              <p:cNvSpPr/>
              <p:nvPr/>
            </p:nvSpPr>
            <p:spPr bwMode="auto">
              <a:xfrm>
                <a:off x="7089269" y="3924509"/>
                <a:ext cx="820362" cy="839716"/>
              </a:xfrm>
              <a:prstGeom prst="rect">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Isosceles Triangle 19"/>
              <p:cNvSpPr/>
              <p:nvPr/>
            </p:nvSpPr>
            <p:spPr bwMode="auto">
              <a:xfrm>
                <a:off x="7089269" y="3924509"/>
                <a:ext cx="820362" cy="839716"/>
              </a:xfrm>
              <a:prstGeom prst="triangle">
                <a:avLst>
                  <a:gd name="adj" fmla="val 100000"/>
                </a:avLst>
              </a:prstGeom>
              <a:solidFill>
                <a:srgbClr val="96969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1" rIns="179213" bIns="143371" numCol="1" rtlCol="0" anchor="ctr" anchorCtr="0" compatLnSpc="1">
                <a:prstTxWarp prst="textNoShape">
                  <a:avLst/>
                </a:prstTxWarp>
              </a:bodyPr>
              <a:lstStyle/>
              <a:p>
                <a:pPr marL="0" marR="0" lvl="0" indent="0" algn="ctr"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grpSp>
    </p:spTree>
    <p:extLst>
      <p:ext uri="{BB962C8B-B14F-4D97-AF65-F5344CB8AC3E}">
        <p14:creationId xmlns:p14="http://schemas.microsoft.com/office/powerpoint/2010/main" val="3173132160"/>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67738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598401" y="1"/>
            <a:ext cx="1368837" cy="4165600"/>
            <a:chOff x="0" y="0"/>
            <a:chExt cx="5486399" cy="5486400"/>
          </a:xfrm>
        </p:grpSpPr>
        <p:sp>
          <p:nvSpPr>
            <p:cNvPr id="6" name="Rectangle 5"/>
            <p:cNvSpPr/>
            <p:nvPr userDrawn="1"/>
          </p:nvSpPr>
          <p:spPr bwMode="auto">
            <a:xfrm>
              <a:off x="0" y="0"/>
              <a:ext cx="1828800" cy="1828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ight Triangle 6"/>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5" name="Picture 24"/>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12598401" y="4352179"/>
            <a:ext cx="1368837" cy="782194"/>
          </a:xfrm>
          <a:prstGeom prst="rect">
            <a:avLst/>
          </a:prstGeom>
        </p:spPr>
      </p:pic>
    </p:spTree>
    <p:extLst>
      <p:ext uri="{BB962C8B-B14F-4D97-AF65-F5344CB8AC3E}">
        <p14:creationId xmlns:p14="http://schemas.microsoft.com/office/powerpoint/2010/main" val="578820874"/>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1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hyperlink" Target="http://www.engadget.com/2016/01/06/hackers-shut-down-power-grid-in-ukrai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variety.com/2014/film/news/sony-hackers-threaten-911-attack-on-movie-theaters-that-screen-the-interview-12013807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hyperlink" Target="http://betanews.com/2015/05/26/google-play-hosts-over-30-malicious-minecraft-apps/" TargetMode="External"/><Relationship Id="rId2" Type="http://schemas.openxmlformats.org/officeDocument/2006/relationships/hyperlink" Target="http://money.cnn.com/2015/06/05/technology/apple-bugs/index.html?section=money_topstories" TargetMode="Externa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hyperlink" Target="http://betanews.com/2015/05/26/google-play-hosts-over-30-malicious-minecraft-apps/" TargetMode="External"/><Relationship Id="rId2" Type="http://schemas.openxmlformats.org/officeDocument/2006/relationships/hyperlink" Target="http://money.cnn.com/2015/06/05/technology/apple-bugs/index.html?section=money_topstories" TargetMode="External"/><Relationship Id="rId1" Type="http://schemas.openxmlformats.org/officeDocument/2006/relationships/slideLayout" Target="../slideLayouts/slideLayout26.xml"/><Relationship Id="rId4" Type="http://schemas.openxmlformats.org/officeDocument/2006/relationships/hyperlink" Target="http://www.forbes.com/sites/thomasbrewster/2015/06/16/samsung-galaxy-s6-vulnerable-to-cunning-keyboard-cracking-attack/"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money.cnn.com/2015/06/05/technology/apple-bugs/index.html?section=money_topstories"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22.xml"/><Relationship Id="rId16" Type="http://schemas.microsoft.com/office/2007/relationships/hdphoto" Target="../media/hdphoto6.wdp"/><Relationship Id="rId1" Type="http://schemas.openxmlformats.org/officeDocument/2006/relationships/slideLayout" Target="../slideLayouts/slideLayout2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95.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www.engadget.com/2016/03/17/teslacrypt-can-no-longer-be-cracked/" TargetMode="External"/><Relationship Id="rId5" Type="http://schemas.openxmlformats.org/officeDocument/2006/relationships/image" Target="../media/image21.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1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hyperlink" Target="http://www.engadget.com/2016/02/19/hospital-ransomware-a-chilling-wake-up-cal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7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7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7.xml"/><Relationship Id="rId1" Type="http://schemas.openxmlformats.org/officeDocument/2006/relationships/slideLayout" Target="../slideLayouts/slideLayout76.xml"/><Relationship Id="rId4" Type="http://schemas.openxmlformats.org/officeDocument/2006/relationships/chart" Target="../charts/char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76.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65.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www.infowars.com/hackers-allegedly-hijack-drone-after-massive-breach-at-nasa/"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hyperlink" Target="http://www.vocativ.com/author/adi-cohen/" TargetMode="External"/><Relationship Id="rId5" Type="http://schemas.openxmlformats.org/officeDocument/2006/relationships/hyperlink" Target="http://www.vocativ.com/author/jbrown/" TargetMode="External"/><Relationship Id="rId4" Type="http://schemas.openxmlformats.org/officeDocument/2006/relationships/hyperlink" Target="http://www.vocativ.com/news/275331/the-search-engine-for-webca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www.engadget.com/2016/01/19/worst-passwords-201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www.engadget.com/2016/01/19/worst-passwords-20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dirty="0"/>
              <a:t>Analysis of Common Threats</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585681"/>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lvl="0" indent="-111125">
              <a:lnSpc>
                <a:spcPct val="90000"/>
              </a:lnSpc>
            </a:pPr>
            <a:r>
              <a:rPr lang="en-US" sz="3000" dirty="0">
                <a:solidFill>
                  <a:srgbClr val="FFFFFF"/>
                </a:solidFill>
                <a:latin typeface="Segoe UI Light"/>
              </a:rPr>
              <a:t> Attackers were successfully able to infect computers belonging to the Ukrainian national grid, which resulted in hundreds of homes in the Ivano-Frankivsk region going dark. It's thought to be the first cyber attack to result in a power outage.</a:t>
            </a:r>
            <a:endParaRPr kumimoji="0" lang="en-US" sz="3000" b="0" i="0" u="none" strike="noStrike" kern="1200" cap="none" spc="0" normalizeH="0" baseline="0" noProof="0" dirty="0">
              <a:ln>
                <a:noFill/>
              </a:ln>
              <a:solidFill>
                <a:srgbClr val="FFFFFF"/>
              </a:solidFill>
              <a:effectLst/>
              <a:uLnTx/>
              <a:uFillTx/>
              <a:latin typeface="Segoe UI Light"/>
            </a:endParaRPr>
          </a:p>
        </p:txBody>
      </p:sp>
      <p:sp>
        <p:nvSpPr>
          <p:cNvPr id="11" name="Rectangle 10"/>
          <p:cNvSpPr/>
          <p:nvPr/>
        </p:nvSpPr>
        <p:spPr>
          <a:xfrm>
            <a:off x="7583911" y="1906347"/>
            <a:ext cx="4536204" cy="1938992"/>
          </a:xfrm>
          <a:prstGeom prst="rect">
            <a:avLst/>
          </a:prstGeom>
        </p:spPr>
        <p:txBody>
          <a:bodyPr wrap="square">
            <a:spAutoFit/>
          </a:bodyPr>
          <a:lstStyle/>
          <a:p>
            <a:pPr lvl="0"/>
            <a:r>
              <a:rPr lang="en-US" sz="4000" b="1" dirty="0">
                <a:solidFill>
                  <a:srgbClr val="FFFFFF"/>
                </a:solidFill>
                <a:latin typeface="Segoe UI Semibold" panose="020B0702040204020203" pitchFamily="34" charset="0"/>
                <a:cs typeface="Segoe UI Semibold" panose="020B0702040204020203" pitchFamily="34" charset="0"/>
              </a:rPr>
              <a:t>Hackers shut down power grid in Ukraine</a:t>
            </a:r>
            <a:endParaRPr kumimoji="0" lang="en-US" sz="40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MATT BRIAN</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Engadget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January 6, 2016</a:t>
            </a:r>
          </a:p>
        </p:txBody>
      </p:sp>
      <p:sp>
        <p:nvSpPr>
          <p:cNvPr id="15" name="Rectangle 14"/>
          <p:cNvSpPr/>
          <p:nvPr/>
        </p:nvSpPr>
        <p:spPr>
          <a:xfrm>
            <a:off x="485739" y="6602445"/>
            <a:ext cx="7363228" cy="230832"/>
          </a:xfrm>
          <a:prstGeom prst="rect">
            <a:avLst/>
          </a:prstGeom>
        </p:spPr>
        <p:txBody>
          <a:bodyPr wrap="square">
            <a:spAutoFit/>
          </a:bodyPr>
          <a:lstStyle/>
          <a:p>
            <a:pPr lvl="0"/>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lang="en-US" sz="900" dirty="0">
                <a:ln w="3175">
                  <a:noFill/>
                </a:ln>
                <a:solidFill>
                  <a:srgbClr val="505050"/>
                </a:solidFill>
                <a:cs typeface="Segoe UI" pitchFamily="34" charset="0"/>
                <a:hlinkClick r:id="rId4"/>
              </a:rPr>
              <a:t>Hackers shut down power grid in Ukraine, </a:t>
            </a:r>
            <a:r>
              <a:rPr kumimoji="0" lang="en-US" sz="900" b="0" i="0" u="none" strike="noStrike" kern="1200" cap="none" spc="0" normalizeH="0" baseline="0" noProof="0" dirty="0">
                <a:ln>
                  <a:noFill/>
                </a:ln>
                <a:solidFill>
                  <a:srgbClr val="505050"/>
                </a:solidFill>
                <a:effectLst/>
                <a:uLnTx/>
                <a:uFillTx/>
                <a:latin typeface="Segoe UI"/>
                <a:hlinkClick r:id="rId4"/>
              </a:rPr>
              <a:t>Matt Brian</a:t>
            </a:r>
            <a:r>
              <a:rPr kumimoji="0" lang="en-US" sz="900" b="0" i="0" u="none" strike="noStrike" kern="1200" cap="none" spc="0" normalizeH="0" baseline="0" noProof="0" dirty="0">
                <a:ln w="3175">
                  <a:noFill/>
                </a:ln>
                <a:solidFill>
                  <a:srgbClr val="505050"/>
                </a:solidFill>
                <a:effectLst/>
                <a:uLnTx/>
                <a:uFillTx/>
                <a:latin typeface="Segoe UI"/>
                <a:cs typeface="Segoe UI" pitchFamily="34" charset="0"/>
                <a:hlinkClick r:id="rId4"/>
              </a:rPr>
              <a:t>, Engadget</a:t>
            </a:r>
            <a:r>
              <a:rPr lang="en-US" sz="900" dirty="0">
                <a:ln w="3175">
                  <a:noFill/>
                </a:ln>
                <a:solidFill>
                  <a:srgbClr val="505050"/>
                </a:solidFill>
                <a:cs typeface="Segoe UI" pitchFamily="34" charset="0"/>
                <a:hlinkClick r:id="rId4"/>
              </a:rPr>
              <a:t>, January 6, 2016</a:t>
            </a:r>
            <a:endParaRPr lang="en-US" sz="900" dirty="0">
              <a:ln w="3175">
                <a:noFill/>
              </a:ln>
              <a:solidFill>
                <a:srgbClr val="505050"/>
              </a:solidFill>
              <a:cs typeface="Segoe UI" pitchFamily="34" charset="0"/>
            </a:endParaRP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  UKRAINIAN POWER GRID</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7346922"/>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585681"/>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marR="0" lvl="0" indent="-111125"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“It could be the </a:t>
            </a:r>
            <a:r>
              <a:rPr kumimoji="0" lang="en-US" sz="2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single most damaging breach </a:t>
            </a: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to US national security of all time</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Those who have access to some of the most sensitive data in the world had their </a:t>
            </a:r>
            <a:r>
              <a:rPr kumimoji="0" lang="en-US" sz="2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entire backgrounds checks … stolen by an unknown assailant</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We have yet to see the repercussions of the breach, but it could </a:t>
            </a:r>
            <a:r>
              <a:rPr kumimoji="0" lang="en-US" sz="2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harm the US' domestic and foreign diplomatic and intelligence work</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t>
            </a:r>
          </a:p>
        </p:txBody>
      </p:sp>
      <p:sp>
        <p:nvSpPr>
          <p:cNvPr id="11" name="Rectangle 10"/>
          <p:cNvSpPr/>
          <p:nvPr/>
        </p:nvSpPr>
        <p:spPr>
          <a:xfrm>
            <a:off x="7583911" y="1906347"/>
            <a:ext cx="4536204" cy="206210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More than 22 million government workers now vulnerable to blackmail</a:t>
            </a: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ZACH WHITTAKER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ZDNet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October 2, 2015</a:t>
            </a:r>
          </a:p>
        </p:txBody>
      </p:sp>
      <p:sp>
        <p:nvSpPr>
          <p:cNvPr id="15" name="Rectangle 14"/>
          <p:cNvSpPr/>
          <p:nvPr/>
        </p:nvSpPr>
        <p:spPr>
          <a:xfrm>
            <a:off x="485739" y="6602445"/>
            <a:ext cx="7363228" cy="2308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2015's biggest data breaches: CVS, Anthem, IRS, and worse, </a:t>
            </a:r>
            <a:r>
              <a:rPr kumimoji="0" lang="en-US" sz="900" b="0" i="0" u="none" strike="noStrike" kern="1200" cap="none" spc="0" normalizeH="0" baseline="0" noProof="0" dirty="0">
                <a:ln>
                  <a:noFill/>
                </a:ln>
                <a:solidFill>
                  <a:srgbClr val="505050"/>
                </a:solidFill>
                <a:effectLst/>
                <a:uLnTx/>
                <a:uFillTx/>
                <a:latin typeface="Segoe UI"/>
                <a:ea typeface="+mn-ea"/>
                <a:cs typeface="+mn-cs"/>
              </a:rPr>
              <a:t>Zack Whittaker</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ZDNet, October 2, 2015</a:t>
            </a: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UNITED STATES OFFICE OF PERSONNEL MANAGEMENT</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64820926"/>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32" name="Rectangle 31"/>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485738" y="2030138"/>
            <a:ext cx="4536204" cy="23083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Hacking Team exploits put hundreds of millions of Flash users at risk</a:t>
            </a:r>
          </a:p>
        </p:txBody>
      </p:sp>
      <p:sp>
        <p:nvSpPr>
          <p:cNvPr id="13" name="Rectangle 12"/>
          <p:cNvSpPr/>
          <p:nvPr/>
        </p:nvSpPr>
        <p:spPr>
          <a:xfrm>
            <a:off x="485738" y="4559934"/>
            <a:ext cx="5169559" cy="108491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ZACH WHITTAKER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ZDNet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July 17, 2015</a:t>
            </a:r>
          </a:p>
        </p:txBody>
      </p:sp>
      <p:sp>
        <p:nvSpPr>
          <p:cNvPr id="33" name="Rectangular Callout 32"/>
          <p:cNvSpPr/>
          <p:nvPr/>
        </p:nvSpPr>
        <p:spPr>
          <a:xfrm flipH="1">
            <a:off x="6089708" y="1881584"/>
            <a:ext cx="5875423" cy="3163028"/>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365760" rIns="274320" bIns="45720" numCol="1" spcCol="0" rtlCol="0" fromWordArt="0" anchor="t" anchorCtr="0" forceAA="0" compatLnSpc="1">
            <a:prstTxWarp prst="textNoShape">
              <a:avLst/>
            </a:prstTxWarp>
            <a:noAutofit/>
          </a:bodyPr>
          <a:lstStyle/>
          <a:p>
            <a:pPr marL="111125" marR="0" lvl="0" indent="-111125" algn="l" defTabSz="932742" rtl="0" eaLnBrk="1" fontAlgn="auto" latinLnBrk="0" hangingPunct="1">
              <a:lnSpc>
                <a:spcPct val="9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mn-ea"/>
                <a:cs typeface="Consolas" panose="020B0609020204030204" pitchFamily="49" charset="0"/>
              </a:rPr>
              <a:t> “An unknown group of hackers brought … surveillance firm Hacking Team to its knees when its </a:t>
            </a:r>
            <a:r>
              <a:rPr kumimoji="0" lang="en-US" sz="2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entire network was breached and published online</a:t>
            </a:r>
            <a:r>
              <a:rPr kumimoji="0" lang="en-US" sz="2200" b="0" i="0" u="none" strike="noStrike" kern="1200" cap="none" spc="0" normalizeH="0" baseline="0" noProof="0" dirty="0">
                <a:ln>
                  <a:noFill/>
                </a:ln>
                <a:solidFill>
                  <a:srgbClr val="FFFFFF"/>
                </a:solidFill>
                <a:effectLst/>
                <a:uLnTx/>
                <a:uFillTx/>
                <a:latin typeface="Segoe UI Light"/>
                <a:ea typeface="+mn-ea"/>
                <a:cs typeface="Consolas" panose="020B0609020204030204" pitchFamily="49" charset="0"/>
              </a:rPr>
              <a:t>. Hacking Team was in 2012 named as one of the </a:t>
            </a:r>
            <a:r>
              <a:rPr kumimoji="0" lang="en-US" sz="2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"corporate enemies of the internet" </a:t>
            </a:r>
            <a:r>
              <a:rPr kumimoji="0" lang="en-US" sz="2200" b="0" i="0" u="none" strike="noStrike" kern="1200" cap="none" spc="0" normalizeH="0" baseline="0" noProof="0" dirty="0">
                <a:ln>
                  <a:noFill/>
                </a:ln>
                <a:solidFill>
                  <a:srgbClr val="FFFFFF"/>
                </a:solidFill>
                <a:effectLst/>
                <a:uLnTx/>
                <a:uFillTx/>
                <a:latin typeface="Segoe UI Light"/>
                <a:ea typeface="+mn-ea"/>
                <a:cs typeface="Consolas" panose="020B0609020204030204" pitchFamily="49" charset="0"/>
              </a:rPr>
              <a:t>by Reporters Without Borders for its role in </a:t>
            </a:r>
            <a:r>
              <a:rPr kumimoji="0" lang="en-US" sz="2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providing tools to oppressive nations.</a:t>
            </a:r>
          </a:p>
        </p:txBody>
      </p:sp>
      <p:sp>
        <p:nvSpPr>
          <p:cNvPr id="10" name="TextBox 9"/>
          <p:cNvSpPr txBox="1"/>
          <p:nvPr/>
        </p:nvSpPr>
        <p:spPr>
          <a:xfrm>
            <a:off x="128225" y="365727"/>
            <a:ext cx="12205541"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0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THE HACKING TEAM</a:t>
            </a:r>
            <a:endParaRPr kumimoji="0" lang="en-US" sz="4000" i="0" u="none" strike="noStrike" kern="1200" cap="none" spc="-10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2" name="Rectangle 11"/>
          <p:cNvSpPr/>
          <p:nvPr/>
        </p:nvSpPr>
        <p:spPr>
          <a:xfrm>
            <a:off x="485739" y="6602445"/>
            <a:ext cx="7363228" cy="2308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Former staff under investigation in Hacking Team breach, </a:t>
            </a:r>
            <a:r>
              <a:rPr kumimoji="0" lang="en-US" sz="900" b="0" i="0" u="none" strike="noStrike" kern="1200" cap="none" spc="0" normalizeH="0" baseline="0" noProof="0" dirty="0">
                <a:ln>
                  <a:noFill/>
                </a:ln>
                <a:solidFill>
                  <a:srgbClr val="505050"/>
                </a:solidFill>
                <a:effectLst/>
                <a:uLnTx/>
                <a:uFillTx/>
                <a:latin typeface="Segoe UI"/>
                <a:ea typeface="+mn-ea"/>
                <a:cs typeface="+mn-cs"/>
              </a:rPr>
              <a:t>Zack Whittaker</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ZDNet, July 17, 2015</a:t>
            </a:r>
          </a:p>
        </p:txBody>
      </p:sp>
    </p:spTree>
    <p:extLst>
      <p:ext uri="{BB962C8B-B14F-4D97-AF65-F5344CB8AC3E}">
        <p14:creationId xmlns:p14="http://schemas.microsoft.com/office/powerpoint/2010/main" val="324628669"/>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5" name="Rectangle 14"/>
          <p:cNvSpPr/>
          <p:nvPr/>
        </p:nvSpPr>
        <p:spPr>
          <a:xfrm>
            <a:off x="485738" y="6602445"/>
            <a:ext cx="8175661" cy="2308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Source: </a:t>
            </a:r>
            <a:r>
              <a:rPr kumimoji="0" lang="en-US" sz="900" b="0" i="0" u="none" strike="noStrike" kern="1200" cap="none" spc="0" normalizeH="0" baseline="0" noProof="0" dirty="0">
                <a:ln>
                  <a:noFill/>
                </a:ln>
                <a:solidFill>
                  <a:srgbClr val="505050"/>
                </a:solidFill>
                <a:effectLst/>
                <a:uLnTx/>
                <a:uFillTx/>
                <a:latin typeface="Segoe UI"/>
                <a:ea typeface="+mn-ea"/>
                <a:cs typeface="+mn-cs"/>
                <a:hlinkClick r:id="rId4"/>
              </a:rPr>
              <a:t>Hackers Threaten Sony Employees in New Email: ‘Your Family Will Be in Danger’, Dave </a:t>
            </a:r>
            <a:r>
              <a:rPr kumimoji="0" lang="en-US" sz="900" b="0" i="0" u="none" strike="noStrike" kern="1200" cap="none" spc="0" normalizeH="0" baseline="0" noProof="0" dirty="0" err="1">
                <a:ln>
                  <a:noFill/>
                </a:ln>
                <a:solidFill>
                  <a:srgbClr val="505050"/>
                </a:solidFill>
                <a:effectLst/>
                <a:uLnTx/>
                <a:uFillTx/>
                <a:latin typeface="Segoe UI"/>
                <a:ea typeface="+mn-ea"/>
                <a:cs typeface="+mn-cs"/>
                <a:hlinkClick r:id="rId4"/>
              </a:rPr>
              <a:t>McNary</a:t>
            </a:r>
            <a:r>
              <a:rPr kumimoji="0" lang="en-US" sz="900" b="0" i="0" u="none" strike="noStrike" kern="1200" cap="none" spc="0" normalizeH="0" baseline="0" noProof="0" dirty="0">
                <a:ln>
                  <a:noFill/>
                </a:ln>
                <a:solidFill>
                  <a:srgbClr val="505050"/>
                </a:solidFill>
                <a:effectLst/>
                <a:uLnTx/>
                <a:uFillTx/>
                <a:latin typeface="Segoe UI"/>
                <a:ea typeface="+mn-ea"/>
                <a:cs typeface="+mn-cs"/>
                <a:hlinkClick r:id="rId4"/>
              </a:rPr>
              <a:t>, MSN, December 5, 2014.  </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hlinkClick r:id="rId4"/>
              </a:rPr>
              <a:t>Image: G. </a:t>
            </a:r>
            <a:r>
              <a:rPr kumimoji="0" lang="en-US" sz="900" b="0" i="0" u="none" strike="noStrike" kern="1200" cap="none" spc="0" normalizeH="0" baseline="0" noProof="0" dirty="0" err="1">
                <a:ln w="3175">
                  <a:noFill/>
                </a:ln>
                <a:solidFill>
                  <a:srgbClr val="505050"/>
                </a:solidFill>
                <a:effectLst/>
                <a:uLnTx/>
                <a:uFillTx/>
                <a:latin typeface="Segoe UI"/>
                <a:ea typeface="+mn-ea"/>
                <a:cs typeface="Segoe UI" pitchFamily="34" charset="0"/>
                <a:hlinkClick r:id="rId4"/>
              </a:rPr>
              <a:t>Hodan</a:t>
            </a:r>
            <a:endPar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endParaRPr>
          </a:p>
        </p:txBody>
      </p:sp>
      <p:sp>
        <p:nvSpPr>
          <p:cNvPr id="11" name="Rectangle 10"/>
          <p:cNvSpPr/>
          <p:nvPr/>
        </p:nvSpPr>
        <p:spPr>
          <a:xfrm>
            <a:off x="485738" y="2193496"/>
            <a:ext cx="4536204" cy="175432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Sony Hackers Threaten 9/11 Attack on Movie Theaters</a:t>
            </a:r>
          </a:p>
        </p:txBody>
      </p:sp>
      <p:sp>
        <p:nvSpPr>
          <p:cNvPr id="13" name="Rectangle 12"/>
          <p:cNvSpPr/>
          <p:nvPr/>
        </p:nvSpPr>
        <p:spPr>
          <a:xfrm>
            <a:off x="485738" y="4218532"/>
            <a:ext cx="5169559" cy="9233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BRENT LANG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Variety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December 5, 2014</a:t>
            </a:r>
          </a:p>
        </p:txBody>
      </p:sp>
      <p:sp>
        <p:nvSpPr>
          <p:cNvPr id="33" name="Rectangular Callout 32"/>
          <p:cNvSpPr/>
          <p:nvPr/>
        </p:nvSpPr>
        <p:spPr>
          <a:xfrm flipH="1">
            <a:off x="6089709" y="1881583"/>
            <a:ext cx="5875423" cy="3423533"/>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0" rIns="274320" bIns="45720" numCol="1" spcCol="0" rtlCol="0" fromWordArt="0" anchor="t" anchorCtr="0" forceAA="0" compatLnSpc="1">
            <a:prstTxWarp prst="textNoShape">
              <a:avLst/>
            </a:prstTxWarp>
            <a:noAutofit/>
          </a:bodyPr>
          <a:lstStyle/>
          <a:p>
            <a:pPr marL="111125" marR="0" lvl="0" indent="-111125"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“The world will be full of fear, remember the 11th of September 2001. We recommend you to keep yourself distant from the places at that time.” </a:t>
            </a:r>
          </a:p>
        </p:txBody>
      </p:sp>
      <p:sp>
        <p:nvSpPr>
          <p:cNvPr id="2" name="Title 1"/>
          <p:cNvSpPr>
            <a:spLocks noGrp="1"/>
          </p:cNvSpPr>
          <p:nvPr>
            <p:ph type="title"/>
          </p:nvPr>
        </p:nvSpPr>
        <p:spPr/>
        <p:txBody>
          <a:bodyPr/>
          <a:lstStyle/>
          <a:p>
            <a:r>
              <a:rPr lang="en-US" sz="4000" dirty="0">
                <a:solidFill>
                  <a:srgbClr val="FF0000"/>
                </a:solidFill>
                <a:latin typeface="Segoe UI Semibold" panose="020B0702040204020203" pitchFamily="34" charset="0"/>
                <a:cs typeface="Segoe UI Semibold" panose="020B0702040204020203" pitchFamily="34" charset="0"/>
              </a:rPr>
              <a:t>Sony – adding terror to playbook</a:t>
            </a:r>
          </a:p>
        </p:txBody>
      </p:sp>
    </p:spTree>
    <p:extLst>
      <p:ext uri="{BB962C8B-B14F-4D97-AF65-F5344CB8AC3E}">
        <p14:creationId xmlns:p14="http://schemas.microsoft.com/office/powerpoint/2010/main" val="72963713"/>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www.taketours.com/images/destination/white%20house%2002.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t="27026" b="16710"/>
          <a:stretch/>
        </p:blipFill>
        <p:spPr bwMode="auto">
          <a:xfrm>
            <a:off x="-1" y="1494971"/>
            <a:ext cx="12436475" cy="465908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5738" y="6602445"/>
            <a:ext cx="9991761" cy="2308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Hackers who breached White House network accessed sensitive data, Steven </a:t>
            </a:r>
            <a:r>
              <a:rPr kumimoji="0" lang="en-US" sz="900" b="0" i="0" u="none" strike="noStrike" kern="1200" cap="none" spc="0" normalizeH="0" baseline="0" noProof="0" dirty="0" err="1">
                <a:ln w="3175">
                  <a:noFill/>
                </a:ln>
                <a:solidFill>
                  <a:srgbClr val="505050"/>
                </a:solidFill>
                <a:effectLst/>
                <a:uLnTx/>
                <a:uFillTx/>
                <a:latin typeface="Segoe UI"/>
                <a:ea typeface="+mn-ea"/>
                <a:cs typeface="Segoe UI" pitchFamily="34" charset="0"/>
              </a:rPr>
              <a:t>Musil</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CNET, April 13, 2015</a:t>
            </a:r>
          </a:p>
        </p:txBody>
      </p:sp>
      <p:sp>
        <p:nvSpPr>
          <p:cNvPr id="32" name="Rectangle 31"/>
          <p:cNvSpPr/>
          <p:nvPr/>
        </p:nvSpPr>
        <p:spPr>
          <a:xfrm rot="16200000">
            <a:off x="3753198" y="-2258226"/>
            <a:ext cx="4663440" cy="12169834"/>
          </a:xfrm>
          <a:prstGeom prst="rect">
            <a:avLst/>
          </a:prstGeom>
          <a:gradFill>
            <a:gsLst>
              <a:gs pos="40000">
                <a:srgbClr val="000000">
                  <a:alpha val="63000"/>
                </a:srgbClr>
              </a:gs>
              <a:gs pos="0">
                <a:srgbClr val="000000">
                  <a:alpha val="60000"/>
                </a:srgbClr>
              </a:gs>
              <a:gs pos="100000">
                <a:srgbClr val="000000">
                  <a:alpha val="0"/>
                </a:srgb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485739" y="2923089"/>
            <a:ext cx="5033912" cy="1421928"/>
          </a:xfrm>
          <a:prstGeom prst="rect">
            <a:avLst/>
          </a:prstGeom>
        </p:spPr>
        <p:txBody>
          <a:bodyPr wrap="square">
            <a:spAutoFit/>
          </a:bodyPr>
          <a:lstStyle/>
          <a:p>
            <a:pPr marL="0" marR="0" lvl="0" indent="0" algn="l" defTabSz="932742"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Hackers who breached White House network accessed sensitive data</a:t>
            </a:r>
          </a:p>
        </p:txBody>
      </p:sp>
      <p:sp>
        <p:nvSpPr>
          <p:cNvPr id="13" name="Rectangle 12"/>
          <p:cNvSpPr/>
          <p:nvPr/>
        </p:nvSpPr>
        <p:spPr>
          <a:xfrm>
            <a:off x="485738" y="4569211"/>
            <a:ext cx="5169559" cy="92333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STEVEN MUSIL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CNET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April 13, 2015</a:t>
            </a:r>
          </a:p>
        </p:txBody>
      </p:sp>
      <p:sp>
        <p:nvSpPr>
          <p:cNvPr id="16" name="Rectangular Callout 15"/>
          <p:cNvSpPr/>
          <p:nvPr/>
        </p:nvSpPr>
        <p:spPr>
          <a:xfrm flipH="1">
            <a:off x="5668631" y="2011268"/>
            <a:ext cx="6239973" cy="3139677"/>
          </a:xfrm>
          <a:prstGeom prst="wedgeRectCallout">
            <a:avLst>
              <a:gd name="adj1" fmla="val -8580"/>
              <a:gd name="adj2" fmla="val 63796"/>
            </a:avLst>
          </a:prstGeom>
          <a:solidFill>
            <a:srgbClr val="FF0000">
              <a:alpha val="95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0" rIns="274320" bIns="45720" numCol="1" spcCol="0" rtlCol="0" fromWordArt="0" anchor="t" anchorCtr="0" forceAA="0" compatLnSpc="1">
            <a:prstTxWarp prst="textNoShape">
              <a:avLst/>
            </a:prstTxWarp>
            <a:noAutofit/>
          </a:bodyPr>
          <a:lstStyle/>
          <a:p>
            <a:pPr marL="111125" marR="0" lvl="0" indent="-111125"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50" normalizeH="0" baseline="0" noProof="0" dirty="0">
                <a:ln>
                  <a:noFill/>
                </a:ln>
                <a:solidFill>
                  <a:srgbClr val="FFFFFF"/>
                </a:solidFill>
                <a:effectLst/>
                <a:uLnTx/>
                <a:uFillTx/>
                <a:latin typeface="Segoe UI Light"/>
                <a:ea typeface="+mn-ea"/>
                <a:cs typeface="Segoe UI" panose="020B0502040204020203" pitchFamily="34" charset="0"/>
              </a:rPr>
              <a:t>"In the State Department breach, none of the department's classified email system was affected, a senior department official said, but the hackers used that breach to break in to the White House's network"</a:t>
            </a:r>
          </a:p>
        </p:txBody>
      </p:sp>
      <p:sp>
        <p:nvSpPr>
          <p:cNvPr id="2" name="Title 1"/>
          <p:cNvSpPr>
            <a:spLocks noGrp="1"/>
          </p:cNvSpPr>
          <p:nvPr>
            <p:ph type="title"/>
          </p:nvPr>
        </p:nvSpPr>
        <p:spPr>
          <a:xfrm>
            <a:off x="274639" y="295274"/>
            <a:ext cx="11895194" cy="917575"/>
          </a:xfrm>
        </p:spPr>
        <p:txBody>
          <a:bodyPr/>
          <a:lstStyle/>
          <a:p>
            <a:r>
              <a:rPr lang="en-US" sz="4000" dirty="0">
                <a:solidFill>
                  <a:srgbClr val="FF0000"/>
                </a:solidFill>
                <a:latin typeface="Segoe UI Semibold" panose="020B0702040204020203" pitchFamily="34" charset="0"/>
                <a:cs typeface="Segoe UI Semibold" panose="020B0702040204020203" pitchFamily="34" charset="0"/>
              </a:rPr>
              <a:t>White House – unlimited budget, still vulnerable </a:t>
            </a:r>
          </a:p>
        </p:txBody>
      </p:sp>
    </p:spTree>
    <p:extLst>
      <p:ext uri="{BB962C8B-B14F-4D97-AF65-F5344CB8AC3E}">
        <p14:creationId xmlns:p14="http://schemas.microsoft.com/office/powerpoint/2010/main" val="1631515767"/>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Federal cybersecurity ‘stinks’” – </a:t>
            </a:r>
            <a:r>
              <a:rPr lang="en-US"/>
              <a:t>Washington Times</a:t>
            </a:r>
            <a:endParaRPr lang="en-US" dirty="0"/>
          </a:p>
        </p:txBody>
      </p:sp>
      <p:sp>
        <p:nvSpPr>
          <p:cNvPr id="3" name="TextBox 2"/>
          <p:cNvSpPr txBox="1"/>
          <p:nvPr/>
        </p:nvSpPr>
        <p:spPr>
          <a:xfrm>
            <a:off x="331048" y="1534332"/>
            <a:ext cx="11776745" cy="4912114"/>
          </a:xfrm>
          <a:prstGeom prst="rect">
            <a:avLst/>
          </a:prstGeom>
          <a:noFill/>
        </p:spPr>
        <p:txBody>
          <a:bodyPr wrap="square" lIns="182880" tIns="146304" rIns="182880" bIns="146304" rtlCol="0">
            <a:spAutoFit/>
          </a:bodyPr>
          <a:lstStyle/>
          <a:p>
            <a:r>
              <a:rPr lang="en-US" sz="2000" dirty="0"/>
              <a:t>“The Obama administration’s chief human resources officer ignored warnings to shut down the very computer systems that hackers would use to steal the most personal information of millions of federal employees, Congress was told Tuesday in testimony that left lawmakers stunned at the gaps in cybersecurity.”</a:t>
            </a:r>
          </a:p>
          <a:p>
            <a:endParaRPr lang="en-US" sz="2000" dirty="0"/>
          </a:p>
          <a:p>
            <a:r>
              <a:rPr lang="en-US" sz="2000" dirty="0"/>
              <a:t>“And OPM Director Katherine Archuleta said they stop more than 100 million intrusions a year already, which she said proves they are making headway.”</a:t>
            </a:r>
          </a:p>
          <a:p>
            <a:endParaRPr lang="en-US" sz="2000" dirty="0"/>
          </a:p>
          <a:p>
            <a:r>
              <a:rPr lang="en-US" sz="2000" dirty="0"/>
              <a:t>“The OPM suffered two different hacks, one of which compromised basic personal identifying information such as dates of birth and Social Security numbers of 4.2 million current, former and prospective federal employees. The second breach saw hackers get into the government’s background check system — a potential national security nightmare, officials said.</a:t>
            </a:r>
          </a:p>
          <a:p>
            <a:endParaRPr lang="en-US" sz="2000" dirty="0"/>
          </a:p>
          <a:p>
            <a:r>
              <a:rPr lang="en-US" sz="2000" dirty="0"/>
              <a:t>http://www.washingtontimes.com/news/2015/jun/16/top-investigator-says-federal-cybersecurity-stinks/</a:t>
            </a:r>
          </a:p>
        </p:txBody>
      </p:sp>
    </p:spTree>
    <p:extLst>
      <p:ext uri="{BB962C8B-B14F-4D97-AF65-F5344CB8AC3E}">
        <p14:creationId xmlns:p14="http://schemas.microsoft.com/office/powerpoint/2010/main" val="3883542118"/>
      </p:ext>
    </p:extLst>
  </p:cSld>
  <p:clrMapOvr>
    <a:masterClrMapping/>
  </p:clrMapOvr>
  <p:transition advTm="125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233750"/>
            <a:ext cx="12436475" cy="548964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idx="4294967295"/>
          </p:nvPr>
        </p:nvSpPr>
        <p:spPr>
          <a:xfrm>
            <a:off x="547688" y="295275"/>
            <a:ext cx="11888787" cy="917575"/>
          </a:xfrm>
        </p:spPr>
        <p:txBody>
          <a:bodyPr/>
          <a:lstStyle/>
          <a:p>
            <a:r>
              <a:rPr lang="en-US" dirty="0"/>
              <a:t>Data Leakage</a:t>
            </a:r>
          </a:p>
        </p:txBody>
      </p:sp>
      <p:sp>
        <p:nvSpPr>
          <p:cNvPr id="29" name="Rectangle 28"/>
          <p:cNvSpPr/>
          <p:nvPr/>
        </p:nvSpPr>
        <p:spPr bwMode="auto">
          <a:xfrm>
            <a:off x="0" y="6489985"/>
            <a:ext cx="12436475" cy="5045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a:xfrm>
            <a:off x="274639" y="6723391"/>
            <a:ext cx="7362183" cy="26161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30000" noProof="0" dirty="0">
                <a:ln>
                  <a:noFill/>
                </a:ln>
                <a:solidFill>
                  <a:srgbClr val="FFFFFF">
                    <a:lumMod val="75000"/>
                  </a:srgbClr>
                </a:solidFill>
                <a:effectLst/>
                <a:uLnTx/>
                <a:uFillTx/>
                <a:latin typeface="Segoe UI" panose="020B0502040204020203" pitchFamily="34" charset="0"/>
                <a:ea typeface="+mn-ea"/>
                <a:cs typeface="+mn-cs"/>
              </a:rPr>
              <a:t>2</a:t>
            </a:r>
            <a:r>
              <a:rPr kumimoji="0" lang="en-US" sz="1050" b="0" i="0" u="none" strike="noStrike" kern="1200" cap="none" spc="0" normalizeH="0" baseline="0" noProof="0" dirty="0">
                <a:ln>
                  <a:noFill/>
                </a:ln>
                <a:solidFill>
                  <a:srgbClr val="FFFFFF">
                    <a:lumMod val="75000"/>
                  </a:srgbClr>
                </a:solidFill>
                <a:effectLst/>
                <a:uLnTx/>
                <a:uFillTx/>
                <a:latin typeface="Segoe UI" panose="020B0502040204020203" pitchFamily="34" charset="0"/>
                <a:ea typeface="+mn-ea"/>
                <a:cs typeface="+mn-cs"/>
              </a:rPr>
              <a:t>HIPPA Secure Now, “A look at the cost of healthcare data breaches,” Art Gross, March 30, 2012</a:t>
            </a:r>
          </a:p>
        </p:txBody>
      </p:sp>
      <p:sp>
        <p:nvSpPr>
          <p:cNvPr id="28" name="Rectangle 27"/>
          <p:cNvSpPr/>
          <p:nvPr/>
        </p:nvSpPr>
        <p:spPr bwMode="auto">
          <a:xfrm>
            <a:off x="0" y="1233750"/>
            <a:ext cx="12436475" cy="70001"/>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p:cNvGrpSpPr/>
          <p:nvPr/>
        </p:nvGrpSpPr>
        <p:grpSpPr>
          <a:xfrm>
            <a:off x="4257977" y="1522405"/>
            <a:ext cx="3922888" cy="4726906"/>
            <a:chOff x="4257977" y="1522405"/>
            <a:chExt cx="3922888" cy="4726906"/>
          </a:xfrm>
        </p:grpSpPr>
        <p:sp>
          <p:nvSpPr>
            <p:cNvPr id="40" name="Rectangle 39"/>
            <p:cNvSpPr/>
            <p:nvPr/>
          </p:nvSpPr>
          <p:spPr bwMode="auto">
            <a:xfrm>
              <a:off x="4257977" y="1522405"/>
              <a:ext cx="3922888" cy="47269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p:nvSpPr>
          <p:spPr bwMode="auto">
            <a:xfrm>
              <a:off x="5295652" y="1963379"/>
              <a:ext cx="1847537" cy="23023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p:cNvSpPr txBox="1"/>
            <p:nvPr/>
          </p:nvSpPr>
          <p:spPr>
            <a:xfrm>
              <a:off x="4362802" y="4984653"/>
              <a:ext cx="3713238" cy="923330"/>
            </a:xfrm>
            <a:prstGeom prst="rect">
              <a:avLst/>
            </a:prstGeom>
            <a:noFill/>
          </p:spPr>
          <p:txBody>
            <a:bodyPr wrap="square" lIns="0" tIns="182880" rIns="0" bIns="18288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100" normalizeH="0" baseline="0" noProof="0" dirty="0">
                  <a:ln w="3175">
                    <a:noFill/>
                  </a:ln>
                  <a:solidFill>
                    <a:srgbClr val="4C4C4C"/>
                  </a:solidFill>
                  <a:effectLst/>
                  <a:uLnTx/>
                  <a:uFillTx/>
                  <a:latin typeface="Segoe UI"/>
                  <a:ea typeface="+mn-ea"/>
                  <a:cs typeface="+mn-cs"/>
                </a:rPr>
                <a:t>Have accidentally sent sensitive information to the </a:t>
              </a:r>
              <a:r>
                <a:rPr kumimoji="0" lang="en-US" sz="2000" b="0" i="0" u="none" strike="noStrike" kern="1200" cap="none" spc="-100" normalizeH="0" baseline="0" noProof="0" dirty="0">
                  <a:ln w="3175">
                    <a:noFill/>
                  </a:ln>
                  <a:solidFill>
                    <a:srgbClr val="4C4C4C"/>
                  </a:solidFill>
                  <a:effectLst/>
                  <a:uLnTx/>
                  <a:uFillTx/>
                  <a:latin typeface="Segoe UI Semibold" panose="020B0702040204020203" pitchFamily="34" charset="0"/>
                  <a:ea typeface="+mn-ea"/>
                  <a:cs typeface="Segoe UI Semibold" panose="020B0702040204020203" pitchFamily="34" charset="0"/>
                </a:rPr>
                <a:t>wrong person</a:t>
              </a:r>
              <a:r>
                <a:rPr kumimoji="0" lang="en-US" sz="2000" b="0" i="0" u="none" strike="noStrike" kern="1200" cap="none" spc="-100" normalizeH="0" baseline="30000" noProof="0" dirty="0">
                  <a:ln w="3175">
                    <a:noFill/>
                  </a:ln>
                  <a:solidFill>
                    <a:srgbClr val="4C4C4C"/>
                  </a:solidFill>
                  <a:effectLst/>
                  <a:uLnTx/>
                  <a:uFillTx/>
                  <a:latin typeface="Segoe UI"/>
                  <a:ea typeface="+mn-ea"/>
                  <a:cs typeface="+mn-cs"/>
                </a:rPr>
                <a:t>1</a:t>
              </a:r>
            </a:p>
          </p:txBody>
        </p:sp>
        <p:graphicFrame>
          <p:nvGraphicFramePr>
            <p:cNvPr id="42" name="Chart 41"/>
            <p:cNvGraphicFramePr/>
            <p:nvPr>
              <p:extLst/>
            </p:nvPr>
          </p:nvGraphicFramePr>
          <p:xfrm>
            <a:off x="4465897" y="1631981"/>
            <a:ext cx="3507049" cy="3017520"/>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a:off x="5332374" y="2380194"/>
              <a:ext cx="1871266"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800" b="1" i="0" u="none" strike="noStrike" kern="1200" cap="none" spc="-300" normalizeH="0" baseline="0" noProof="0" dirty="0">
                  <a:ln w="3175">
                    <a:noFill/>
                  </a:ln>
                  <a:solidFill>
                    <a:srgbClr val="717171"/>
                  </a:solidFill>
                  <a:effectLst/>
                  <a:uLnTx/>
                  <a:uFillTx/>
                  <a:latin typeface="Segoe UI"/>
                  <a:ea typeface="+mn-ea"/>
                  <a:cs typeface="+mn-cs"/>
                </a:rPr>
                <a:t>58%</a:t>
              </a:r>
            </a:p>
          </p:txBody>
        </p:sp>
        <p:sp>
          <p:nvSpPr>
            <p:cNvPr id="44" name="Freeform 103"/>
            <p:cNvSpPr>
              <a:spLocks noChangeAspect="1" noEditPoints="1"/>
            </p:cNvSpPr>
            <p:nvPr/>
          </p:nvSpPr>
          <p:spPr bwMode="black">
            <a:xfrm>
              <a:off x="5943802" y="3306811"/>
              <a:ext cx="548869" cy="548640"/>
            </a:xfrm>
            <a:custGeom>
              <a:avLst/>
              <a:gdLst>
                <a:gd name="T0" fmla="*/ 47 w 95"/>
                <a:gd name="T1" fmla="*/ 0 h 95"/>
                <a:gd name="T2" fmla="*/ 0 w 95"/>
                <a:gd name="T3" fmla="*/ 47 h 95"/>
                <a:gd name="T4" fmla="*/ 47 w 95"/>
                <a:gd name="T5" fmla="*/ 95 h 95"/>
                <a:gd name="T6" fmla="*/ 95 w 95"/>
                <a:gd name="T7" fmla="*/ 47 h 95"/>
                <a:gd name="T8" fmla="*/ 47 w 95"/>
                <a:gd name="T9" fmla="*/ 0 h 95"/>
                <a:gd name="T10" fmla="*/ 24 w 95"/>
                <a:gd name="T11" fmla="*/ 24 h 95"/>
                <a:gd name="T12" fmla="*/ 22 w 95"/>
                <a:gd name="T13" fmla="*/ 20 h 95"/>
                <a:gd name="T14" fmla="*/ 26 w 95"/>
                <a:gd name="T15" fmla="*/ 13 h 95"/>
                <a:gd name="T16" fmla="*/ 34 w 95"/>
                <a:gd name="T17" fmla="*/ 14 h 95"/>
                <a:gd name="T18" fmla="*/ 35 w 95"/>
                <a:gd name="T19" fmla="*/ 18 h 95"/>
                <a:gd name="T20" fmla="*/ 29 w 95"/>
                <a:gd name="T21" fmla="*/ 20 h 95"/>
                <a:gd name="T22" fmla="*/ 24 w 95"/>
                <a:gd name="T23" fmla="*/ 24 h 95"/>
                <a:gd name="T24" fmla="*/ 30 w 95"/>
                <a:gd name="T25" fmla="*/ 43 h 95"/>
                <a:gd name="T26" fmla="*/ 26 w 95"/>
                <a:gd name="T27" fmla="*/ 34 h 95"/>
                <a:gd name="T28" fmla="*/ 30 w 95"/>
                <a:gd name="T29" fmla="*/ 25 h 95"/>
                <a:gd name="T30" fmla="*/ 34 w 95"/>
                <a:gd name="T31" fmla="*/ 34 h 95"/>
                <a:gd name="T32" fmla="*/ 30 w 95"/>
                <a:gd name="T33" fmla="*/ 43 h 95"/>
                <a:gd name="T34" fmla="*/ 47 w 95"/>
                <a:gd name="T35" fmla="*/ 87 h 95"/>
                <a:gd name="T36" fmla="*/ 33 w 95"/>
                <a:gd name="T37" fmla="*/ 75 h 95"/>
                <a:gd name="T38" fmla="*/ 47 w 95"/>
                <a:gd name="T39" fmla="*/ 62 h 95"/>
                <a:gd name="T40" fmla="*/ 61 w 95"/>
                <a:gd name="T41" fmla="*/ 75 h 95"/>
                <a:gd name="T42" fmla="*/ 47 w 95"/>
                <a:gd name="T43" fmla="*/ 87 h 95"/>
                <a:gd name="T44" fmla="*/ 65 w 95"/>
                <a:gd name="T45" fmla="*/ 43 h 95"/>
                <a:gd name="T46" fmla="*/ 61 w 95"/>
                <a:gd name="T47" fmla="*/ 34 h 95"/>
                <a:gd name="T48" fmla="*/ 65 w 95"/>
                <a:gd name="T49" fmla="*/ 25 h 95"/>
                <a:gd name="T50" fmla="*/ 69 w 95"/>
                <a:gd name="T51" fmla="*/ 34 h 95"/>
                <a:gd name="T52" fmla="*/ 65 w 95"/>
                <a:gd name="T53" fmla="*/ 43 h 95"/>
                <a:gd name="T54" fmla="*/ 71 w 95"/>
                <a:gd name="T55" fmla="*/ 24 h 95"/>
                <a:gd name="T56" fmla="*/ 66 w 95"/>
                <a:gd name="T57" fmla="*/ 20 h 95"/>
                <a:gd name="T58" fmla="*/ 59 w 95"/>
                <a:gd name="T59" fmla="*/ 18 h 95"/>
                <a:gd name="T60" fmla="*/ 61 w 95"/>
                <a:gd name="T61" fmla="*/ 14 h 95"/>
                <a:gd name="T62" fmla="*/ 69 w 95"/>
                <a:gd name="T63" fmla="*/ 13 h 95"/>
                <a:gd name="T64" fmla="*/ 73 w 95"/>
                <a:gd name="T65" fmla="*/ 20 h 95"/>
                <a:gd name="T66" fmla="*/ 71 w 95"/>
                <a:gd name="T6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5">
                  <a:moveTo>
                    <a:pt x="47" y="0"/>
                  </a:moveTo>
                  <a:cubicBezTo>
                    <a:pt x="21" y="0"/>
                    <a:pt x="0" y="21"/>
                    <a:pt x="0" y="47"/>
                  </a:cubicBezTo>
                  <a:cubicBezTo>
                    <a:pt x="0" y="74"/>
                    <a:pt x="21" y="95"/>
                    <a:pt x="47" y="95"/>
                  </a:cubicBezTo>
                  <a:cubicBezTo>
                    <a:pt x="74" y="95"/>
                    <a:pt x="95" y="74"/>
                    <a:pt x="95" y="47"/>
                  </a:cubicBezTo>
                  <a:cubicBezTo>
                    <a:pt x="95" y="21"/>
                    <a:pt x="74" y="0"/>
                    <a:pt x="47" y="0"/>
                  </a:cubicBezTo>
                  <a:close/>
                  <a:moveTo>
                    <a:pt x="24" y="24"/>
                  </a:moveTo>
                  <a:cubicBezTo>
                    <a:pt x="23" y="24"/>
                    <a:pt x="22" y="23"/>
                    <a:pt x="22" y="20"/>
                  </a:cubicBezTo>
                  <a:cubicBezTo>
                    <a:pt x="22" y="18"/>
                    <a:pt x="23" y="15"/>
                    <a:pt x="26" y="13"/>
                  </a:cubicBezTo>
                  <a:cubicBezTo>
                    <a:pt x="29" y="12"/>
                    <a:pt x="32" y="13"/>
                    <a:pt x="34" y="14"/>
                  </a:cubicBezTo>
                  <a:cubicBezTo>
                    <a:pt x="36" y="15"/>
                    <a:pt x="36" y="17"/>
                    <a:pt x="35" y="18"/>
                  </a:cubicBezTo>
                  <a:cubicBezTo>
                    <a:pt x="34" y="19"/>
                    <a:pt x="31" y="18"/>
                    <a:pt x="29" y="20"/>
                  </a:cubicBezTo>
                  <a:cubicBezTo>
                    <a:pt x="27" y="21"/>
                    <a:pt x="26" y="23"/>
                    <a:pt x="24" y="24"/>
                  </a:cubicBezTo>
                  <a:close/>
                  <a:moveTo>
                    <a:pt x="30" y="43"/>
                  </a:moveTo>
                  <a:cubicBezTo>
                    <a:pt x="28" y="43"/>
                    <a:pt x="26" y="39"/>
                    <a:pt x="26" y="34"/>
                  </a:cubicBezTo>
                  <a:cubicBezTo>
                    <a:pt x="26" y="29"/>
                    <a:pt x="28" y="25"/>
                    <a:pt x="30" y="25"/>
                  </a:cubicBezTo>
                  <a:cubicBezTo>
                    <a:pt x="32" y="25"/>
                    <a:pt x="34" y="29"/>
                    <a:pt x="34" y="34"/>
                  </a:cubicBezTo>
                  <a:cubicBezTo>
                    <a:pt x="34" y="39"/>
                    <a:pt x="32" y="43"/>
                    <a:pt x="30" y="43"/>
                  </a:cubicBezTo>
                  <a:close/>
                  <a:moveTo>
                    <a:pt x="47" y="87"/>
                  </a:moveTo>
                  <a:cubicBezTo>
                    <a:pt x="38" y="87"/>
                    <a:pt x="33" y="82"/>
                    <a:pt x="33" y="75"/>
                  </a:cubicBezTo>
                  <a:cubicBezTo>
                    <a:pt x="33" y="68"/>
                    <a:pt x="38" y="62"/>
                    <a:pt x="47" y="62"/>
                  </a:cubicBezTo>
                  <a:cubicBezTo>
                    <a:pt x="57" y="62"/>
                    <a:pt x="61" y="68"/>
                    <a:pt x="61" y="75"/>
                  </a:cubicBezTo>
                  <a:cubicBezTo>
                    <a:pt x="61" y="82"/>
                    <a:pt x="57" y="87"/>
                    <a:pt x="47" y="87"/>
                  </a:cubicBezTo>
                  <a:close/>
                  <a:moveTo>
                    <a:pt x="65" y="43"/>
                  </a:moveTo>
                  <a:cubicBezTo>
                    <a:pt x="63" y="43"/>
                    <a:pt x="61" y="39"/>
                    <a:pt x="61" y="34"/>
                  </a:cubicBezTo>
                  <a:cubicBezTo>
                    <a:pt x="61" y="29"/>
                    <a:pt x="63" y="25"/>
                    <a:pt x="65" y="25"/>
                  </a:cubicBezTo>
                  <a:cubicBezTo>
                    <a:pt x="67" y="25"/>
                    <a:pt x="69" y="29"/>
                    <a:pt x="69" y="34"/>
                  </a:cubicBezTo>
                  <a:cubicBezTo>
                    <a:pt x="69" y="39"/>
                    <a:pt x="67" y="43"/>
                    <a:pt x="65" y="43"/>
                  </a:cubicBezTo>
                  <a:close/>
                  <a:moveTo>
                    <a:pt x="71" y="24"/>
                  </a:moveTo>
                  <a:cubicBezTo>
                    <a:pt x="68" y="23"/>
                    <a:pt x="68" y="21"/>
                    <a:pt x="66" y="20"/>
                  </a:cubicBezTo>
                  <a:cubicBezTo>
                    <a:pt x="63" y="18"/>
                    <a:pt x="61" y="19"/>
                    <a:pt x="59" y="18"/>
                  </a:cubicBezTo>
                  <a:cubicBezTo>
                    <a:pt x="59" y="17"/>
                    <a:pt x="59" y="15"/>
                    <a:pt x="61" y="14"/>
                  </a:cubicBezTo>
                  <a:cubicBezTo>
                    <a:pt x="63" y="13"/>
                    <a:pt x="66" y="12"/>
                    <a:pt x="69" y="13"/>
                  </a:cubicBezTo>
                  <a:cubicBezTo>
                    <a:pt x="72" y="15"/>
                    <a:pt x="73" y="18"/>
                    <a:pt x="73" y="20"/>
                  </a:cubicBezTo>
                  <a:cubicBezTo>
                    <a:pt x="73" y="23"/>
                    <a:pt x="72" y="24"/>
                    <a:pt x="71" y="24"/>
                  </a:cubicBezTo>
                  <a:close/>
                </a:path>
              </a:pathLst>
            </a:custGeom>
            <a:solidFill>
              <a:srgbClr val="C0C1C1"/>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1" name="Group 20"/>
          <p:cNvGrpSpPr/>
          <p:nvPr/>
        </p:nvGrpSpPr>
        <p:grpSpPr>
          <a:xfrm>
            <a:off x="274639" y="1522405"/>
            <a:ext cx="3922888" cy="4726906"/>
            <a:chOff x="274639" y="1522405"/>
            <a:chExt cx="3922888" cy="4726906"/>
          </a:xfrm>
        </p:grpSpPr>
        <p:sp>
          <p:nvSpPr>
            <p:cNvPr id="33" name="Rectangle 32"/>
            <p:cNvSpPr/>
            <p:nvPr/>
          </p:nvSpPr>
          <p:spPr bwMode="auto">
            <a:xfrm>
              <a:off x="274639" y="1522405"/>
              <a:ext cx="3922888" cy="47269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1312314" y="1963379"/>
              <a:ext cx="1847537" cy="23023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p:cNvSpPr txBox="1"/>
            <p:nvPr/>
          </p:nvSpPr>
          <p:spPr>
            <a:xfrm>
              <a:off x="379464" y="4846153"/>
              <a:ext cx="3713238" cy="1200329"/>
            </a:xfrm>
            <a:prstGeom prst="rect">
              <a:avLst/>
            </a:prstGeom>
            <a:noFill/>
          </p:spPr>
          <p:txBody>
            <a:bodyPr wrap="square" lIns="0" tIns="182880" rIns="0" bIns="18288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100" normalizeH="0" baseline="0" noProof="0" dirty="0">
                  <a:ln w="3175">
                    <a:noFill/>
                  </a:ln>
                  <a:solidFill>
                    <a:srgbClr val="4C4C4C"/>
                  </a:solidFill>
                  <a:effectLst/>
                  <a:uLnTx/>
                  <a:uFillTx/>
                  <a:latin typeface="Segoe UI"/>
                  <a:ea typeface="+mn-ea"/>
                  <a:cs typeface="+mn-cs"/>
                </a:rPr>
                <a:t>…of senior managers admit to </a:t>
              </a:r>
              <a:r>
                <a:rPr kumimoji="0" lang="en-US" sz="2000" b="0" i="0" u="none" strike="noStrike" kern="1200" cap="none" spc="-100" normalizeH="0" baseline="0" noProof="0" dirty="0">
                  <a:ln w="3175">
                    <a:noFill/>
                  </a:ln>
                  <a:solidFill>
                    <a:srgbClr val="4C4C4C"/>
                  </a:solidFill>
                  <a:effectLst/>
                  <a:uLnTx/>
                  <a:uFillTx/>
                  <a:latin typeface="Segoe UI Semibold" panose="020B0702040204020203" pitchFamily="34" charset="0"/>
                  <a:ea typeface="+mn-ea"/>
                  <a:cs typeface="Segoe UI Semibold" panose="020B0702040204020203" pitchFamily="34" charset="0"/>
                </a:rPr>
                <a:t>regularly</a:t>
              </a:r>
              <a:r>
                <a:rPr kumimoji="0" lang="en-US" sz="2000" b="0" i="0" u="none" strike="noStrike" kern="1200" cap="none" spc="-100" normalizeH="0" baseline="0" noProof="0" dirty="0">
                  <a:ln w="3175">
                    <a:noFill/>
                  </a:ln>
                  <a:solidFill>
                    <a:srgbClr val="4C4C4C"/>
                  </a:solidFill>
                  <a:effectLst/>
                  <a:uLnTx/>
                  <a:uFillTx/>
                  <a:latin typeface="Segoe UI"/>
                  <a:ea typeface="+mn-ea"/>
                  <a:cs typeface="+mn-cs"/>
                </a:rPr>
                <a:t> uploading work files to a personal email or cloud account</a:t>
              </a:r>
              <a:r>
                <a:rPr kumimoji="0" lang="en-US" sz="2000" b="0" i="0" u="none" strike="noStrike" kern="1200" cap="none" spc="-100" normalizeH="0" baseline="30000" noProof="0" dirty="0">
                  <a:ln w="3175">
                    <a:noFill/>
                  </a:ln>
                  <a:solidFill>
                    <a:srgbClr val="4C4C4C"/>
                  </a:solidFill>
                  <a:effectLst/>
                  <a:uLnTx/>
                  <a:uFillTx/>
                  <a:latin typeface="Segoe UI"/>
                  <a:ea typeface="+mn-ea"/>
                  <a:cs typeface="+mn-cs"/>
                </a:rPr>
                <a:t>1</a:t>
              </a:r>
            </a:p>
          </p:txBody>
        </p:sp>
        <p:graphicFrame>
          <p:nvGraphicFramePr>
            <p:cNvPr id="35" name="Chart 34"/>
            <p:cNvGraphicFramePr/>
            <p:nvPr>
              <p:extLst/>
            </p:nvPr>
          </p:nvGraphicFramePr>
          <p:xfrm>
            <a:off x="482559" y="1631981"/>
            <a:ext cx="3507049" cy="3017520"/>
          </p:xfrm>
          <a:graphic>
            <a:graphicData uri="http://schemas.openxmlformats.org/drawingml/2006/chart">
              <c:chart xmlns:c="http://schemas.openxmlformats.org/drawingml/2006/chart" xmlns:r="http://schemas.openxmlformats.org/officeDocument/2006/relationships" r:id="rId4"/>
            </a:graphicData>
          </a:graphic>
        </p:graphicFrame>
        <p:sp>
          <p:nvSpPr>
            <p:cNvPr id="36" name="TextBox 35"/>
            <p:cNvSpPr txBox="1"/>
            <p:nvPr/>
          </p:nvSpPr>
          <p:spPr>
            <a:xfrm>
              <a:off x="1409486" y="2380194"/>
              <a:ext cx="1750366"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800" b="1" i="0" u="none" strike="noStrike" kern="1200" cap="none" spc="-300" normalizeH="0" baseline="0" noProof="0" dirty="0">
                  <a:ln w="3175">
                    <a:noFill/>
                  </a:ln>
                  <a:solidFill>
                    <a:srgbClr val="717171"/>
                  </a:solidFill>
                  <a:effectLst/>
                  <a:uLnTx/>
                  <a:uFillTx/>
                  <a:latin typeface="Segoe UI"/>
                  <a:ea typeface="+mn-ea"/>
                  <a:cs typeface="+mn-cs"/>
                </a:rPr>
                <a:t>87%</a:t>
              </a:r>
            </a:p>
          </p:txBody>
        </p:sp>
        <p:sp>
          <p:nvSpPr>
            <p:cNvPr id="37" name="Freeform 22"/>
            <p:cNvSpPr>
              <a:spLocks noChangeAspect="1" noEditPoints="1"/>
            </p:cNvSpPr>
            <p:nvPr/>
          </p:nvSpPr>
          <p:spPr bwMode="black">
            <a:xfrm>
              <a:off x="2219181" y="3298172"/>
              <a:ext cx="490487" cy="381510"/>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C0C1C1"/>
            </a:solidFill>
            <a:ln>
              <a:noFill/>
            </a:ln>
          </p:spPr>
          <p:txBody>
            <a:bodyPr vert="horz" wrap="square" lIns="89621" tIns="44811" rIns="89621" bIns="44811"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37"/>
            <p:cNvSpPr>
              <a:spLocks noChangeAspect="1"/>
            </p:cNvSpPr>
            <p:nvPr/>
          </p:nvSpPr>
          <p:spPr bwMode="black">
            <a:xfrm>
              <a:off x="1739815" y="3350973"/>
              <a:ext cx="354859" cy="314979"/>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C0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marL="0" marR="0" lvl="0" indent="0" algn="ctr" defTabSz="91392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8241315" y="1522405"/>
            <a:ext cx="3922888" cy="4726906"/>
            <a:chOff x="8241315" y="1522405"/>
            <a:chExt cx="3922888" cy="4726906"/>
          </a:xfrm>
        </p:grpSpPr>
        <p:grpSp>
          <p:nvGrpSpPr>
            <p:cNvPr id="23" name="Group 22"/>
            <p:cNvGrpSpPr/>
            <p:nvPr/>
          </p:nvGrpSpPr>
          <p:grpSpPr>
            <a:xfrm>
              <a:off x="8241315" y="1522405"/>
              <a:ext cx="3922888" cy="4726906"/>
              <a:chOff x="4257977" y="1522405"/>
              <a:chExt cx="3922888" cy="4726906"/>
            </a:xfrm>
          </p:grpSpPr>
          <p:sp>
            <p:nvSpPr>
              <p:cNvPr id="24" name="Rectangle 23"/>
              <p:cNvSpPr/>
              <p:nvPr/>
            </p:nvSpPr>
            <p:spPr bwMode="auto">
              <a:xfrm>
                <a:off x="4257977" y="1522405"/>
                <a:ext cx="3922888" cy="47269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4492777" y="4984653"/>
                <a:ext cx="3453288" cy="923330"/>
              </a:xfrm>
              <a:prstGeom prst="rect">
                <a:avLst/>
              </a:prstGeom>
              <a:noFill/>
            </p:spPr>
            <p:txBody>
              <a:bodyPr wrap="square" lIns="0" tIns="182880" rIns="0" bIns="18288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100" normalizeH="0" baseline="0" noProof="0" dirty="0">
                    <a:ln w="3175">
                      <a:noFill/>
                    </a:ln>
                    <a:solidFill>
                      <a:srgbClr val="4C4C4C"/>
                    </a:solidFill>
                    <a:effectLst/>
                    <a:uLnTx/>
                    <a:uFillTx/>
                    <a:latin typeface="Segoe UI"/>
                    <a:ea typeface="+mn-ea"/>
                    <a:cs typeface="+mn-cs"/>
                  </a:rPr>
                  <a:t>Average per record </a:t>
                </a:r>
                <a:r>
                  <a:rPr kumimoji="0" lang="en-US" sz="2000" b="0" i="0" u="none" strike="noStrike" kern="1200" cap="none" spc="-100" normalizeH="0" baseline="0" noProof="0" dirty="0">
                    <a:ln w="3175">
                      <a:noFill/>
                    </a:ln>
                    <a:solidFill>
                      <a:srgbClr val="4C4C4C"/>
                    </a:solidFill>
                    <a:effectLst/>
                    <a:uLnTx/>
                    <a:uFillTx/>
                    <a:latin typeface="Segoe UI Semibold" panose="020B0702040204020203" pitchFamily="34" charset="0"/>
                    <a:ea typeface="+mn-ea"/>
                    <a:cs typeface="Segoe UI Semibold" panose="020B0702040204020203" pitchFamily="34" charset="0"/>
                  </a:rPr>
                  <a:t>cost of a data breach</a:t>
                </a:r>
                <a:r>
                  <a:rPr kumimoji="0" lang="en-US" sz="2000" b="0" i="0" u="none" strike="noStrike" kern="1200" cap="none" spc="-100" normalizeH="0" baseline="0" noProof="0" dirty="0">
                    <a:ln w="3175">
                      <a:noFill/>
                    </a:ln>
                    <a:solidFill>
                      <a:srgbClr val="4C4C4C"/>
                    </a:solidFill>
                    <a:effectLst/>
                    <a:uLnTx/>
                    <a:uFillTx/>
                    <a:latin typeface="Segoe UI"/>
                    <a:ea typeface="+mn-ea"/>
                    <a:cs typeface="+mn-cs"/>
                  </a:rPr>
                  <a:t> across all industries</a:t>
                </a:r>
                <a:r>
                  <a:rPr kumimoji="0" lang="en-US" sz="2000" b="0" i="0" u="none" strike="noStrike" kern="1200" cap="none" spc="-100" normalizeH="0" baseline="30000" noProof="0" dirty="0">
                    <a:ln w="3175">
                      <a:noFill/>
                    </a:ln>
                    <a:solidFill>
                      <a:srgbClr val="4C4C4C"/>
                    </a:solidFill>
                    <a:effectLst/>
                    <a:uLnTx/>
                    <a:uFillTx/>
                    <a:latin typeface="Segoe UI"/>
                    <a:ea typeface="+mn-ea"/>
                    <a:cs typeface="+mn-cs"/>
                  </a:rPr>
                  <a:t>2</a:t>
                </a:r>
              </a:p>
            </p:txBody>
          </p:sp>
          <p:sp>
            <p:nvSpPr>
              <p:cNvPr id="30" name="TextBox 29"/>
              <p:cNvSpPr txBox="1"/>
              <p:nvPr/>
            </p:nvSpPr>
            <p:spPr>
              <a:xfrm>
                <a:off x="4646310" y="1895369"/>
                <a:ext cx="1871266"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800" b="1" i="0" u="none" strike="noStrike" kern="1200" cap="none" spc="-300" normalizeH="0" baseline="0" noProof="0" dirty="0">
                    <a:ln w="3175">
                      <a:noFill/>
                    </a:ln>
                    <a:solidFill>
                      <a:srgbClr val="717171"/>
                    </a:solidFill>
                    <a:effectLst/>
                    <a:uLnTx/>
                    <a:uFillTx/>
                    <a:latin typeface="Segoe UI"/>
                    <a:ea typeface="+mn-ea"/>
                    <a:cs typeface="+mn-cs"/>
                  </a:rPr>
                  <a:t>$240</a:t>
                </a:r>
              </a:p>
            </p:txBody>
          </p:sp>
          <p:sp>
            <p:nvSpPr>
              <p:cNvPr id="39" name="TextBox 38"/>
              <p:cNvSpPr txBox="1"/>
              <p:nvPr/>
            </p:nvSpPr>
            <p:spPr>
              <a:xfrm>
                <a:off x="4493721" y="2619486"/>
                <a:ext cx="1871266" cy="8494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w="3175">
                      <a:noFill/>
                    </a:ln>
                    <a:solidFill>
                      <a:srgbClr val="717171"/>
                    </a:solidFill>
                    <a:effectLst/>
                    <a:uLnTx/>
                    <a:uFillTx/>
                    <a:latin typeface="Segoe UI"/>
                    <a:ea typeface="+mn-ea"/>
                    <a:cs typeface="+mn-cs"/>
                  </a:rPr>
                  <a:t>PER RECORD</a:t>
                </a:r>
              </a:p>
            </p:txBody>
          </p:sp>
        </p:grpSp>
        <p:sp>
          <p:nvSpPr>
            <p:cNvPr id="3" name="Rectangle 2"/>
            <p:cNvSpPr/>
            <p:nvPr/>
          </p:nvSpPr>
          <p:spPr bwMode="auto">
            <a:xfrm>
              <a:off x="10561363" y="1963379"/>
              <a:ext cx="1259493" cy="2540888"/>
            </a:xfrm>
            <a:prstGeom prst="rect">
              <a:avLst/>
            </a:prstGeom>
            <a:pattFill prst="narHorz">
              <a:fgClr>
                <a:srgbClr val="E81123"/>
              </a:fgClr>
              <a:bgClr>
                <a:schemeClr val="bg1">
                  <a:lumMod val="8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Up Arrow 3"/>
            <p:cNvSpPr/>
            <p:nvPr/>
          </p:nvSpPr>
          <p:spPr bwMode="auto">
            <a:xfrm>
              <a:off x="10835310" y="2380194"/>
              <a:ext cx="689318" cy="2124073"/>
            </a:xfrm>
            <a:prstGeom prst="upArrow">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8750105" y="4504267"/>
              <a:ext cx="3179298" cy="45719"/>
            </a:xfrm>
            <a:prstGeom prst="rect">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Elbow Connector 7"/>
            <p:cNvCxnSpPr/>
            <p:nvPr/>
          </p:nvCxnSpPr>
          <p:spPr>
            <a:xfrm>
              <a:off x="9759858" y="3405255"/>
              <a:ext cx="726751" cy="348482"/>
            </a:xfrm>
            <a:prstGeom prst="bentConnector3">
              <a:avLst>
                <a:gd name="adj1" fmla="val -678"/>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Left Bracket 15"/>
            <p:cNvSpPr/>
            <p:nvPr/>
          </p:nvSpPr>
          <p:spPr>
            <a:xfrm>
              <a:off x="10486609" y="1963379"/>
              <a:ext cx="45719" cy="2540888"/>
            </a:xfrm>
            <a:prstGeom prst="leftBracket">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p:cNvSpPr/>
          <p:nvPr/>
        </p:nvSpPr>
        <p:spPr>
          <a:xfrm>
            <a:off x="274639" y="6530342"/>
            <a:ext cx="7362183" cy="26161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30000" noProof="0" dirty="0">
                <a:ln>
                  <a:noFill/>
                </a:ln>
                <a:solidFill>
                  <a:srgbClr val="FFFFFF">
                    <a:lumMod val="75000"/>
                  </a:srgbClr>
                </a:solidFill>
                <a:effectLst/>
                <a:uLnTx/>
                <a:uFillTx/>
                <a:latin typeface="Segoe UI" panose="020B0502040204020203" pitchFamily="34" charset="0"/>
                <a:ea typeface="+mn-ea"/>
                <a:cs typeface="+mn-cs"/>
              </a:rPr>
              <a:t>1</a:t>
            </a:r>
            <a:r>
              <a:rPr kumimoji="0" lang="en-US" sz="1050" b="0" i="0" u="none" strike="noStrike" kern="1200" cap="none" spc="0" normalizeH="0" baseline="0" noProof="0" dirty="0">
                <a:ln>
                  <a:noFill/>
                </a:ln>
                <a:solidFill>
                  <a:srgbClr val="FFFFFF">
                    <a:lumMod val="75000"/>
                  </a:srgbClr>
                </a:solidFill>
                <a:effectLst/>
                <a:uLnTx/>
                <a:uFillTx/>
                <a:latin typeface="Segoe UI" panose="020B0502040204020203" pitchFamily="34" charset="0"/>
                <a:ea typeface="+mn-ea"/>
                <a:cs typeface="+mn-cs"/>
              </a:rPr>
              <a:t>Stroz Friedberg, “On The Pulse: Information Security In American Business,” 2013</a:t>
            </a:r>
          </a:p>
        </p:txBody>
      </p:sp>
    </p:spTree>
    <p:extLst>
      <p:ext uri="{BB962C8B-B14F-4D97-AF65-F5344CB8AC3E}">
        <p14:creationId xmlns:p14="http://schemas.microsoft.com/office/powerpoint/2010/main" val="1162462950"/>
      </p:ext>
    </p:extLst>
  </p:cSld>
  <p:clrMapOvr>
    <a:masterClrMapping/>
  </p:clrMapOvr>
  <p:transition advTm="125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spc="-150" dirty="0"/>
              <a:t>“Google Play hosts over 30 malicious Minecraft apps” - Beta News</a:t>
            </a:r>
          </a:p>
        </p:txBody>
      </p:sp>
      <p:sp>
        <p:nvSpPr>
          <p:cNvPr id="3" name="TextBox 2"/>
          <p:cNvSpPr txBox="1"/>
          <p:nvPr/>
        </p:nvSpPr>
        <p:spPr>
          <a:xfrm>
            <a:off x="387458" y="1859797"/>
            <a:ext cx="11776745" cy="448122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“Malware is still a worry on the Google Play store, even though the rate of malware is dropping to its lowest levels since the inception of the store in 2008.</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2"/>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505050"/>
              </a:solidFill>
              <a:effectLst/>
              <a:uLnTx/>
              <a:uFillTx/>
              <a:latin typeface="Segoe UI"/>
              <a:ea typeface="+mn-ea"/>
              <a:cs typeface="+mn-cs"/>
              <a:hlinkClick r:id="rId2"/>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“Over 30 apps have been spotted using the Minecraft name, but instead of adding Minecraft content the creators would try and trick users into thinking they had malware issues. The user would be directed to sign up for "premium SMS anti-virus updates", costing £4 per week.</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The 33 apps were scanned and had between 660,000 and 2,800,000 downloads. Some of the apps received over 500,000 downloads alone, showing the severity of the malware issue when it comes to app masquerading.”</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“Most of these apps didn’t start out this way, originally offering low quality information to Minecraft fans in an attempt to bait them in. Once downloaded, the app would ask to be updated, and then add the anti-virus malware.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If the user is confident the app is legitimate, he/she is more likely to subscribe to the SMS anti-virus updates. It is not clear how many users actually paid for the premium service, although we wouldn’t be surprised to see less than </a:t>
            </a:r>
            <a:r>
              <a:rPr kumimoji="0" lang="en-US" sz="1600" b="0" i="0" u="none" strike="noStrike" kern="1200" cap="none" spc="0" normalizeH="0" baseline="0" noProof="0">
                <a:ln>
                  <a:noFill/>
                </a:ln>
                <a:solidFill>
                  <a:srgbClr val="505050"/>
                </a:solidFill>
                <a:effectLst/>
                <a:uLnTx/>
                <a:uFillTx/>
                <a:latin typeface="Segoe UI"/>
                <a:ea typeface="+mn-ea"/>
                <a:cs typeface="+mn-cs"/>
              </a:rPr>
              <a:t>10,000.”</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hlinkClick r:id=""/>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
              </a:rPr>
              <a:t>http</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rPr>
              <a:t>://betanews.com/2015/05/26/google-play-hosts-over-30-malicious-minecraft-apps/</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3845547183"/>
      </p:ext>
    </p:extLst>
  </p:cSld>
  <p:clrMapOvr>
    <a:masterClrMapping/>
  </p:clrMapOvr>
  <p:transition advTm="12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spc="-150" dirty="0"/>
              <a:t>“'600 Million' Samsung Mobiles Vulnerable To … Attack” - Forbes</a:t>
            </a:r>
          </a:p>
        </p:txBody>
      </p:sp>
      <p:sp>
        <p:nvSpPr>
          <p:cNvPr id="3" name="TextBox 2"/>
          <p:cNvSpPr txBox="1"/>
          <p:nvPr/>
        </p:nvSpPr>
        <p:spPr>
          <a:xfrm>
            <a:off x="387458" y="1859797"/>
            <a:ext cx="11776745" cy="472744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“the exploit could be used to give an attacker system user level privileges and allowing them to siphon off contact data, text messages, bank logins and most information the victim would have considered private. It could also be used to monitor users from afar.”</a:t>
            </a:r>
            <a:endParaRPr kumimoji="0" lang="en-US" sz="1600" b="0" i="0" u="none" strike="noStrike" kern="1200" cap="none" spc="0" normalizeH="0" baseline="0" noProof="0" dirty="0">
              <a:ln>
                <a:noFill/>
              </a:ln>
              <a:solidFill>
                <a:srgbClr val="505050"/>
              </a:solidFill>
              <a:effectLst/>
              <a:uLnTx/>
              <a:uFillTx/>
              <a:latin typeface="Segoe UI"/>
              <a:ea typeface="+mn-ea"/>
              <a:cs typeface="+mn-cs"/>
              <a:hlinkClick r:id="rId2"/>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505050"/>
              </a:solidFill>
              <a:effectLst/>
              <a:uLnTx/>
              <a:uFillTx/>
              <a:latin typeface="Segoe UI"/>
              <a:ea typeface="+mn-ea"/>
              <a:cs typeface="+mn-cs"/>
              <a:hlinkClick r:id="rId2"/>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“in November 2014, Samsung told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NowSecure</a:t>
            </a:r>
            <a:r>
              <a:rPr kumimoji="0" lang="en-US" sz="1600" b="0" i="0" u="none" strike="noStrike" kern="1200" cap="none" spc="0" normalizeH="0" baseline="0" noProof="0" dirty="0">
                <a:ln>
                  <a:noFill/>
                </a:ln>
                <a:solidFill>
                  <a:srgbClr val="505050"/>
                </a:solidFill>
                <a:effectLst/>
                <a:uLnTx/>
                <a:uFillTx/>
                <a:latin typeface="Segoe UI"/>
                <a:ea typeface="+mn-ea"/>
                <a:cs typeface="+mn-cs"/>
              </a:rPr>
              <a:t> it was working on a patch and eventually delivered one to carrier networks in late March for Android 4.2 and above, according to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NowSecure</a:t>
            </a:r>
            <a:r>
              <a:rPr kumimoji="0" lang="en-US" sz="1600" b="0" i="0" u="none" strike="noStrike" kern="1200" cap="none" spc="0" normalizeH="0" baseline="0" noProof="0" dirty="0">
                <a:ln>
                  <a:noFill/>
                </a:ln>
                <a:solidFill>
                  <a:srgbClr val="505050"/>
                </a:solidFill>
                <a:effectLst/>
                <a:uLnTx/>
                <a:uFillTx/>
                <a:latin typeface="Segoe UI"/>
                <a:ea typeface="+mn-ea"/>
                <a:cs typeface="+mn-cs"/>
              </a:rPr>
              <a:t> CEO Andrew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Hoog</a:t>
            </a:r>
            <a:r>
              <a:rPr kumimoji="0" lang="en-US" sz="1600" b="0" i="0" u="none" strike="noStrike" kern="1200" cap="none" spc="0" normalizeH="0" baseline="0" noProof="0" dirty="0">
                <a:ln>
                  <a:noFill/>
                </a:ln>
                <a:solidFill>
                  <a:srgbClr val="505050"/>
                </a:solidFill>
                <a:effectLst/>
                <a:uLnTx/>
                <a:uFillTx/>
                <a:latin typeface="Segoe UI"/>
                <a:ea typeface="+mn-ea"/>
                <a:cs typeface="+mn-cs"/>
              </a:rPr>
              <a:t>. But the company believes current devices are still vulnerable.”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“We can confirm that we have found the flaw still unpatched on the Galaxy S6 for the Verizon and Sprint networks, in off the shelf tests we did over the past couple of days,” a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NowSecure</a:t>
            </a:r>
            <a:r>
              <a:rPr kumimoji="0" lang="en-US" sz="1600" b="0" i="0" u="none" strike="noStrike" kern="1200" cap="none" spc="0" normalizeH="0" baseline="0" noProof="0" dirty="0">
                <a:ln>
                  <a:noFill/>
                </a:ln>
                <a:solidFill>
                  <a:srgbClr val="505050"/>
                </a:solidFill>
                <a:effectLst/>
                <a:uLnTx/>
                <a:uFillTx/>
                <a:latin typeface="Segoe UI"/>
                <a:ea typeface="+mn-ea"/>
                <a:cs typeface="+mn-cs"/>
              </a:rPr>
              <a:t> spokesperson confirmed.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Hoog</a:t>
            </a:r>
            <a:r>
              <a:rPr kumimoji="0" lang="en-US" sz="1600" b="0" i="0" u="none" strike="noStrike" kern="1200" cap="none" spc="0" normalizeH="0" baseline="0" noProof="0" dirty="0">
                <a:ln>
                  <a:noFill/>
                </a:ln>
                <a:solidFill>
                  <a:srgbClr val="505050"/>
                </a:solidFill>
                <a:effectLst/>
                <a:uLnTx/>
                <a:uFillTx/>
                <a:latin typeface="Segoe UI"/>
                <a:ea typeface="+mn-ea"/>
                <a:cs typeface="+mn-cs"/>
              </a:rPr>
              <a:t> said the flaw likely affected the majority of Samsung Android devices, including the S3, S4, S5, and Galaxy Note 3 and 4.</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“NowSecure</a:t>
            </a:r>
            <a:r>
              <a:rPr kumimoji="0" lang="en-US" sz="1600" b="0" i="0" u="none" strike="noStrike" kern="1200" cap="none" spc="0" normalizeH="0" baseline="0" noProof="0" dirty="0">
                <a:ln>
                  <a:noFill/>
                </a:ln>
                <a:solidFill>
                  <a:srgbClr val="505050"/>
                </a:solidFill>
                <a:effectLst/>
                <a:uLnTx/>
                <a:uFillTx/>
                <a:latin typeface="Segoe UI"/>
                <a:ea typeface="+mn-ea"/>
                <a:cs typeface="+mn-cs"/>
              </a:rPr>
              <a:t> noted this does not mean users can simply download a fresh version of SwiftKey from either of the two stores. They still require a carrier upgrade for the vulnerability to be removed.”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4"/>
              </a:rPr>
              <a:t>http://www.forbes.com/sites/thomasbrewster/2015/06/16/samsung-galaxy-s6-vulnerable-to-cunning-keyboard-cracking-attack/</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endParaRPr>
          </a:p>
        </p:txBody>
      </p:sp>
    </p:spTree>
    <p:extLst>
      <p:ext uri="{BB962C8B-B14F-4D97-AF65-F5344CB8AC3E}">
        <p14:creationId xmlns:p14="http://schemas.microsoft.com/office/powerpoint/2010/main" val="1764864954"/>
      </p:ext>
    </p:extLst>
  </p:cSld>
  <p:clrMapOvr>
    <a:masterClrMapping/>
  </p:clrMapOvr>
  <p:transition advTm="125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is having its Microsoft moment – </a:t>
            </a:r>
            <a:r>
              <a:rPr lang="en-US"/>
              <a:t>CNN Money</a:t>
            </a:r>
            <a:endParaRPr lang="en-US" dirty="0"/>
          </a:p>
        </p:txBody>
      </p:sp>
      <p:sp>
        <p:nvSpPr>
          <p:cNvPr id="3" name="TextBox 2"/>
          <p:cNvSpPr txBox="1"/>
          <p:nvPr/>
        </p:nvSpPr>
        <p:spPr>
          <a:xfrm>
            <a:off x="387458" y="1859797"/>
            <a:ext cx="11776745" cy="460433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“So much for the argument "Apple computers are safer and bug-free.“ It's not true.”</a:t>
            </a:r>
            <a:endParaRPr kumimoji="0" lang="en-US" sz="2000" b="0" i="0" u="none" strike="noStrike" kern="1200" cap="none" spc="0" normalizeH="0" baseline="0" noProof="0" dirty="0">
              <a:ln>
                <a:noFill/>
              </a:ln>
              <a:solidFill>
                <a:srgbClr val="505050"/>
              </a:solidFill>
              <a:effectLst/>
              <a:uLnTx/>
              <a:uFillTx/>
              <a:latin typeface="Segoe UI"/>
              <a:ea typeface="+mn-ea"/>
              <a:cs typeface="+mn-cs"/>
              <a:hlinkClick r:id="rId2"/>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505050"/>
              </a:solidFill>
              <a:effectLst/>
              <a:uLnTx/>
              <a:uFillTx/>
              <a:latin typeface="Segoe UI"/>
              <a:ea typeface="+mn-ea"/>
              <a:cs typeface="+mn-cs"/>
              <a:hlinkClick r:id="rId2"/>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“Remember when Apple would advertise it was safer than Windows? No more. Apple is now where Microsoft was a decade ago.”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“Computer engineers, hackers and people familiar with the company's practices explained that Apple is doing five things wrong in its approach to security.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Apple's security updates are irregular and infrequent.</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Secrecy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Updates are only for the latest software</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Unwillingness to pay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 admission of guilt”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505050"/>
                </a:solidFill>
                <a:effectLst/>
                <a:uLnTx/>
                <a:uFillTx/>
                <a:latin typeface="Segoe UI"/>
                <a:ea typeface="+mn-ea"/>
                <a:cs typeface="+mn-cs"/>
              </a:rPr>
              <a:t>http://money.cnn.com/2015/06/05/technology/apple-bugs/index.html?section=money_topstories </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01913682"/>
      </p:ext>
    </p:extLst>
  </p:cSld>
  <p:clrMapOvr>
    <a:masterClrMapping/>
  </p:clrMapOvr>
  <p:transition advTm="125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873611999"/>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marL="0" algn="l" defTabSz="932742" rtl="0" eaLnBrk="1" latinLnBrk="0" hangingPunct="1"/>
                      <a:r>
                        <a:rPr lang="en-US" sz="1100" kern="1200" dirty="0">
                          <a:solidFill>
                            <a:schemeClr val="dk1"/>
                          </a:solidFill>
                          <a:latin typeface="+mn-lt"/>
                          <a:ea typeface="+mn-ea"/>
                          <a:cs typeface="+mn-cs"/>
                        </a:rPr>
                        <a:t>Module 1 – Base System Setup</a:t>
                      </a:r>
                    </a:p>
                  </a:txBody>
                  <a:tcPr anchor="ctr"/>
                </a:tc>
                <a:tc>
                  <a:txBody>
                    <a:bodyPr/>
                    <a:lstStyle/>
                    <a:p>
                      <a:pPr algn="l"/>
                      <a:r>
                        <a:rPr lang="en-US" sz="1100" kern="1200" dirty="0">
                          <a:solidFill>
                            <a:srgbClr val="0078D7"/>
                          </a:solidFill>
                          <a:latin typeface="Segoe UI Semibold" panose="020B0702040204020203" pitchFamily="34" charset="0"/>
                          <a:ea typeface="+mn-ea"/>
                          <a:cs typeface="Segoe UI Semibold" panose="020B0702040204020203" pitchFamily="34" charset="0"/>
                        </a:rPr>
                        <a:t>Module 1 – Analysis Of Common Threats</a:t>
                      </a: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2 – Configuration</a:t>
                      </a: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marL="0" algn="l" defTabSz="932742" rtl="0" eaLnBrk="1" latinLnBrk="0" hangingPunct="1"/>
                      <a:r>
                        <a:rPr lang="en-US" sz="1100" kern="1200" dirty="0">
                          <a:solidFill>
                            <a:schemeClr val="dk1"/>
                          </a:solidFill>
                          <a:latin typeface="+mn-lt"/>
                          <a:ea typeface="+mn-ea"/>
                          <a:cs typeface="+mn-cs"/>
                        </a:rPr>
                        <a:t>Module 4 – Cloud Solution Integration</a:t>
                      </a:r>
                    </a:p>
                  </a:txBody>
                  <a:tcPr anchor="ctr"/>
                </a:tc>
                <a:tc>
                  <a:txBody>
                    <a:bodyPr/>
                    <a:lstStyle/>
                    <a:p>
                      <a:pPr algn="l"/>
                      <a:r>
                        <a:rPr lang="en-US" sz="1100" dirty="0"/>
                        <a:t>Module 4 – Information Security (AIP/WIP)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41501588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CORED: </a:t>
            </a:r>
            <a:r>
              <a:rPr lang="en-US" dirty="0" err="1"/>
              <a:t>Boffins</a:t>
            </a:r>
            <a:r>
              <a:rPr lang="en-US" dirty="0"/>
              <a:t> reveal 0-days… – The </a:t>
            </a:r>
            <a:r>
              <a:rPr lang="en-US" dirty="0" err="1"/>
              <a:t>Reg</a:t>
            </a:r>
            <a:endParaRPr lang="en-US" dirty="0"/>
          </a:p>
        </p:txBody>
      </p:sp>
      <p:sp>
        <p:nvSpPr>
          <p:cNvPr id="3" name="TextBox 2"/>
          <p:cNvSpPr txBox="1"/>
          <p:nvPr/>
        </p:nvSpPr>
        <p:spPr>
          <a:xfrm>
            <a:off x="277003" y="1441343"/>
            <a:ext cx="11887200" cy="491211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“Six university researchers have revealed deadly zero-day flaws in Apple's iOS and OS X, claiming it is possible to crack Apple's password-storing keychain, break app sandboxes, and bypass its App Store security checks.”</a:t>
            </a:r>
            <a:endParaRPr kumimoji="0" lang="en-US" sz="2000" b="0" i="0" u="sng" strike="noStrike" kern="1200" cap="none" spc="0" normalizeH="0" baseline="0" noProof="0" dirty="0">
              <a:ln>
                <a:noFill/>
              </a:ln>
              <a:solidFill>
                <a:srgbClr val="505050"/>
              </a:solidFill>
              <a:effectLst/>
              <a:uLnTx/>
              <a:uFillTx/>
              <a:latin typeface="Segoe UI"/>
              <a:ea typeface="+mn-ea"/>
              <a:cs typeface="+mn-cs"/>
              <a:hlinkClick r:id=""/>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505050"/>
              </a:solidFill>
              <a:effectLst/>
              <a:uLnTx/>
              <a:uFillTx/>
              <a:latin typeface="Segoe UI"/>
              <a:ea typeface="+mn-ea"/>
              <a:cs typeface="+mn-cs"/>
              <a:hlinkClick r:id=""/>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“The team was able to upload malware to the Apple app store, passing the vetting process without triggering alerts. That malware, when installed on a victim's device, raided the keychain to steal passwords for services including iCloud and the Mail app, and all those stored within Google Chrome.”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"We completely cracked the keychain service … and sandbox containers on OS X, and also identified new weaknesses within the inter-app communication mechanisms on OS X and iOS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“Some 88.6 per cent of 1,612 Mac and 200 iOS apps were found "completely exposed" to unauthorized cross-app resource access (XARA) attacks allowing malicious apps to steal otherwise secure data.”</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http://www.theregister.co.uk/2015/06/17/apple_hosed_boffins_drop_0day_mac_ios_research_blitzkrieg/</a:t>
            </a:r>
          </a:p>
        </p:txBody>
      </p:sp>
    </p:spTree>
    <p:extLst>
      <p:ext uri="{BB962C8B-B14F-4D97-AF65-F5344CB8AC3E}">
        <p14:creationId xmlns:p14="http://schemas.microsoft.com/office/powerpoint/2010/main" val="656553092"/>
      </p:ext>
    </p:extLst>
  </p:cSld>
  <p:clrMapOvr>
    <a:masterClrMapping/>
  </p:clrMapOvr>
  <p:transition advTm="12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272864" y="3599827"/>
            <a:ext cx="11890749" cy="2744126"/>
            <a:chOff x="272020" y="3464374"/>
            <a:chExt cx="11892435" cy="3212778"/>
          </a:xfrm>
        </p:grpSpPr>
        <p:sp>
          <p:nvSpPr>
            <p:cNvPr id="37" name="Rectangle 36"/>
            <p:cNvSpPr/>
            <p:nvPr/>
          </p:nvSpPr>
          <p:spPr bwMode="auto">
            <a:xfrm>
              <a:off x="272020" y="3464374"/>
              <a:ext cx="2929636" cy="32127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374439" y="4823035"/>
              <a:ext cx="2724797" cy="1841193"/>
            </a:xfrm>
            <a:prstGeom prst="rect">
              <a:avLst/>
            </a:prstGeom>
            <a:noFill/>
          </p:spPr>
          <p:txBody>
            <a:bodyPr wrap="square" lIns="186494" tIns="149196" rIns="186494" bIns="149196"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w="3175">
                    <a:noFill/>
                  </a:ln>
                  <a:solidFill>
                    <a:srgbClr val="505050">
                      <a:lumMod val="60000"/>
                      <a:lumOff val="40000"/>
                    </a:srgbClr>
                  </a:solidFill>
                  <a:effectLst/>
                  <a:uLnTx/>
                  <a:uFillTx/>
                </a:rPr>
                <a:t>Median number of days attackers are present on a victims network before detection</a:t>
              </a:r>
            </a:p>
          </p:txBody>
        </p:sp>
        <p:sp>
          <p:nvSpPr>
            <p:cNvPr id="47" name="TextBox 46"/>
            <p:cNvSpPr txBox="1"/>
            <p:nvPr/>
          </p:nvSpPr>
          <p:spPr>
            <a:xfrm>
              <a:off x="621861" y="3696614"/>
              <a:ext cx="2229953" cy="1238731"/>
            </a:xfrm>
            <a:prstGeom prst="rect">
              <a:avLst/>
            </a:prstGeom>
            <a:noFill/>
          </p:spPr>
          <p:txBody>
            <a:bodyPr wrap="square" lIns="182828" tIns="146262" rIns="182828" bIns="146262"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5399" b="1" i="0" u="none" strike="noStrike" kern="0" cap="none" spc="-300" normalizeH="0" baseline="0" noProof="0" dirty="0">
                  <a:ln w="3175">
                    <a:noFill/>
                  </a:ln>
                  <a:solidFill>
                    <a:srgbClr val="535353"/>
                  </a:solidFill>
                  <a:effectLst/>
                  <a:uLnTx/>
                  <a:uFillTx/>
                </a:rPr>
                <a:t>200+</a:t>
              </a:r>
              <a:endParaRPr kumimoji="0" lang="en-US" sz="3199" b="1" i="0" u="none" strike="noStrike" kern="0" cap="none" spc="-300" normalizeH="0" baseline="0" noProof="0" dirty="0">
                <a:ln w="3175">
                  <a:noFill/>
                </a:ln>
                <a:solidFill>
                  <a:srgbClr val="535353"/>
                </a:solidFill>
                <a:effectLst/>
                <a:uLnTx/>
                <a:uFillTx/>
              </a:endParaRPr>
            </a:p>
          </p:txBody>
        </p:sp>
        <p:sp>
          <p:nvSpPr>
            <p:cNvPr id="53" name="Rectangle 52"/>
            <p:cNvSpPr/>
            <p:nvPr/>
          </p:nvSpPr>
          <p:spPr bwMode="auto">
            <a:xfrm>
              <a:off x="3259620" y="3464374"/>
              <a:ext cx="2929636" cy="32127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TextBox 53"/>
            <p:cNvSpPr txBox="1"/>
            <p:nvPr/>
          </p:nvSpPr>
          <p:spPr>
            <a:xfrm>
              <a:off x="3495520" y="4823035"/>
              <a:ext cx="2413380" cy="936515"/>
            </a:xfrm>
            <a:prstGeom prst="rect">
              <a:avLst/>
            </a:prstGeom>
            <a:noFill/>
          </p:spPr>
          <p:txBody>
            <a:bodyPr wrap="square" lIns="186494" tIns="149196" rIns="186494" bIns="149196"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w="3175">
                    <a:noFill/>
                  </a:ln>
                  <a:solidFill>
                    <a:srgbClr val="505050">
                      <a:lumMod val="60000"/>
                      <a:lumOff val="40000"/>
                    </a:srgbClr>
                  </a:solidFill>
                  <a:effectLst/>
                  <a:uLnTx/>
                  <a:uFillTx/>
                </a:rPr>
                <a:t>Days after detection to full recovery</a:t>
              </a:r>
            </a:p>
          </p:txBody>
        </p:sp>
        <p:sp>
          <p:nvSpPr>
            <p:cNvPr id="52" name="TextBox 51"/>
            <p:cNvSpPr txBox="1"/>
            <p:nvPr/>
          </p:nvSpPr>
          <p:spPr>
            <a:xfrm>
              <a:off x="3587234" y="3696614"/>
              <a:ext cx="2229953" cy="1238731"/>
            </a:xfrm>
            <a:prstGeom prst="rect">
              <a:avLst/>
            </a:prstGeom>
            <a:noFill/>
          </p:spPr>
          <p:txBody>
            <a:bodyPr wrap="square" lIns="182828" tIns="146262" rIns="182828" bIns="146262"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5399" b="1" i="0" u="none" strike="noStrike" kern="0" cap="none" spc="-300" normalizeH="0" baseline="0" noProof="0" dirty="0">
                  <a:ln w="3175">
                    <a:noFill/>
                  </a:ln>
                  <a:solidFill>
                    <a:srgbClr val="535353"/>
                  </a:solidFill>
                  <a:effectLst/>
                  <a:uLnTx/>
                  <a:uFillTx/>
                </a:rPr>
                <a:t>80</a:t>
              </a:r>
              <a:endParaRPr kumimoji="0" lang="en-US" sz="3199" b="1" i="0" u="none" strike="noStrike" kern="0" cap="none" spc="-300" normalizeH="0" baseline="0" noProof="0" dirty="0">
                <a:ln w="3175">
                  <a:noFill/>
                </a:ln>
                <a:solidFill>
                  <a:srgbClr val="535353"/>
                </a:solidFill>
                <a:effectLst/>
                <a:uLnTx/>
                <a:uFillTx/>
              </a:endParaRPr>
            </a:p>
          </p:txBody>
        </p:sp>
        <p:sp>
          <p:nvSpPr>
            <p:cNvPr id="58" name="Rectangle 57"/>
            <p:cNvSpPr/>
            <p:nvPr/>
          </p:nvSpPr>
          <p:spPr bwMode="auto">
            <a:xfrm>
              <a:off x="6247220" y="3464374"/>
              <a:ext cx="2929636" cy="32127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TextBox 58"/>
            <p:cNvSpPr txBox="1"/>
            <p:nvPr/>
          </p:nvSpPr>
          <p:spPr>
            <a:xfrm>
              <a:off x="6305183" y="4823035"/>
              <a:ext cx="2724797" cy="1245821"/>
            </a:xfrm>
            <a:prstGeom prst="rect">
              <a:avLst/>
            </a:prstGeom>
            <a:noFill/>
          </p:spPr>
          <p:txBody>
            <a:bodyPr wrap="square" lIns="186494" tIns="149196" rIns="186494" bIns="149196"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w="3175">
                    <a:noFill/>
                  </a:ln>
                  <a:solidFill>
                    <a:srgbClr val="505050">
                      <a:lumMod val="60000"/>
                      <a:lumOff val="40000"/>
                    </a:srgbClr>
                  </a:solidFill>
                  <a:effectLst/>
                  <a:uLnTx/>
                  <a:uFillTx/>
                </a:rPr>
                <a:t>Impact of lost productivity and growth</a:t>
              </a:r>
            </a:p>
          </p:txBody>
        </p:sp>
        <p:sp>
          <p:nvSpPr>
            <p:cNvPr id="57" name="TextBox 56"/>
            <p:cNvSpPr txBox="1"/>
            <p:nvPr/>
          </p:nvSpPr>
          <p:spPr>
            <a:xfrm>
              <a:off x="6202765" y="3696614"/>
              <a:ext cx="2929636" cy="1238731"/>
            </a:xfrm>
            <a:prstGeom prst="rect">
              <a:avLst/>
            </a:prstGeom>
            <a:noFill/>
          </p:spPr>
          <p:txBody>
            <a:bodyPr wrap="square" lIns="182828" tIns="146262" rIns="182828" bIns="146262"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3999" b="1" i="0" u="none" strike="noStrike" kern="0" cap="none" spc="-300" normalizeH="0" baseline="0" noProof="0" dirty="0">
                  <a:ln w="3175">
                    <a:noFill/>
                  </a:ln>
                  <a:solidFill>
                    <a:srgbClr val="535353"/>
                  </a:solidFill>
                  <a:effectLst/>
                  <a:uLnTx/>
                  <a:uFillTx/>
                </a:rPr>
                <a:t>$</a:t>
              </a:r>
              <a:r>
                <a:rPr kumimoji="0" lang="en-US" sz="5399" b="1" i="0" u="none" strike="noStrike" kern="0" cap="none" spc="-300" normalizeH="0" baseline="0" noProof="0" dirty="0">
                  <a:ln w="3175">
                    <a:noFill/>
                  </a:ln>
                  <a:solidFill>
                    <a:srgbClr val="535353"/>
                  </a:solidFill>
                  <a:effectLst/>
                  <a:uLnTx/>
                  <a:uFillTx/>
                </a:rPr>
                <a:t>3</a:t>
              </a:r>
              <a:r>
                <a:rPr kumimoji="0" lang="en-US" sz="3599" b="0" i="0" u="none" strike="noStrike" kern="0" cap="none" spc="-300" normalizeH="0" baseline="0" noProof="0" dirty="0">
                  <a:ln w="3175">
                    <a:noFill/>
                  </a:ln>
                  <a:solidFill>
                    <a:srgbClr val="535353"/>
                  </a:solidFill>
                  <a:effectLst/>
                  <a:uLnTx/>
                  <a:uFillTx/>
                </a:rPr>
                <a:t>Trillion</a:t>
              </a:r>
              <a:endParaRPr kumimoji="0" lang="en-US" sz="1800" b="0" i="0" u="none" strike="noStrike" kern="0" cap="none" spc="-300" normalizeH="0" baseline="0" noProof="0" dirty="0">
                <a:ln w="3175">
                  <a:noFill/>
                </a:ln>
                <a:solidFill>
                  <a:srgbClr val="535353"/>
                </a:solidFill>
                <a:effectLst/>
                <a:uLnTx/>
                <a:uFillTx/>
              </a:endParaRPr>
            </a:p>
          </p:txBody>
        </p:sp>
        <p:sp>
          <p:nvSpPr>
            <p:cNvPr id="60" name="Rectangle 59"/>
            <p:cNvSpPr/>
            <p:nvPr/>
          </p:nvSpPr>
          <p:spPr bwMode="auto">
            <a:xfrm>
              <a:off x="9234819" y="3464374"/>
              <a:ext cx="2929636" cy="32127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TextBox 60"/>
            <p:cNvSpPr txBox="1"/>
            <p:nvPr/>
          </p:nvSpPr>
          <p:spPr>
            <a:xfrm>
              <a:off x="9337238" y="4823035"/>
              <a:ext cx="2724797" cy="1245821"/>
            </a:xfrm>
            <a:prstGeom prst="rect">
              <a:avLst/>
            </a:prstGeom>
            <a:noFill/>
          </p:spPr>
          <p:txBody>
            <a:bodyPr wrap="square" lIns="186494" tIns="149196" rIns="186494" bIns="149196"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w="3175">
                    <a:noFill/>
                  </a:ln>
                  <a:solidFill>
                    <a:srgbClr val="505050">
                      <a:lumMod val="60000"/>
                      <a:lumOff val="40000"/>
                    </a:srgbClr>
                  </a:solidFill>
                  <a:effectLst/>
                  <a:uLnTx/>
                  <a:uFillTx/>
                </a:rPr>
                <a:t>Average cost of a data breach (15% YoY increase)</a:t>
              </a:r>
            </a:p>
          </p:txBody>
        </p:sp>
        <p:sp>
          <p:nvSpPr>
            <p:cNvPr id="62" name="TextBox 61"/>
            <p:cNvSpPr txBox="1"/>
            <p:nvPr/>
          </p:nvSpPr>
          <p:spPr>
            <a:xfrm>
              <a:off x="9234819" y="3696614"/>
              <a:ext cx="2908413" cy="1238731"/>
            </a:xfrm>
            <a:prstGeom prst="rect">
              <a:avLst/>
            </a:prstGeom>
            <a:noFill/>
          </p:spPr>
          <p:txBody>
            <a:bodyPr wrap="square" lIns="0" tIns="146262" rIns="0" bIns="146262" rtlCol="0">
              <a:spAutoFit/>
            </a:bodyPr>
            <a:lstStyle/>
            <a:p>
              <a:pPr marL="0" marR="0" lvl="0" indent="0" algn="ctr" defTabSz="932418" eaLnBrk="1" fontAlgn="auto" latinLnBrk="0" hangingPunct="1">
                <a:lnSpc>
                  <a:spcPct val="90000"/>
                </a:lnSpc>
                <a:spcBef>
                  <a:spcPts val="0"/>
                </a:spcBef>
                <a:spcAft>
                  <a:spcPts val="600"/>
                </a:spcAft>
                <a:buClrTx/>
                <a:buSzTx/>
                <a:buFontTx/>
                <a:buNone/>
                <a:tabLst/>
                <a:defRPr/>
              </a:pPr>
              <a:r>
                <a:rPr kumimoji="0" lang="en-US" sz="3999" b="1" i="0" u="none" strike="noStrike" kern="0" cap="none" spc="-300" normalizeH="0" baseline="0" noProof="0" dirty="0">
                  <a:ln w="3175">
                    <a:noFill/>
                  </a:ln>
                  <a:solidFill>
                    <a:srgbClr val="535353"/>
                  </a:solidFill>
                  <a:effectLst/>
                  <a:uLnTx/>
                  <a:uFillTx/>
                </a:rPr>
                <a:t>$</a:t>
              </a:r>
              <a:r>
                <a:rPr kumimoji="0" lang="en-US" sz="5399" b="1" i="0" u="none" strike="noStrike" kern="0" cap="none" spc="-300" normalizeH="0" baseline="0" noProof="0" dirty="0">
                  <a:ln w="3175">
                    <a:noFill/>
                  </a:ln>
                  <a:solidFill>
                    <a:srgbClr val="535353"/>
                  </a:solidFill>
                  <a:effectLst/>
                  <a:uLnTx/>
                  <a:uFillTx/>
                </a:rPr>
                <a:t>3.5</a:t>
              </a:r>
              <a:r>
                <a:rPr kumimoji="0" lang="en-US" sz="3599" b="0" i="0" u="none" strike="noStrike" kern="0" cap="none" spc="-300" normalizeH="0" baseline="0" noProof="0" dirty="0">
                  <a:ln w="3175">
                    <a:noFill/>
                  </a:ln>
                  <a:solidFill>
                    <a:srgbClr val="535353"/>
                  </a:solidFill>
                  <a:effectLst/>
                  <a:uLnTx/>
                  <a:uFillTx/>
                </a:rPr>
                <a:t>Million</a:t>
              </a:r>
              <a:endParaRPr kumimoji="0" lang="en-US" sz="1199" b="0" i="0" u="none" strike="noStrike" kern="0" cap="none" spc="-300" normalizeH="0" baseline="0" noProof="0" dirty="0">
                <a:ln w="3175">
                  <a:noFill/>
                </a:ln>
                <a:solidFill>
                  <a:srgbClr val="535353"/>
                </a:solidFill>
                <a:effectLst/>
                <a:uLnTx/>
                <a:uFillTx/>
              </a:endParaRPr>
            </a:p>
          </p:txBody>
        </p:sp>
      </p:grpSp>
      <p:sp>
        <p:nvSpPr>
          <p:cNvPr id="65" name="Text Placeholder 64"/>
          <p:cNvSpPr>
            <a:spLocks noGrp="1"/>
          </p:cNvSpPr>
          <p:nvPr>
            <p:ph type="body" sz="quarter" idx="4294967295"/>
          </p:nvPr>
        </p:nvSpPr>
        <p:spPr>
          <a:xfrm>
            <a:off x="959597" y="675089"/>
            <a:ext cx="10517283" cy="1804945"/>
          </a:xfrm>
        </p:spPr>
        <p:txBody>
          <a:bodyPr>
            <a:normAutofit fontScale="92500" lnSpcReduction="20000"/>
          </a:bodyPr>
          <a:lstStyle/>
          <a:p>
            <a:pPr marL="0" indent="0" algn="ctr">
              <a:buNone/>
            </a:pPr>
            <a:r>
              <a:rPr lang="en-US" sz="3000" cap="all" spc="300" dirty="0">
                <a:solidFill>
                  <a:schemeClr val="bg1"/>
                </a:solidFill>
                <a:cs typeface="Arial" panose="020B0604020202020204" pitchFamily="34" charset="0"/>
              </a:rPr>
              <a:t>“There are two kinds of big companies, those who’ve been hacked, and those who don’t know they’ve been hacked.”</a:t>
            </a:r>
          </a:p>
          <a:p>
            <a:pPr marL="0" indent="0" algn="ctr">
              <a:buNone/>
            </a:pPr>
            <a:r>
              <a:rPr lang="en-US" sz="2000" cap="all" spc="3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-James </a:t>
            </a:r>
            <a:r>
              <a:rPr lang="en-US" sz="2000" cap="all" spc="3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Comey</a:t>
            </a:r>
            <a:r>
              <a:rPr lang="en-US" sz="2000" cap="all" spc="3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FBI Director</a:t>
            </a:r>
          </a:p>
        </p:txBody>
      </p:sp>
      <p:sp>
        <p:nvSpPr>
          <p:cNvPr id="67" name="Rectangle 66"/>
          <p:cNvSpPr/>
          <p:nvPr/>
        </p:nvSpPr>
        <p:spPr bwMode="auto">
          <a:xfrm>
            <a:off x="883" y="2965116"/>
            <a:ext cx="12434076" cy="45713"/>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476716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926955"/>
          </a:xfrm>
        </p:spPr>
        <p:txBody>
          <a:bodyPr/>
          <a:lstStyle/>
          <a:p>
            <a:r>
              <a:rPr lang="en-US" dirty="0"/>
              <a:t>Anatomy of Common Attacks</a:t>
            </a:r>
          </a:p>
        </p:txBody>
      </p:sp>
      <p:pic>
        <p:nvPicPr>
          <p:cNvPr id="4" name="Picture Placeholder 3"/>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487826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0" y="390525"/>
            <a:ext cx="11847513" cy="611188"/>
          </a:xfrm>
        </p:spPr>
        <p:txBody>
          <a:bodyPr>
            <a:normAutofit/>
          </a:bodyPr>
          <a:lstStyle/>
          <a:p>
            <a:pPr marL="0" indent="0" algn="ctr">
              <a:buNone/>
            </a:pPr>
            <a:r>
              <a:rPr lang="en-US" sz="3000" cap="all" spc="300" dirty="0">
                <a:solidFill>
                  <a:srgbClr val="525252"/>
                </a:solidFill>
                <a:cs typeface="Arial" panose="020B0604020202020204" pitchFamily="34" charset="0"/>
              </a:rPr>
              <a:t>How do </a:t>
            </a:r>
            <a:r>
              <a:rPr lang="en-US" sz="3000" cap="all" spc="300" dirty="0">
                <a:solidFill>
                  <a:srgbClr val="525252"/>
                </a:solidFill>
                <a:latin typeface="Segoe UI Black" panose="020B0A02040204020203" pitchFamily="34" charset="0"/>
                <a:ea typeface="Segoe UI Black" panose="020B0A02040204020203" pitchFamily="34" charset="0"/>
                <a:cs typeface="Segoe UI Black" panose="020B0A02040204020203" pitchFamily="34" charset="0"/>
              </a:rPr>
              <a:t>breaches</a:t>
            </a:r>
            <a:r>
              <a:rPr lang="en-US" sz="3000" cap="all" spc="300" dirty="0">
                <a:solidFill>
                  <a:srgbClr val="525252"/>
                </a:solidFill>
                <a:cs typeface="Arial" panose="020B0604020202020204" pitchFamily="34" charset="0"/>
              </a:rPr>
              <a:t> occur?</a:t>
            </a:r>
          </a:p>
        </p:txBody>
      </p:sp>
      <p:grpSp>
        <p:nvGrpSpPr>
          <p:cNvPr id="16" name="Group 15"/>
          <p:cNvGrpSpPr/>
          <p:nvPr/>
        </p:nvGrpSpPr>
        <p:grpSpPr>
          <a:xfrm>
            <a:off x="1765" y="1284661"/>
            <a:ext cx="12433829" cy="2477672"/>
            <a:chOff x="882" y="1436747"/>
            <a:chExt cx="12435593" cy="2478024"/>
          </a:xfrm>
        </p:grpSpPr>
        <p:sp>
          <p:nvSpPr>
            <p:cNvPr id="44" name="Rectangle 43"/>
            <p:cNvSpPr/>
            <p:nvPr/>
          </p:nvSpPr>
          <p:spPr>
            <a:xfrm>
              <a:off x="2747825" y="1436748"/>
              <a:ext cx="9688650" cy="2474852"/>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26" name="Rectangle 25"/>
            <p:cNvSpPr/>
            <p:nvPr/>
          </p:nvSpPr>
          <p:spPr>
            <a:xfrm>
              <a:off x="882" y="143674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28" name="Rectangle 27"/>
            <p:cNvSpPr/>
            <p:nvPr/>
          </p:nvSpPr>
          <p:spPr>
            <a:xfrm>
              <a:off x="2782929" y="1436747"/>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1"/>
          <p:cNvSpPr txBox="1">
            <a:spLocks/>
          </p:cNvSpPr>
          <p:nvPr/>
        </p:nvSpPr>
        <p:spPr>
          <a:xfrm>
            <a:off x="-14611" y="2048676"/>
            <a:ext cx="2827325" cy="900499"/>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2400">
                <a:solidFill>
                  <a:prstClr val="white"/>
                </a:solidFill>
                <a:latin typeface="Segoe UI Semibold" panose="020B0702040204020203" pitchFamily="34" charset="0"/>
                <a:ea typeface="Segoe UI" pitchFamily="34" charset="0"/>
              </a:rPr>
              <a:t>Malware and vulnerabilities are not the only thing to worry about</a:t>
            </a:r>
          </a:p>
        </p:txBody>
      </p:sp>
      <p:sp>
        <p:nvSpPr>
          <p:cNvPr id="30" name="Title 1"/>
          <p:cNvSpPr txBox="1">
            <a:spLocks/>
          </p:cNvSpPr>
          <p:nvPr/>
        </p:nvSpPr>
        <p:spPr>
          <a:xfrm>
            <a:off x="7309586" y="1781789"/>
            <a:ext cx="4297071" cy="1612699"/>
          </a:xfrm>
          <a:prstGeom prst="rect">
            <a:avLst/>
          </a:prstGeom>
        </p:spPr>
        <p:txBody>
          <a:bodyPr anchor="ct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5999" spc="-306">
                <a:solidFill>
                  <a:srgbClr val="525252"/>
                </a:solidFill>
                <a:latin typeface="Segoe UI Semibold" panose="020B0702040204020203" pitchFamily="34" charset="0"/>
                <a:ea typeface="Segoe UI" pitchFamily="34" charset="0"/>
              </a:rPr>
              <a:t>99.9</a:t>
            </a:r>
            <a:r>
              <a:rPr sz="4399" spc="-306">
                <a:solidFill>
                  <a:srgbClr val="525252"/>
                </a:solidFill>
                <a:latin typeface="Segoe UI Semibold" panose="020B0702040204020203" pitchFamily="34" charset="0"/>
                <a:ea typeface="Segoe UI" pitchFamily="34" charset="0"/>
              </a:rPr>
              <a:t>%</a:t>
            </a:r>
            <a:r>
              <a:rPr sz="5999" spc="-306">
                <a:solidFill>
                  <a:prstClr val="white"/>
                </a:solidFill>
                <a:ea typeface="Segoe UI" pitchFamily="34" charset="0"/>
                <a:cs typeface="Segoe UI Light" panose="020B0502040204020203" pitchFamily="34" charset="0"/>
              </a:rPr>
              <a:t> </a:t>
            </a:r>
          </a:p>
          <a:p>
            <a:r>
              <a:rPr sz="2000" spc="0">
                <a:solidFill>
                  <a:srgbClr val="737373"/>
                </a:solidFill>
                <a:latin typeface="Segoe UI"/>
                <a:ea typeface="Segoe UI" pitchFamily="34" charset="0"/>
                <a:cs typeface="Segoe UI Light" panose="020B0502040204020203" pitchFamily="34" charset="0"/>
              </a:rPr>
              <a:t>of exploited Vulnerabilities were used </a:t>
            </a:r>
            <a:r>
              <a:rPr sz="2000" b="1" spc="0">
                <a:solidFill>
                  <a:srgbClr val="737373"/>
                </a:solidFill>
                <a:latin typeface="Segoe UI"/>
                <a:ea typeface="Segoe UI" pitchFamily="34" charset="0"/>
                <a:cs typeface="Segoe UI Light" panose="020B0502040204020203" pitchFamily="34" charset="0"/>
              </a:rPr>
              <a:t>more than a year after </a:t>
            </a:r>
            <a:r>
              <a:rPr sz="2000" spc="0">
                <a:solidFill>
                  <a:srgbClr val="737373"/>
                </a:solidFill>
                <a:latin typeface="Segoe UI"/>
                <a:ea typeface="Segoe UI" pitchFamily="34" charset="0"/>
                <a:cs typeface="Segoe UI Light" panose="020B0502040204020203" pitchFamily="34" charset="0"/>
              </a:rPr>
              <a:t>the CVE was published</a:t>
            </a:r>
          </a:p>
        </p:txBody>
      </p:sp>
      <p:sp>
        <p:nvSpPr>
          <p:cNvPr id="35" name="Title 1"/>
          <p:cNvSpPr txBox="1">
            <a:spLocks/>
          </p:cNvSpPr>
          <p:nvPr/>
        </p:nvSpPr>
        <p:spPr>
          <a:xfrm>
            <a:off x="3174059" y="1781789"/>
            <a:ext cx="4297071" cy="1612699"/>
          </a:xfrm>
          <a:prstGeom prst="rect">
            <a:avLst/>
          </a:prstGeom>
        </p:spPr>
        <p:txBody>
          <a:bodyPr anchor="ct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5999" spc="-306">
                <a:solidFill>
                  <a:srgbClr val="525252"/>
                </a:solidFill>
                <a:latin typeface="Segoe UI Semibold" panose="020B0702040204020203" pitchFamily="34" charset="0"/>
                <a:ea typeface="Segoe UI" pitchFamily="34" charset="0"/>
              </a:rPr>
              <a:t>46</a:t>
            </a:r>
            <a:r>
              <a:rPr sz="4399" spc="-306">
                <a:solidFill>
                  <a:srgbClr val="525252"/>
                </a:solidFill>
                <a:latin typeface="Segoe UI Semibold" panose="020B0702040204020203" pitchFamily="34" charset="0"/>
                <a:ea typeface="Segoe UI" pitchFamily="34" charset="0"/>
              </a:rPr>
              <a:t>%</a:t>
            </a:r>
            <a:r>
              <a:rPr sz="5999" spc="-306">
                <a:solidFill>
                  <a:srgbClr val="525252"/>
                </a:solidFill>
                <a:latin typeface="Segoe UI Semibold" panose="020B0702040204020203" pitchFamily="34" charset="0"/>
                <a:ea typeface="Segoe UI" pitchFamily="34" charset="0"/>
              </a:rPr>
              <a:t> </a:t>
            </a:r>
          </a:p>
          <a:p>
            <a:r>
              <a:rPr sz="2000" spc="0">
                <a:solidFill>
                  <a:srgbClr val="737373"/>
                </a:solidFill>
                <a:latin typeface="Segoe UI"/>
                <a:ea typeface="Segoe UI" pitchFamily="34" charset="0"/>
                <a:cs typeface="Segoe UI Light" panose="020B0502040204020203" pitchFamily="34" charset="0"/>
              </a:rPr>
              <a:t>of compromised systems had        </a:t>
            </a:r>
            <a:r>
              <a:rPr sz="2000" b="1" spc="0">
                <a:solidFill>
                  <a:srgbClr val="737373"/>
                </a:solidFill>
                <a:latin typeface="Segoe UI"/>
                <a:ea typeface="Segoe UI" pitchFamily="34" charset="0"/>
                <a:cs typeface="Segoe UI Light" panose="020B0502040204020203" pitchFamily="34" charset="0"/>
              </a:rPr>
              <a:t>no malware </a:t>
            </a:r>
            <a:r>
              <a:rPr sz="2000" spc="0">
                <a:solidFill>
                  <a:srgbClr val="737373"/>
                </a:solidFill>
                <a:latin typeface="Segoe UI"/>
                <a:ea typeface="Segoe UI" pitchFamily="34" charset="0"/>
                <a:cs typeface="Segoe UI Light" panose="020B0502040204020203" pitchFamily="34" charset="0"/>
              </a:rPr>
              <a:t>on them</a:t>
            </a:r>
          </a:p>
          <a:p>
            <a:endParaRPr sz="2000" spc="0">
              <a:solidFill>
                <a:srgbClr val="737373"/>
              </a:solidFill>
              <a:latin typeface="Segoe UI"/>
              <a:ea typeface="Segoe UI" pitchFamily="34" charset="0"/>
              <a:cs typeface="Segoe UI Light" panose="020B0502040204020203" pitchFamily="34" charset="0"/>
            </a:endParaRPr>
          </a:p>
        </p:txBody>
      </p:sp>
      <p:grpSp>
        <p:nvGrpSpPr>
          <p:cNvPr id="18" name="Group 17"/>
          <p:cNvGrpSpPr/>
          <p:nvPr/>
        </p:nvGrpSpPr>
        <p:grpSpPr>
          <a:xfrm>
            <a:off x="4658197" y="2063132"/>
            <a:ext cx="372990" cy="372990"/>
            <a:chOff x="4657975" y="2215328"/>
            <a:chExt cx="373043" cy="373043"/>
          </a:xfrm>
        </p:grpSpPr>
        <p:grpSp>
          <p:nvGrpSpPr>
            <p:cNvPr id="39" name="Group 38"/>
            <p:cNvGrpSpPr/>
            <p:nvPr/>
          </p:nvGrpSpPr>
          <p:grpSpPr>
            <a:xfrm>
              <a:off x="4657975" y="2215328"/>
              <a:ext cx="373043" cy="373043"/>
              <a:chOff x="6067031" y="1935885"/>
              <a:chExt cx="602729" cy="602728"/>
            </a:xfrm>
          </p:grpSpPr>
          <p:sp>
            <p:nvSpPr>
              <p:cNvPr id="41" name="Oval 40"/>
              <p:cNvSpPr/>
              <p:nvPr/>
            </p:nvSpPr>
            <p:spPr>
              <a:xfrm>
                <a:off x="6067031" y="1935885"/>
                <a:ext cx="602726" cy="602726"/>
              </a:xfrm>
              <a:prstGeom prst="ellipse">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sp>
            <p:nvSpPr>
              <p:cNvPr id="42" name="Pie 41"/>
              <p:cNvSpPr/>
              <p:nvPr/>
            </p:nvSpPr>
            <p:spPr>
              <a:xfrm>
                <a:off x="6067034" y="1935887"/>
                <a:ext cx="602726" cy="602726"/>
              </a:xfrm>
              <a:prstGeom prst="pie">
                <a:avLst>
                  <a:gd name="adj1" fmla="val 6652893"/>
                  <a:gd name="adj2" fmla="val 16200000"/>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grpSp>
        <p:sp>
          <p:nvSpPr>
            <p:cNvPr id="40" name="Oval 39"/>
            <p:cNvSpPr/>
            <p:nvPr/>
          </p:nvSpPr>
          <p:spPr>
            <a:xfrm>
              <a:off x="4774550" y="2331902"/>
              <a:ext cx="139891" cy="139891"/>
            </a:xfrm>
            <a:prstGeom prst="ellipse">
              <a:avLst/>
            </a:prstGeom>
            <a:solidFill>
              <a:srgbClr val="D7D7D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srgbClr val="969696"/>
                </a:solidFill>
              </a:endParaRPr>
            </a:p>
          </p:txBody>
        </p:sp>
      </p:grpSp>
      <p:grpSp>
        <p:nvGrpSpPr>
          <p:cNvPr id="17" name="Group 16"/>
          <p:cNvGrpSpPr/>
          <p:nvPr/>
        </p:nvGrpSpPr>
        <p:grpSpPr>
          <a:xfrm>
            <a:off x="9271628" y="2063134"/>
            <a:ext cx="372988" cy="372988"/>
            <a:chOff x="9433899" y="2156489"/>
            <a:chExt cx="373041" cy="373041"/>
          </a:xfrm>
        </p:grpSpPr>
        <p:sp>
          <p:nvSpPr>
            <p:cNvPr id="32" name="Oval 31"/>
            <p:cNvSpPr/>
            <p:nvPr/>
          </p:nvSpPr>
          <p:spPr>
            <a:xfrm>
              <a:off x="9433899" y="2156489"/>
              <a:ext cx="373041" cy="373041"/>
            </a:xfrm>
            <a:prstGeom prst="ellipse">
              <a:avLst/>
            </a:prstGeom>
            <a:solidFill>
              <a:srgbClr val="525252"/>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33" name="Oval 32"/>
            <p:cNvSpPr/>
            <p:nvPr/>
          </p:nvSpPr>
          <p:spPr>
            <a:xfrm>
              <a:off x="9433899" y="2156489"/>
              <a:ext cx="373041" cy="373041"/>
            </a:xfrm>
            <a:prstGeom prst="ellipse">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00B050"/>
                </a:solidFill>
              </a:endParaRPr>
            </a:p>
          </p:txBody>
        </p:sp>
        <p:sp>
          <p:nvSpPr>
            <p:cNvPr id="43" name="Oval 42"/>
            <p:cNvSpPr/>
            <p:nvPr/>
          </p:nvSpPr>
          <p:spPr>
            <a:xfrm>
              <a:off x="9550474" y="2273064"/>
              <a:ext cx="139891" cy="139891"/>
            </a:xfrm>
            <a:prstGeom prst="ellipse">
              <a:avLst/>
            </a:prstGeom>
            <a:solidFill>
              <a:srgbClr val="D7D7D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grpSp>
        <p:nvGrpSpPr>
          <p:cNvPr id="14" name="Group 13"/>
          <p:cNvGrpSpPr/>
          <p:nvPr/>
        </p:nvGrpSpPr>
        <p:grpSpPr>
          <a:xfrm>
            <a:off x="1765" y="3805723"/>
            <a:ext cx="12433829" cy="2477672"/>
            <a:chOff x="882" y="3958166"/>
            <a:chExt cx="12435593" cy="2478024"/>
          </a:xfrm>
        </p:grpSpPr>
        <p:sp>
          <p:nvSpPr>
            <p:cNvPr id="51" name="Rectangle 50"/>
            <p:cNvSpPr/>
            <p:nvPr/>
          </p:nvSpPr>
          <p:spPr>
            <a:xfrm>
              <a:off x="2747825" y="3961338"/>
              <a:ext cx="9688650" cy="2474852"/>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52" name="Rectangle 51"/>
            <p:cNvSpPr/>
            <p:nvPr/>
          </p:nvSpPr>
          <p:spPr>
            <a:xfrm>
              <a:off x="882" y="396133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53" name="Rectangle 52"/>
            <p:cNvSpPr/>
            <p:nvPr/>
          </p:nvSpPr>
          <p:spPr>
            <a:xfrm>
              <a:off x="2782929" y="3958166"/>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1" name="Title 1"/>
          <p:cNvSpPr txBox="1">
            <a:spLocks/>
          </p:cNvSpPr>
          <p:nvPr/>
        </p:nvSpPr>
        <p:spPr>
          <a:xfrm>
            <a:off x="7309586" y="4238210"/>
            <a:ext cx="4297071" cy="1612699"/>
          </a:xfrm>
          <a:prstGeom prst="rect">
            <a:avLst/>
          </a:prstGeom>
        </p:spPr>
        <p:txBody>
          <a:bodyPr anchor="ct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5999" spc="-306">
                <a:solidFill>
                  <a:srgbClr val="525252"/>
                </a:solidFill>
                <a:latin typeface="Segoe UI Semibold" panose="020B0702040204020203" pitchFamily="34" charset="0"/>
                <a:ea typeface="Segoe UI" pitchFamily="34" charset="0"/>
              </a:rPr>
              <a:t>50</a:t>
            </a:r>
            <a:r>
              <a:rPr sz="4399" spc="-306">
                <a:solidFill>
                  <a:srgbClr val="525252"/>
                </a:solidFill>
                <a:latin typeface="Segoe UI Semibold" panose="020B0702040204020203" pitchFamily="34" charset="0"/>
                <a:ea typeface="Segoe UI" pitchFamily="34" charset="0"/>
              </a:rPr>
              <a:t>%</a:t>
            </a:r>
            <a:r>
              <a:rPr sz="5999" spc="-306">
                <a:solidFill>
                  <a:prstClr val="white"/>
                </a:solidFill>
                <a:ea typeface="Segoe UI" pitchFamily="34" charset="0"/>
                <a:cs typeface="Segoe UI Light" panose="020B0502040204020203" pitchFamily="34" charset="0"/>
              </a:rPr>
              <a:t> </a:t>
            </a:r>
          </a:p>
          <a:p>
            <a:r>
              <a:rPr sz="2000" spc="0">
                <a:solidFill>
                  <a:srgbClr val="737373"/>
                </a:solidFill>
                <a:latin typeface="Segoe UI"/>
                <a:ea typeface="Segoe UI" pitchFamily="34" charset="0"/>
                <a:cs typeface="Segoe UI Light" panose="020B0502040204020203" pitchFamily="34" charset="0"/>
              </a:rPr>
              <a:t>of those who open and click attachments do so </a:t>
            </a:r>
            <a:r>
              <a:rPr sz="2000" b="1" spc="0">
                <a:solidFill>
                  <a:srgbClr val="737373"/>
                </a:solidFill>
                <a:latin typeface="Segoe UI"/>
                <a:ea typeface="Segoe UI" pitchFamily="34" charset="0"/>
                <a:cs typeface="Segoe UI Light" panose="020B0502040204020203" pitchFamily="34" charset="0"/>
              </a:rPr>
              <a:t>within the     first hour</a:t>
            </a:r>
          </a:p>
        </p:txBody>
      </p:sp>
      <p:sp>
        <p:nvSpPr>
          <p:cNvPr id="72" name="Title 1"/>
          <p:cNvSpPr txBox="1">
            <a:spLocks/>
          </p:cNvSpPr>
          <p:nvPr/>
        </p:nvSpPr>
        <p:spPr>
          <a:xfrm>
            <a:off x="3174058" y="4238210"/>
            <a:ext cx="4067330" cy="1612699"/>
          </a:xfrm>
          <a:prstGeom prst="rect">
            <a:avLst/>
          </a:prstGeom>
        </p:spPr>
        <p:txBody>
          <a:bodyPr anchor="ct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5999" spc="-306">
                <a:solidFill>
                  <a:srgbClr val="525252"/>
                </a:solidFill>
                <a:latin typeface="Segoe UI Semibold" panose="020B0702040204020203" pitchFamily="34" charset="0"/>
                <a:ea typeface="Segoe UI" pitchFamily="34" charset="0"/>
              </a:rPr>
              <a:t>23</a:t>
            </a:r>
            <a:r>
              <a:rPr sz="4399" spc="-306">
                <a:solidFill>
                  <a:srgbClr val="525252"/>
                </a:solidFill>
                <a:latin typeface="Segoe UI Semibold" panose="020B0702040204020203" pitchFamily="34" charset="0"/>
                <a:ea typeface="Segoe UI" pitchFamily="34" charset="0"/>
              </a:rPr>
              <a:t>%</a:t>
            </a:r>
            <a:r>
              <a:rPr sz="5999" spc="-306">
                <a:solidFill>
                  <a:srgbClr val="525252"/>
                </a:solidFill>
                <a:latin typeface="Segoe UI Semibold" panose="020B0702040204020203" pitchFamily="34" charset="0"/>
                <a:ea typeface="Segoe UI" pitchFamily="34" charset="0"/>
              </a:rPr>
              <a:t> </a:t>
            </a:r>
          </a:p>
          <a:p>
            <a:r>
              <a:rPr sz="2000" spc="0">
                <a:solidFill>
                  <a:srgbClr val="737373"/>
                </a:solidFill>
                <a:latin typeface="Segoe UI"/>
                <a:ea typeface="Segoe UI" pitchFamily="34" charset="0"/>
                <a:cs typeface="Segoe UI Light" panose="020B0502040204020203" pitchFamily="34" charset="0"/>
              </a:rPr>
              <a:t>of recipients </a:t>
            </a:r>
            <a:r>
              <a:rPr sz="2000" b="1" spc="0">
                <a:solidFill>
                  <a:srgbClr val="737373"/>
                </a:solidFill>
                <a:latin typeface="Segoe UI"/>
                <a:ea typeface="Segoe UI" pitchFamily="34" charset="0"/>
                <a:cs typeface="Segoe UI Light" panose="020B0502040204020203" pitchFamily="34" charset="0"/>
              </a:rPr>
              <a:t>opened phishing messages</a:t>
            </a:r>
            <a:r>
              <a:rPr sz="2000" spc="0">
                <a:solidFill>
                  <a:srgbClr val="737373"/>
                </a:solidFill>
                <a:latin typeface="Segoe UI"/>
                <a:ea typeface="Segoe UI" pitchFamily="34" charset="0"/>
                <a:cs typeface="Segoe UI Light" panose="020B0502040204020203" pitchFamily="34" charset="0"/>
              </a:rPr>
              <a:t> (11% clicked on attachments)</a:t>
            </a:r>
          </a:p>
        </p:txBody>
      </p:sp>
      <p:grpSp>
        <p:nvGrpSpPr>
          <p:cNvPr id="73" name="Group 72"/>
          <p:cNvGrpSpPr/>
          <p:nvPr/>
        </p:nvGrpSpPr>
        <p:grpSpPr>
          <a:xfrm>
            <a:off x="4658197" y="4532251"/>
            <a:ext cx="372990" cy="372990"/>
            <a:chOff x="5264984" y="2147065"/>
            <a:chExt cx="373043" cy="373043"/>
          </a:xfrm>
        </p:grpSpPr>
        <p:grpSp>
          <p:nvGrpSpPr>
            <p:cNvPr id="78" name="Group 77"/>
            <p:cNvGrpSpPr/>
            <p:nvPr/>
          </p:nvGrpSpPr>
          <p:grpSpPr>
            <a:xfrm>
              <a:off x="5264984" y="2147065"/>
              <a:ext cx="373043" cy="373043"/>
              <a:chOff x="6067031" y="1935885"/>
              <a:chExt cx="602729" cy="602728"/>
            </a:xfrm>
          </p:grpSpPr>
          <p:sp>
            <p:nvSpPr>
              <p:cNvPr id="80" name="Oval 79"/>
              <p:cNvSpPr/>
              <p:nvPr/>
            </p:nvSpPr>
            <p:spPr>
              <a:xfrm>
                <a:off x="6067031" y="1935885"/>
                <a:ext cx="602726" cy="602726"/>
              </a:xfrm>
              <a:prstGeom prst="ellipse">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sp>
            <p:nvSpPr>
              <p:cNvPr id="81" name="Pie 80"/>
              <p:cNvSpPr/>
              <p:nvPr/>
            </p:nvSpPr>
            <p:spPr>
              <a:xfrm>
                <a:off x="6067034" y="1935887"/>
                <a:ext cx="602726" cy="602726"/>
              </a:xfrm>
              <a:prstGeom prst="pie">
                <a:avLst>
                  <a:gd name="adj1" fmla="val 16205070"/>
                  <a:gd name="adj2" fmla="val 21418200"/>
                </a:avLst>
              </a:prstGeom>
              <a:solidFill>
                <a:srgbClr val="FF000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grpSp>
        <p:sp>
          <p:nvSpPr>
            <p:cNvPr id="79" name="Oval 78"/>
            <p:cNvSpPr/>
            <p:nvPr/>
          </p:nvSpPr>
          <p:spPr>
            <a:xfrm>
              <a:off x="5381559" y="2263639"/>
              <a:ext cx="139891" cy="139891"/>
            </a:xfrm>
            <a:prstGeom prst="ellipse">
              <a:avLst/>
            </a:prstGeom>
            <a:solidFill>
              <a:srgbClr val="D7D7D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srgbClr val="969696"/>
                </a:solidFill>
              </a:endParaRPr>
            </a:p>
          </p:txBody>
        </p:sp>
      </p:grpSp>
      <p:grpSp>
        <p:nvGrpSpPr>
          <p:cNvPr id="82" name="Group 81"/>
          <p:cNvGrpSpPr/>
          <p:nvPr/>
        </p:nvGrpSpPr>
        <p:grpSpPr>
          <a:xfrm>
            <a:off x="8855117" y="4532251"/>
            <a:ext cx="372990" cy="372990"/>
            <a:chOff x="5264984" y="2147065"/>
            <a:chExt cx="373043" cy="373043"/>
          </a:xfrm>
        </p:grpSpPr>
        <p:grpSp>
          <p:nvGrpSpPr>
            <p:cNvPr id="83" name="Group 82"/>
            <p:cNvGrpSpPr/>
            <p:nvPr/>
          </p:nvGrpSpPr>
          <p:grpSpPr>
            <a:xfrm>
              <a:off x="5264984" y="2147065"/>
              <a:ext cx="373043" cy="373043"/>
              <a:chOff x="6067031" y="1935885"/>
              <a:chExt cx="602729" cy="602728"/>
            </a:xfrm>
          </p:grpSpPr>
          <p:sp>
            <p:nvSpPr>
              <p:cNvPr id="85" name="Oval 84"/>
              <p:cNvSpPr/>
              <p:nvPr/>
            </p:nvSpPr>
            <p:spPr>
              <a:xfrm>
                <a:off x="6067031" y="1935885"/>
                <a:ext cx="602726" cy="602726"/>
              </a:xfrm>
              <a:prstGeom prst="ellipse">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sp>
            <p:nvSpPr>
              <p:cNvPr id="86" name="Pie 85"/>
              <p:cNvSpPr/>
              <p:nvPr/>
            </p:nvSpPr>
            <p:spPr>
              <a:xfrm>
                <a:off x="6067034" y="1935887"/>
                <a:ext cx="602726" cy="602726"/>
              </a:xfrm>
              <a:prstGeom prst="pie">
                <a:avLst>
                  <a:gd name="adj1" fmla="val 16205070"/>
                  <a:gd name="adj2" fmla="val 5425359"/>
                </a:avLst>
              </a:prstGeom>
              <a:solidFill>
                <a:srgbClr val="FF000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969696"/>
                  </a:solidFill>
                </a:endParaRPr>
              </a:p>
            </p:txBody>
          </p:sp>
        </p:grpSp>
        <p:sp>
          <p:nvSpPr>
            <p:cNvPr id="84" name="Oval 83"/>
            <p:cNvSpPr/>
            <p:nvPr/>
          </p:nvSpPr>
          <p:spPr>
            <a:xfrm>
              <a:off x="5381559" y="2263639"/>
              <a:ext cx="139891" cy="139891"/>
            </a:xfrm>
            <a:prstGeom prst="ellipse">
              <a:avLst/>
            </a:prstGeom>
            <a:solidFill>
              <a:srgbClr val="D7D7D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srgbClr val="969696"/>
                </a:solidFill>
              </a:endParaRPr>
            </a:p>
          </p:txBody>
        </p:sp>
      </p:grpSp>
      <p:sp>
        <p:nvSpPr>
          <p:cNvPr id="87" name="Title 1"/>
          <p:cNvSpPr txBox="1">
            <a:spLocks/>
          </p:cNvSpPr>
          <p:nvPr/>
        </p:nvSpPr>
        <p:spPr>
          <a:xfrm>
            <a:off x="151067" y="4594309"/>
            <a:ext cx="2495968" cy="900499"/>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2400">
                <a:solidFill>
                  <a:prstClr val="white"/>
                </a:solidFill>
                <a:latin typeface="Segoe UI Semibold" panose="020B0702040204020203" pitchFamily="34" charset="0"/>
                <a:ea typeface="Segoe UI" pitchFamily="34" charset="0"/>
              </a:rPr>
              <a:t>Fast and effective phishing attacks give you little time to react</a:t>
            </a:r>
          </a:p>
        </p:txBody>
      </p:sp>
      <p:cxnSp>
        <p:nvCxnSpPr>
          <p:cNvPr id="3" name="Straight Connector 2"/>
          <p:cNvCxnSpPr>
            <a:stCxn id="33" idx="0"/>
            <a:endCxn id="43" idx="0"/>
          </p:cNvCxnSpPr>
          <p:nvPr/>
        </p:nvCxnSpPr>
        <p:spPr>
          <a:xfrm>
            <a:off x="9458122" y="2063135"/>
            <a:ext cx="0" cy="1165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043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00058" y="2093504"/>
            <a:ext cx="5539048" cy="4190918"/>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6" name="Rectangle 5"/>
          <p:cNvSpPr/>
          <p:nvPr/>
        </p:nvSpPr>
        <p:spPr>
          <a:xfrm>
            <a:off x="272110" y="2093504"/>
            <a:ext cx="6117606" cy="4190918"/>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2" name="Title 1"/>
          <p:cNvSpPr>
            <a:spLocks noGrp="1"/>
          </p:cNvSpPr>
          <p:nvPr>
            <p:ph type="title"/>
          </p:nvPr>
        </p:nvSpPr>
        <p:spPr/>
        <p:txBody>
          <a:bodyPr/>
          <a:lstStyle/>
          <a:p>
            <a:r>
              <a:rPr lang="en-US" dirty="0"/>
              <a:t>How do these attacks usually start?</a:t>
            </a:r>
          </a:p>
        </p:txBody>
      </p:sp>
      <p:sp>
        <p:nvSpPr>
          <p:cNvPr id="18" name="Text Placeholder 17"/>
          <p:cNvSpPr>
            <a:spLocks noGrp="1"/>
          </p:cNvSpPr>
          <p:nvPr>
            <p:ph type="body" sz="quarter" idx="10"/>
          </p:nvPr>
        </p:nvSpPr>
        <p:spPr>
          <a:xfrm>
            <a:off x="427037" y="2156800"/>
            <a:ext cx="5486399" cy="3855062"/>
          </a:xfrm>
        </p:spPr>
        <p:txBody>
          <a:bodyPr>
            <a:noAutofit/>
          </a:bodyPr>
          <a:lstStyle/>
          <a:p>
            <a:pPr>
              <a:lnSpc>
                <a:spcPct val="100000"/>
              </a:lnSpc>
            </a:pPr>
            <a:r>
              <a:rPr lang="en-US" sz="2400" dirty="0"/>
              <a:t>Spear-Phishing / Social engineering</a:t>
            </a:r>
          </a:p>
          <a:p>
            <a:pPr marL="228557" lvl="2"/>
            <a:r>
              <a:rPr lang="en-US" sz="1600" dirty="0"/>
              <a:t>E.g. crafted emails, “Microsoft support” phone calls, </a:t>
            </a:r>
            <a:br>
              <a:rPr lang="en-US" sz="1600" dirty="0"/>
            </a:br>
            <a:r>
              <a:rPr lang="en-US" sz="1600" dirty="0"/>
              <a:t>USB-key in the parking lot…</a:t>
            </a:r>
          </a:p>
          <a:p>
            <a:pPr>
              <a:lnSpc>
                <a:spcPct val="100000"/>
              </a:lnSpc>
            </a:pPr>
            <a:r>
              <a:rPr lang="en-US" sz="2400" dirty="0"/>
              <a:t>‘Watering hole’</a:t>
            </a:r>
          </a:p>
          <a:p>
            <a:pPr marL="228557" lvl="2"/>
            <a:r>
              <a:rPr lang="en-US" sz="1600" dirty="0"/>
              <a:t>E.g. exploited websites</a:t>
            </a:r>
          </a:p>
          <a:p>
            <a:pPr>
              <a:lnSpc>
                <a:spcPct val="100000"/>
              </a:lnSpc>
            </a:pPr>
            <a:r>
              <a:rPr lang="en-US" sz="2400" dirty="0"/>
              <a:t>Direct hacking against external facing servers</a:t>
            </a:r>
          </a:p>
          <a:p>
            <a:pPr>
              <a:lnSpc>
                <a:spcPct val="100000"/>
              </a:lnSpc>
            </a:pPr>
            <a:r>
              <a:rPr lang="en-US" sz="2400" dirty="0"/>
              <a:t>Insider knowledge and privileges</a:t>
            </a:r>
          </a:p>
          <a:p>
            <a:pPr marL="342900" indent="-342900">
              <a:buFont typeface="Arial" panose="020B0604020202020204" pitchFamily="34" charset="0"/>
              <a:buChar char="•"/>
            </a:pPr>
            <a:endParaRPr lang="en-US" sz="2000" dirty="0"/>
          </a:p>
        </p:txBody>
      </p:sp>
      <p:sp>
        <p:nvSpPr>
          <p:cNvPr id="4" name="Text Placeholder 3"/>
          <p:cNvSpPr>
            <a:spLocks noGrp="1"/>
          </p:cNvSpPr>
          <p:nvPr>
            <p:ph type="body" sz="quarter" idx="11"/>
          </p:nvPr>
        </p:nvSpPr>
        <p:spPr>
          <a:xfrm>
            <a:off x="6820614" y="2156800"/>
            <a:ext cx="5486399" cy="2462213"/>
          </a:xfrm>
        </p:spPr>
        <p:txBody>
          <a:bodyPr/>
          <a:lstStyle/>
          <a:p>
            <a:r>
              <a:rPr lang="en-US" sz="2400" dirty="0"/>
              <a:t>0-day exploits</a:t>
            </a:r>
          </a:p>
          <a:p>
            <a:r>
              <a:rPr lang="en-US" sz="2400" dirty="0"/>
              <a:t>Vulnerabilities (CVE)</a:t>
            </a:r>
          </a:p>
          <a:p>
            <a:r>
              <a:rPr lang="en-US" sz="2400" dirty="0"/>
              <a:t>Weak defenses</a:t>
            </a:r>
          </a:p>
          <a:p>
            <a:r>
              <a:rPr lang="en-US" sz="2400" dirty="0"/>
              <a:t>Social engineering</a:t>
            </a:r>
          </a:p>
          <a:p>
            <a:endParaRPr lang="en-US" sz="2400" dirty="0"/>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 name="Text Placeholder 17"/>
          <p:cNvSpPr txBox="1">
            <a:spLocks/>
          </p:cNvSpPr>
          <p:nvPr/>
        </p:nvSpPr>
        <p:spPr>
          <a:xfrm>
            <a:off x="6844467" y="2449605"/>
            <a:ext cx="4228086" cy="3300032"/>
          </a:xfrm>
          <a:prstGeom prst="rect">
            <a:avLst/>
          </a:prstGeom>
        </p:spPr>
        <p:txBody>
          <a:bodyPr vert="horz" lIns="137160" tIns="91440" rIns="137160" bIns="137160" rtlCol="0">
            <a:noAutofit/>
          </a:bodyPr>
          <a:lst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0" indent="0" algn="l" defTabSz="1109731" rtl="0" eaLnBrk="1" latinLnBrk="0" hangingPunct="1">
              <a:spcBef>
                <a:spcPct val="20000"/>
              </a:spcBef>
              <a:buFontTx/>
              <a:buNone/>
              <a:defRPr sz="2000" kern="1200">
                <a:solidFill>
                  <a:schemeClr val="tx1"/>
                </a:solidFill>
                <a:latin typeface="Segoe UI" pitchFamily="34" charset="0"/>
                <a:ea typeface="Segoe UI" pitchFamily="34" charset="0"/>
                <a:cs typeface="Segoe UI" pitchFamily="34" charset="0"/>
              </a:defRPr>
            </a:lvl2pPr>
            <a:lvl3pPr marL="228557" indent="0" algn="l" defTabSz="1109731" rtl="0" eaLnBrk="1" latinLnBrk="0" hangingPunct="1">
              <a:spcBef>
                <a:spcPct val="20000"/>
              </a:spcBef>
              <a:buFont typeface="Arial" pitchFamily="34" charset="0"/>
              <a:buNone/>
              <a:defRPr sz="1632" kern="1200">
                <a:solidFill>
                  <a:schemeClr val="tx1"/>
                </a:solidFill>
                <a:latin typeface="Segoe UI" pitchFamily="34" charset="0"/>
                <a:ea typeface="Segoe UI" pitchFamily="34" charset="0"/>
                <a:cs typeface="Segoe UI" pitchFamily="34" charset="0"/>
              </a:defRPr>
            </a:lvl3pPr>
            <a:lvl4pPr marL="457112" indent="0" algn="l" defTabSz="1109731" rtl="0" eaLnBrk="1" latinLnBrk="0" hangingPunct="1">
              <a:spcBef>
                <a:spcPct val="20000"/>
              </a:spcBef>
              <a:buFont typeface="Arial" pitchFamily="34" charset="0"/>
              <a:buNone/>
              <a:defRPr sz="1428" kern="1200">
                <a:solidFill>
                  <a:schemeClr val="tx1"/>
                </a:solidFill>
                <a:latin typeface="Segoe UI" pitchFamily="34" charset="0"/>
                <a:ea typeface="Segoe UI" pitchFamily="34" charset="0"/>
                <a:cs typeface="Segoe UI" pitchFamily="34" charset="0"/>
              </a:defRPr>
            </a:lvl4pPr>
            <a:lvl5pPr marL="685669" indent="0" algn="l" defTabSz="1109731" rtl="0" eaLnBrk="1" latinLnBrk="0" hangingPunct="1">
              <a:spcBef>
                <a:spcPct val="20000"/>
              </a:spcBef>
              <a:buFont typeface="Arial" pitchFamily="34" charset="0"/>
              <a:buNone/>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342900" indent="-342900">
              <a:buFont typeface="Arial" panose="020B0604020202020204" pitchFamily="34" charset="0"/>
              <a:buChar char="•"/>
            </a:pPr>
            <a:endParaRPr lang="en-US" sz="1952" dirty="0"/>
          </a:p>
        </p:txBody>
      </p:sp>
      <p:grpSp>
        <p:nvGrpSpPr>
          <p:cNvPr id="10" name="Group 9"/>
          <p:cNvGrpSpPr/>
          <p:nvPr/>
        </p:nvGrpSpPr>
        <p:grpSpPr>
          <a:xfrm>
            <a:off x="267130" y="1510107"/>
            <a:ext cx="6122586" cy="583397"/>
            <a:chOff x="882" y="3958166"/>
            <a:chExt cx="2827767" cy="2478024"/>
          </a:xfrm>
        </p:grpSpPr>
        <p:sp>
          <p:nvSpPr>
            <p:cNvPr id="11" name="Rectangle 10"/>
            <p:cNvSpPr/>
            <p:nvPr/>
          </p:nvSpPr>
          <p:spPr>
            <a:xfrm>
              <a:off x="882" y="396133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defTabSz="932418"/>
              <a:r>
                <a:rPr lang="en-US" sz="2400" b="1" dirty="0">
                  <a:solidFill>
                    <a:prstClr val="white"/>
                  </a:solidFill>
                </a:rPr>
                <a:t>How did they get in?</a:t>
              </a:r>
            </a:p>
          </p:txBody>
        </p:sp>
        <p:sp>
          <p:nvSpPr>
            <p:cNvPr id="12" name="Rectangle 11"/>
            <p:cNvSpPr/>
            <p:nvPr/>
          </p:nvSpPr>
          <p:spPr>
            <a:xfrm>
              <a:off x="2782929" y="3958166"/>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6700058" y="1506789"/>
            <a:ext cx="5539048" cy="583397"/>
            <a:chOff x="882" y="3958166"/>
            <a:chExt cx="2827767" cy="2478024"/>
          </a:xfrm>
        </p:grpSpPr>
        <p:sp>
          <p:nvSpPr>
            <p:cNvPr id="14" name="Rectangle 13"/>
            <p:cNvSpPr/>
            <p:nvPr/>
          </p:nvSpPr>
          <p:spPr>
            <a:xfrm>
              <a:off x="882" y="396133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defTabSz="932418"/>
              <a:r>
                <a:rPr lang="en-US" sz="2400" b="1" dirty="0">
                  <a:solidFill>
                    <a:prstClr val="white"/>
                  </a:solidFill>
                </a:rPr>
                <a:t>How did they get privilege's?</a:t>
              </a:r>
            </a:p>
          </p:txBody>
        </p:sp>
        <p:sp>
          <p:nvSpPr>
            <p:cNvPr id="15" name="Rectangle 14"/>
            <p:cNvSpPr/>
            <p:nvPr/>
          </p:nvSpPr>
          <p:spPr>
            <a:xfrm>
              <a:off x="2782929" y="3958166"/>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2839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0" y="390525"/>
            <a:ext cx="11847513" cy="611188"/>
          </a:xfrm>
        </p:spPr>
        <p:txBody>
          <a:bodyPr>
            <a:normAutofit/>
          </a:bodyPr>
          <a:lstStyle/>
          <a:p>
            <a:pPr marL="0" indent="0" algn="ctr">
              <a:buNone/>
            </a:pPr>
            <a:r>
              <a:rPr lang="en-US" sz="3000" cap="all" spc="300" dirty="0">
                <a:solidFill>
                  <a:srgbClr val="FF0000"/>
                </a:solidFill>
                <a:cs typeface="Arial" panose="020B0604020202020204" pitchFamily="34" charset="0"/>
              </a:rPr>
              <a:t>Traits of an </a:t>
            </a:r>
            <a:r>
              <a:rPr lang="en-US" sz="3000" b="1" cap="all" spc="300" dirty="0">
                <a:solidFill>
                  <a:srgbClr val="FF0000"/>
                </a:solidFill>
                <a:cs typeface="Arial" panose="020B0604020202020204" pitchFamily="34" charset="0"/>
              </a:rPr>
              <a:t>Advanced attack</a:t>
            </a:r>
            <a:endParaRPr lang="en-US" sz="3000" cap="all" spc="300" dirty="0">
              <a:solidFill>
                <a:srgbClr val="FF0000"/>
              </a:solidFill>
              <a:cs typeface="Arial" panose="020B0604020202020204" pitchFamily="34" charset="0"/>
            </a:endParaRPr>
          </a:p>
        </p:txBody>
      </p:sp>
      <p:grpSp>
        <p:nvGrpSpPr>
          <p:cNvPr id="16" name="Group 15"/>
          <p:cNvGrpSpPr/>
          <p:nvPr/>
        </p:nvGrpSpPr>
        <p:grpSpPr>
          <a:xfrm>
            <a:off x="1765" y="1284661"/>
            <a:ext cx="12433829" cy="2477672"/>
            <a:chOff x="882" y="1436747"/>
            <a:chExt cx="12435593" cy="2478024"/>
          </a:xfrm>
        </p:grpSpPr>
        <p:sp>
          <p:nvSpPr>
            <p:cNvPr id="44" name="Rectangle 43"/>
            <p:cNvSpPr/>
            <p:nvPr/>
          </p:nvSpPr>
          <p:spPr>
            <a:xfrm>
              <a:off x="2747825" y="1436748"/>
              <a:ext cx="9688650" cy="2474852"/>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26" name="Rectangle 25"/>
            <p:cNvSpPr/>
            <p:nvPr/>
          </p:nvSpPr>
          <p:spPr>
            <a:xfrm>
              <a:off x="882" y="143674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28" name="Rectangle 27"/>
            <p:cNvSpPr/>
            <p:nvPr/>
          </p:nvSpPr>
          <p:spPr>
            <a:xfrm>
              <a:off x="2782929" y="1436747"/>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1"/>
          <p:cNvSpPr txBox="1">
            <a:spLocks/>
          </p:cNvSpPr>
          <p:nvPr/>
        </p:nvSpPr>
        <p:spPr>
          <a:xfrm>
            <a:off x="-14611" y="2048676"/>
            <a:ext cx="2827325" cy="900499"/>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400" dirty="0">
                <a:solidFill>
                  <a:prstClr val="white"/>
                </a:solidFill>
                <a:latin typeface="Segoe UI Semibold" panose="020B0702040204020203" pitchFamily="34" charset="0"/>
                <a:ea typeface="Segoe UI" pitchFamily="34" charset="0"/>
              </a:rPr>
              <a:t>The attacker’s challenge</a:t>
            </a:r>
            <a:endParaRPr sz="2400" dirty="0">
              <a:solidFill>
                <a:prstClr val="white"/>
              </a:solidFill>
              <a:latin typeface="Segoe UI Semibold" panose="020B0702040204020203" pitchFamily="34" charset="0"/>
              <a:ea typeface="Segoe UI" pitchFamily="34" charset="0"/>
            </a:endParaRPr>
          </a:p>
        </p:txBody>
      </p:sp>
      <p:grpSp>
        <p:nvGrpSpPr>
          <p:cNvPr id="14" name="Group 13"/>
          <p:cNvGrpSpPr/>
          <p:nvPr/>
        </p:nvGrpSpPr>
        <p:grpSpPr>
          <a:xfrm>
            <a:off x="1765" y="3805723"/>
            <a:ext cx="2837878" cy="2477672"/>
            <a:chOff x="882" y="3958166"/>
            <a:chExt cx="2827767" cy="2478024"/>
          </a:xfrm>
        </p:grpSpPr>
        <p:sp>
          <p:nvSpPr>
            <p:cNvPr id="52" name="Rectangle 51"/>
            <p:cNvSpPr/>
            <p:nvPr/>
          </p:nvSpPr>
          <p:spPr>
            <a:xfrm>
              <a:off x="882" y="396133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53" name="Rectangle 52"/>
            <p:cNvSpPr/>
            <p:nvPr/>
          </p:nvSpPr>
          <p:spPr>
            <a:xfrm>
              <a:off x="2782929" y="3958166"/>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7" name="Title 1"/>
          <p:cNvSpPr txBox="1">
            <a:spLocks/>
          </p:cNvSpPr>
          <p:nvPr/>
        </p:nvSpPr>
        <p:spPr>
          <a:xfrm>
            <a:off x="151067" y="4594309"/>
            <a:ext cx="2495968" cy="900499"/>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400" dirty="0">
                <a:solidFill>
                  <a:prstClr val="white"/>
                </a:solidFill>
                <a:latin typeface="Segoe UI Semibold" panose="020B0702040204020203" pitchFamily="34" charset="0"/>
                <a:ea typeface="Segoe UI" pitchFamily="34" charset="0"/>
              </a:rPr>
              <a:t>What makes is an APT?</a:t>
            </a:r>
            <a:endParaRPr sz="2400" dirty="0">
              <a:solidFill>
                <a:prstClr val="white"/>
              </a:solidFill>
              <a:latin typeface="Segoe UI Semibold" panose="020B0702040204020203" pitchFamily="34" charset="0"/>
              <a:ea typeface="Segoe UI" pitchFamily="34" charset="0"/>
            </a:endParaRPr>
          </a:p>
        </p:txBody>
      </p:sp>
      <p:graphicFrame>
        <p:nvGraphicFramePr>
          <p:cNvPr id="37" name="Diagram 36"/>
          <p:cNvGraphicFramePr/>
          <p:nvPr>
            <p:extLst/>
          </p:nvPr>
        </p:nvGraphicFramePr>
        <p:xfrm>
          <a:off x="3132097" y="1287285"/>
          <a:ext cx="9093153" cy="2170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Rectangle 19"/>
          <p:cNvSpPr/>
          <p:nvPr/>
        </p:nvSpPr>
        <p:spPr>
          <a:xfrm rot="21599113">
            <a:off x="3105709" y="4089665"/>
            <a:ext cx="1428202" cy="185670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6630" tIns="46630" rIns="46630" bIns="46630" rtlCol="0" anchor="ctr"/>
          <a:lstStyle/>
          <a:p>
            <a:pPr algn="ctr"/>
            <a:endParaRPr lang="en-US" sz="1122" dirty="0">
              <a:solidFill>
                <a:schemeClr val="tx1"/>
              </a:solidFill>
              <a:latin typeface="Arial" pitchFamily="34" charset="0"/>
              <a:cs typeface="Arial" pitchFamily="34" charset="0"/>
            </a:endParaRPr>
          </a:p>
        </p:txBody>
      </p:sp>
      <p:sp>
        <p:nvSpPr>
          <p:cNvPr id="46" name="Rectangle 45"/>
          <p:cNvSpPr/>
          <p:nvPr/>
        </p:nvSpPr>
        <p:spPr>
          <a:xfrm rot="21599113">
            <a:off x="3186461" y="5190268"/>
            <a:ext cx="1226913" cy="350330"/>
          </a:xfrm>
          <a:prstGeom prst="rect">
            <a:avLst/>
          </a:prstGeom>
        </p:spPr>
        <p:txBody>
          <a:bodyPr wrap="square">
            <a:spAutoFit/>
          </a:bodyPr>
          <a:lstStyle/>
          <a:p>
            <a:pPr algn="ctr"/>
            <a:r>
              <a:rPr lang="en-US" sz="1632" b="1" dirty="0"/>
              <a:t>Targeted</a:t>
            </a:r>
            <a:endParaRPr lang="he-IL" sz="1632" b="1" dirty="0"/>
          </a:p>
        </p:txBody>
      </p:sp>
      <p:sp>
        <p:nvSpPr>
          <p:cNvPr id="55" name="Rectangle 54"/>
          <p:cNvSpPr/>
          <p:nvPr/>
        </p:nvSpPr>
        <p:spPr>
          <a:xfrm rot="21599113">
            <a:off x="3059800" y="5467891"/>
            <a:ext cx="1464635" cy="350330"/>
          </a:xfrm>
          <a:prstGeom prst="rect">
            <a:avLst/>
          </a:prstGeom>
        </p:spPr>
        <p:txBody>
          <a:bodyPr wrap="square">
            <a:spAutoFit/>
          </a:bodyPr>
          <a:lstStyle/>
          <a:p>
            <a:pPr algn="ctr"/>
            <a:r>
              <a:rPr lang="en-US" sz="1632" b="1" dirty="0"/>
              <a:t>Complex</a:t>
            </a:r>
            <a:endParaRPr lang="he-IL" sz="1632" b="1" dirty="0"/>
          </a:p>
        </p:txBody>
      </p:sp>
      <p:sp>
        <p:nvSpPr>
          <p:cNvPr id="61" name="Rectangle 60"/>
          <p:cNvSpPr/>
          <p:nvPr/>
        </p:nvSpPr>
        <p:spPr>
          <a:xfrm rot="21599113">
            <a:off x="3103433" y="4639953"/>
            <a:ext cx="1430620" cy="350330"/>
          </a:xfrm>
          <a:prstGeom prst="rect">
            <a:avLst/>
          </a:prstGeom>
        </p:spPr>
        <p:txBody>
          <a:bodyPr wrap="square">
            <a:spAutoFit/>
          </a:bodyPr>
          <a:lstStyle/>
          <a:p>
            <a:pPr algn="ctr"/>
            <a:r>
              <a:rPr lang="en-US" sz="1632" b="1" dirty="0"/>
              <a:t>Persistent</a:t>
            </a:r>
            <a:endParaRPr lang="he-IL" sz="1632" b="1" dirty="0"/>
          </a:p>
        </p:txBody>
      </p:sp>
      <p:sp>
        <p:nvSpPr>
          <p:cNvPr id="62" name="Rectangle 61"/>
          <p:cNvSpPr/>
          <p:nvPr/>
        </p:nvSpPr>
        <p:spPr>
          <a:xfrm rot="21599113">
            <a:off x="3211100" y="4917572"/>
            <a:ext cx="1226913" cy="350330"/>
          </a:xfrm>
          <a:prstGeom prst="rect">
            <a:avLst/>
          </a:prstGeom>
        </p:spPr>
        <p:txBody>
          <a:bodyPr wrap="square">
            <a:spAutoFit/>
          </a:bodyPr>
          <a:lstStyle/>
          <a:p>
            <a:pPr algn="ctr"/>
            <a:r>
              <a:rPr lang="en-US" sz="1632" b="1" dirty="0"/>
              <a:t>Stealthy</a:t>
            </a:r>
            <a:endParaRPr lang="he-IL" sz="1632" b="1" dirty="0"/>
          </a:p>
        </p:txBody>
      </p:sp>
      <p:grpSp>
        <p:nvGrpSpPr>
          <p:cNvPr id="66" name="Group 41"/>
          <p:cNvGrpSpPr/>
          <p:nvPr/>
        </p:nvGrpSpPr>
        <p:grpSpPr>
          <a:xfrm rot="21599113">
            <a:off x="3716513" y="4235560"/>
            <a:ext cx="204459" cy="180922"/>
            <a:chOff x="4917879" y="1783544"/>
            <a:chExt cx="2584818" cy="2383122"/>
          </a:xfrm>
          <a:solidFill>
            <a:srgbClr val="0070C0"/>
          </a:solidFill>
          <a:effectLst>
            <a:outerShdw blurRad="50800" dist="25400" dir="8100000" algn="tr" rotWithShape="0">
              <a:prstClr val="black">
                <a:alpha val="45000"/>
              </a:prstClr>
            </a:outerShdw>
          </a:effectLst>
        </p:grpSpPr>
        <p:sp>
          <p:nvSpPr>
            <p:cNvPr id="67" name="Oval 66"/>
            <p:cNvSpPr/>
            <p:nvPr/>
          </p:nvSpPr>
          <p:spPr>
            <a:xfrm>
              <a:off x="4917879" y="1783544"/>
              <a:ext cx="2295338" cy="2295344"/>
            </a:xfrm>
            <a:prstGeom prst="ellipse">
              <a:avLst/>
            </a:prstGeom>
            <a:grp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428"/>
            </a:p>
          </p:txBody>
        </p:sp>
        <p:sp>
          <p:nvSpPr>
            <p:cNvPr id="68" name="Oval 67"/>
            <p:cNvSpPr/>
            <p:nvPr/>
          </p:nvSpPr>
          <p:spPr>
            <a:xfrm>
              <a:off x="5484130" y="2913213"/>
              <a:ext cx="1253454" cy="1253453"/>
            </a:xfrm>
            <a:prstGeom prst="ellipse">
              <a:avLst/>
            </a:prstGeom>
            <a:grp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428"/>
            </a:p>
          </p:txBody>
        </p:sp>
        <p:sp>
          <p:nvSpPr>
            <p:cNvPr id="69" name="Oval 68"/>
            <p:cNvSpPr/>
            <p:nvPr/>
          </p:nvSpPr>
          <p:spPr>
            <a:xfrm>
              <a:off x="5972471" y="2235200"/>
              <a:ext cx="1530226" cy="1530226"/>
            </a:xfrm>
            <a:prstGeom prst="ellipse">
              <a:avLst/>
            </a:prstGeom>
            <a:grp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428"/>
            </a:p>
          </p:txBody>
        </p:sp>
      </p:grpSp>
      <p:sp>
        <p:nvSpPr>
          <p:cNvPr id="74" name="Rectangle 73"/>
          <p:cNvSpPr/>
          <p:nvPr/>
        </p:nvSpPr>
        <p:spPr>
          <a:xfrm>
            <a:off x="7620561" y="3802933"/>
            <a:ext cx="4809491" cy="24745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grpSp>
        <p:nvGrpSpPr>
          <p:cNvPr id="75" name="Group 74"/>
          <p:cNvGrpSpPr/>
          <p:nvPr/>
        </p:nvGrpSpPr>
        <p:grpSpPr>
          <a:xfrm>
            <a:off x="4788225" y="3798733"/>
            <a:ext cx="2837878" cy="2477672"/>
            <a:chOff x="882" y="3958166"/>
            <a:chExt cx="2827767" cy="2478024"/>
          </a:xfrm>
        </p:grpSpPr>
        <p:sp>
          <p:nvSpPr>
            <p:cNvPr id="76" name="Rectangle 75"/>
            <p:cNvSpPr/>
            <p:nvPr/>
          </p:nvSpPr>
          <p:spPr>
            <a:xfrm>
              <a:off x="882" y="3961338"/>
              <a:ext cx="2782047" cy="2474852"/>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endParaRPr>
            </a:p>
          </p:txBody>
        </p:sp>
        <p:sp>
          <p:nvSpPr>
            <p:cNvPr id="77" name="Rectangle 76"/>
            <p:cNvSpPr/>
            <p:nvPr/>
          </p:nvSpPr>
          <p:spPr>
            <a:xfrm>
              <a:off x="2782929" y="3958166"/>
              <a:ext cx="45720" cy="2478024"/>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itle 1"/>
          <p:cNvSpPr txBox="1">
            <a:spLocks/>
          </p:cNvSpPr>
          <p:nvPr/>
        </p:nvSpPr>
        <p:spPr>
          <a:xfrm>
            <a:off x="4937527" y="4598403"/>
            <a:ext cx="2495968" cy="900499"/>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400" dirty="0">
                <a:solidFill>
                  <a:prstClr val="white"/>
                </a:solidFill>
                <a:latin typeface="Segoe UI Semibold" panose="020B0702040204020203" pitchFamily="34" charset="0"/>
                <a:ea typeface="Segoe UI" pitchFamily="34" charset="0"/>
              </a:rPr>
              <a:t>Targeted attacks</a:t>
            </a:r>
            <a:br>
              <a:rPr lang="en-US" sz="2400" dirty="0">
                <a:solidFill>
                  <a:prstClr val="white"/>
                </a:solidFill>
                <a:latin typeface="Segoe UI Semibold" panose="020B0702040204020203" pitchFamily="34" charset="0"/>
                <a:ea typeface="Segoe UI" pitchFamily="34" charset="0"/>
              </a:rPr>
            </a:br>
            <a:r>
              <a:rPr lang="en-US" sz="2400" dirty="0">
                <a:solidFill>
                  <a:prstClr val="white"/>
                </a:solidFill>
                <a:latin typeface="Segoe UI Semibold" panose="020B0702040204020203" pitchFamily="34" charset="0"/>
                <a:ea typeface="Segoe UI" pitchFamily="34" charset="0"/>
              </a:rPr>
              <a:t>are often and complex and lengthy operation</a:t>
            </a:r>
          </a:p>
        </p:txBody>
      </p:sp>
      <p:sp>
        <p:nvSpPr>
          <p:cNvPr id="2" name="Rectangle 1"/>
          <p:cNvSpPr/>
          <p:nvPr/>
        </p:nvSpPr>
        <p:spPr>
          <a:xfrm>
            <a:off x="3059754" y="2964552"/>
            <a:ext cx="7804765" cy="646331"/>
          </a:xfrm>
          <a:prstGeom prst="rect">
            <a:avLst/>
          </a:prstGeom>
        </p:spPr>
        <p:txBody>
          <a:bodyPr wrap="square">
            <a:spAutoFit/>
          </a:bodyPr>
          <a:lstStyle/>
          <a:p>
            <a:r>
              <a:rPr lang="en-US" dirty="0">
                <a:solidFill>
                  <a:srgbClr val="737373"/>
                </a:solidFill>
                <a:cs typeface="Segoe UI Light" panose="020B0502040204020203" pitchFamily="34" charset="0"/>
              </a:rPr>
              <a:t>Much like in real-life attacks, planning, control and time is required for a successful attack to take place</a:t>
            </a:r>
            <a:endParaRPr lang="en-US" dirty="0"/>
          </a:p>
        </p:txBody>
      </p:sp>
      <p:sp>
        <p:nvSpPr>
          <p:cNvPr id="89" name="Rectangle 88"/>
          <p:cNvSpPr/>
          <p:nvPr/>
        </p:nvSpPr>
        <p:spPr>
          <a:xfrm>
            <a:off x="3059754" y="1512987"/>
            <a:ext cx="7804765" cy="369332"/>
          </a:xfrm>
          <a:prstGeom prst="rect">
            <a:avLst/>
          </a:prstGeom>
        </p:spPr>
        <p:txBody>
          <a:bodyPr wrap="square">
            <a:spAutoFit/>
          </a:bodyPr>
          <a:lstStyle/>
          <a:p>
            <a:r>
              <a:rPr lang="en-US" dirty="0">
                <a:solidFill>
                  <a:srgbClr val="737373"/>
                </a:solidFill>
                <a:cs typeface="Segoe UI Light" panose="020B0502040204020203" pitchFamily="34" charset="0"/>
              </a:rPr>
              <a:t>The attacker’s “kill-chain”</a:t>
            </a:r>
            <a:endParaRPr lang="en-US" dirty="0"/>
          </a:p>
        </p:txBody>
      </p:sp>
      <p:sp>
        <p:nvSpPr>
          <p:cNvPr id="90" name="Rectangle 89"/>
          <p:cNvSpPr/>
          <p:nvPr/>
        </p:nvSpPr>
        <p:spPr>
          <a:xfrm>
            <a:off x="8100593" y="4353119"/>
            <a:ext cx="3498866" cy="1477328"/>
          </a:xfrm>
          <a:prstGeom prst="rect">
            <a:avLst/>
          </a:prstGeom>
        </p:spPr>
        <p:txBody>
          <a:bodyPr wrap="square">
            <a:spAutoFit/>
          </a:bodyPr>
          <a:lstStyle/>
          <a:p>
            <a:r>
              <a:rPr lang="en-US" dirty="0">
                <a:solidFill>
                  <a:srgbClr val="737373"/>
                </a:solidFill>
                <a:cs typeface="Segoe UI Light" panose="020B0502040204020203" pitchFamily="34" charset="0"/>
              </a:rPr>
              <a:t>While the compromise itself may take minutes, planning, lateral movement and exfiltration of data can take days, weeks or months</a:t>
            </a:r>
            <a:endParaRPr lang="en-US" dirty="0"/>
          </a:p>
        </p:txBody>
      </p:sp>
    </p:spTree>
    <p:extLst>
      <p:ext uri="{BB962C8B-B14F-4D97-AF65-F5344CB8AC3E}">
        <p14:creationId xmlns:p14="http://schemas.microsoft.com/office/powerpoint/2010/main" val="4180971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75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275481" y="295729"/>
            <a:ext cx="7731796" cy="72352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a:off x="882" y="2202594"/>
            <a:ext cx="12434712" cy="3178178"/>
          </a:xfrm>
          <a:prstGeom prst="rect">
            <a:avLst/>
          </a:prstGeom>
          <a:solidFill>
            <a:schemeClr val="tx1">
              <a:lumMod val="50000"/>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p:cNvCxnSpPr/>
          <p:nvPr/>
        </p:nvCxnSpPr>
        <p:spPr>
          <a:xfrm>
            <a:off x="5557392" y="3497262"/>
            <a:ext cx="1849666"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198940" y="3497262"/>
            <a:ext cx="1849666"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895028" y="3497262"/>
            <a:ext cx="1849666"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407057" y="3164473"/>
            <a:ext cx="1231365" cy="1042424"/>
            <a:chOff x="3126093" y="2664156"/>
            <a:chExt cx="2504661" cy="2120348"/>
          </a:xfrm>
        </p:grpSpPr>
        <p:grpSp>
          <p:nvGrpSpPr>
            <p:cNvPr id="9" name="Group 8"/>
            <p:cNvGrpSpPr/>
            <p:nvPr/>
          </p:nvGrpSpPr>
          <p:grpSpPr>
            <a:xfrm>
              <a:off x="3126093" y="2664156"/>
              <a:ext cx="2504661" cy="2120348"/>
              <a:chOff x="2040835" y="2491409"/>
              <a:chExt cx="2504661" cy="2120348"/>
            </a:xfrm>
          </p:grpSpPr>
          <p:sp>
            <p:nvSpPr>
              <p:cNvPr id="6" name="Rounded Rectangle 5"/>
              <p:cNvSpPr/>
              <p:nvPr/>
            </p:nvSpPr>
            <p:spPr bwMode="auto">
              <a:xfrm>
                <a:off x="2040835" y="2491409"/>
                <a:ext cx="2504661" cy="2120348"/>
              </a:xfrm>
              <a:prstGeom prst="roundRect">
                <a:avLst>
                  <a:gd name="adj" fmla="val 2067"/>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2101795" y="2728819"/>
                <a:ext cx="2371145" cy="181270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3919980" y="2551113"/>
                <a:ext cx="552960" cy="147450"/>
                <a:chOff x="4076686" y="2584898"/>
                <a:chExt cx="342914" cy="91440"/>
              </a:xfrm>
              <a:solidFill>
                <a:schemeClr val="bg1">
                  <a:lumMod val="75000"/>
                </a:schemeClr>
              </a:solidFill>
            </p:grpSpPr>
            <p:sp>
              <p:nvSpPr>
                <p:cNvPr id="17" name="Rectangle 16"/>
                <p:cNvSpPr/>
                <p:nvPr/>
              </p:nvSpPr>
              <p:spPr bwMode="auto">
                <a:xfrm>
                  <a:off x="4328160"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202423"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4076686"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p:cNvGrpSpPr/>
            <p:nvPr/>
          </p:nvGrpSpPr>
          <p:grpSpPr>
            <a:xfrm>
              <a:off x="3973964" y="3072640"/>
              <a:ext cx="808918" cy="1303381"/>
              <a:chOff x="9038501" y="2645513"/>
              <a:chExt cx="655753" cy="1056589"/>
            </a:xfrm>
          </p:grpSpPr>
          <p:sp>
            <p:nvSpPr>
              <p:cNvPr id="28" name="Freeform 27"/>
              <p:cNvSpPr/>
              <p:nvPr/>
            </p:nvSpPr>
            <p:spPr bwMode="auto">
              <a:xfrm>
                <a:off x="9180470" y="2645513"/>
                <a:ext cx="371818" cy="507757"/>
              </a:xfrm>
              <a:custGeom>
                <a:avLst/>
                <a:gdLst>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74140"/>
                  <a:gd name="connsiteY0" fmla="*/ 1044927 h 1883127"/>
                  <a:gd name="connsiteX1" fmla="*/ 704568 w 1374140"/>
                  <a:gd name="connsiteY1" fmla="*/ 1206852 h 1883127"/>
                  <a:gd name="connsiteX2" fmla="*/ 909355 w 1374140"/>
                  <a:gd name="connsiteY2" fmla="*/ 1325915 h 1883127"/>
                  <a:gd name="connsiteX3" fmla="*/ 904593 w 1374140"/>
                  <a:gd name="connsiteY3" fmla="*/ 1625952 h 1883127"/>
                  <a:gd name="connsiteX4" fmla="*/ 780768 w 1374140"/>
                  <a:gd name="connsiteY4" fmla="*/ 1845027 h 1883127"/>
                  <a:gd name="connsiteX5" fmla="*/ 795055 w 1374140"/>
                  <a:gd name="connsiteY5" fmla="*/ 1883127 h 1883127"/>
                  <a:gd name="connsiteX6" fmla="*/ 890305 w 1374140"/>
                  <a:gd name="connsiteY6" fmla="*/ 1854552 h 1883127"/>
                  <a:gd name="connsiteX7" fmla="*/ 1304643 w 1374140"/>
                  <a:gd name="connsiteY7" fmla="*/ 1387827 h 1883127"/>
                  <a:gd name="connsiteX8" fmla="*/ 1337980 w 1374140"/>
                  <a:gd name="connsiteY8" fmla="*/ 773465 h 1883127"/>
                  <a:gd name="connsiteX9" fmla="*/ 1223680 w 1374140"/>
                  <a:gd name="connsiteY9" fmla="*/ 611540 h 1883127"/>
                  <a:gd name="connsiteX10" fmla="*/ 1104618 w 1374140"/>
                  <a:gd name="connsiteY10" fmla="*/ 735365 h 1883127"/>
                  <a:gd name="connsiteX11" fmla="*/ 1076043 w 1374140"/>
                  <a:gd name="connsiteY11" fmla="*/ 316265 h 1883127"/>
                  <a:gd name="connsiteX12" fmla="*/ 790293 w 1374140"/>
                  <a:gd name="connsiteY12" fmla="*/ 20990 h 1883127"/>
                  <a:gd name="connsiteX13" fmla="*/ 604555 w 1374140"/>
                  <a:gd name="connsiteY13" fmla="*/ 44802 h 1883127"/>
                  <a:gd name="connsiteX14" fmla="*/ 785530 w 1374140"/>
                  <a:gd name="connsiteY14" fmla="*/ 211490 h 1883127"/>
                  <a:gd name="connsiteX15" fmla="*/ 785530 w 1374140"/>
                  <a:gd name="connsiteY15" fmla="*/ 435327 h 1883127"/>
                  <a:gd name="connsiteX16" fmla="*/ 633130 w 1374140"/>
                  <a:gd name="connsiteY16" fmla="*/ 482952 h 1883127"/>
                  <a:gd name="connsiteX17" fmla="*/ 575980 w 1374140"/>
                  <a:gd name="connsiteY17" fmla="*/ 406752 h 1883127"/>
                  <a:gd name="connsiteX18" fmla="*/ 266418 w 1374140"/>
                  <a:gd name="connsiteY18" fmla="*/ 844902 h 1883127"/>
                  <a:gd name="connsiteX19" fmla="*/ 314043 w 1374140"/>
                  <a:gd name="connsiteY19" fmla="*/ 1302102 h 1883127"/>
                  <a:gd name="connsiteX20" fmla="*/ 137830 w 1374140"/>
                  <a:gd name="connsiteY20" fmla="*/ 1211615 h 1883127"/>
                  <a:gd name="connsiteX21" fmla="*/ 80680 w 1374140"/>
                  <a:gd name="connsiteY21" fmla="*/ 1116365 h 1883127"/>
                  <a:gd name="connsiteX22" fmla="*/ 4480 w 1374140"/>
                  <a:gd name="connsiteY22" fmla="*/ 1430690 h 1883127"/>
                  <a:gd name="connsiteX23" fmla="*/ 223555 w 1374140"/>
                  <a:gd name="connsiteY23" fmla="*/ 1768827 h 1883127"/>
                  <a:gd name="connsiteX24" fmla="*/ 504543 w 1374140"/>
                  <a:gd name="connsiteY24" fmla="*/ 1864077 h 1883127"/>
                  <a:gd name="connsiteX25" fmla="*/ 523593 w 1374140"/>
                  <a:gd name="connsiteY25" fmla="*/ 1825977 h 1883127"/>
                  <a:gd name="connsiteX26" fmla="*/ 537880 w 1374140"/>
                  <a:gd name="connsiteY26" fmla="*/ 1325915 h 1883127"/>
                  <a:gd name="connsiteX27" fmla="*/ 633130 w 1374140"/>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78969" h="1883127">
                    <a:moveTo>
                      <a:pt x="637959" y="1044927"/>
                    </a:moveTo>
                    <a:cubicBezTo>
                      <a:pt x="732415" y="1053658"/>
                      <a:pt x="663360" y="1160021"/>
                      <a:pt x="709397" y="1206852"/>
                    </a:cubicBezTo>
                    <a:cubicBezTo>
                      <a:pt x="755434" y="1253683"/>
                      <a:pt x="880847" y="1256065"/>
                      <a:pt x="914184" y="1325915"/>
                    </a:cubicBezTo>
                    <a:cubicBezTo>
                      <a:pt x="947521" y="1395765"/>
                      <a:pt x="950697" y="1552927"/>
                      <a:pt x="909422" y="1625952"/>
                    </a:cubicBezTo>
                    <a:lnTo>
                      <a:pt x="785597" y="1845027"/>
                    </a:lnTo>
                    <a:lnTo>
                      <a:pt x="799884" y="1883127"/>
                    </a:lnTo>
                    <a:lnTo>
                      <a:pt x="895134" y="1854552"/>
                    </a:lnTo>
                    <a:cubicBezTo>
                      <a:pt x="980065" y="1772002"/>
                      <a:pt x="1234860" y="1568008"/>
                      <a:pt x="1309472" y="1387827"/>
                    </a:cubicBezTo>
                    <a:cubicBezTo>
                      <a:pt x="1384084" y="1207646"/>
                      <a:pt x="1403928" y="1088584"/>
                      <a:pt x="1342809" y="773465"/>
                    </a:cubicBezTo>
                    <a:cubicBezTo>
                      <a:pt x="1281690" y="458346"/>
                      <a:pt x="1267403" y="617890"/>
                      <a:pt x="1228509" y="611540"/>
                    </a:cubicBezTo>
                    <a:cubicBezTo>
                      <a:pt x="1189615" y="605190"/>
                      <a:pt x="1134053" y="784577"/>
                      <a:pt x="1109447" y="735365"/>
                    </a:cubicBezTo>
                    <a:cubicBezTo>
                      <a:pt x="1084841" y="686153"/>
                      <a:pt x="1133259" y="435327"/>
                      <a:pt x="1080872" y="316265"/>
                    </a:cubicBezTo>
                    <a:cubicBezTo>
                      <a:pt x="1028485" y="197203"/>
                      <a:pt x="873703" y="66234"/>
                      <a:pt x="795122" y="20990"/>
                    </a:cubicBezTo>
                    <a:cubicBezTo>
                      <a:pt x="716541" y="-24254"/>
                      <a:pt x="610178" y="13052"/>
                      <a:pt x="609384" y="44802"/>
                    </a:cubicBezTo>
                    <a:cubicBezTo>
                      <a:pt x="608590" y="76552"/>
                      <a:pt x="760197" y="146403"/>
                      <a:pt x="790359" y="211490"/>
                    </a:cubicBezTo>
                    <a:cubicBezTo>
                      <a:pt x="820521" y="276577"/>
                      <a:pt x="815759" y="390083"/>
                      <a:pt x="790359" y="435327"/>
                    </a:cubicBezTo>
                    <a:cubicBezTo>
                      <a:pt x="764959" y="480571"/>
                      <a:pt x="672884" y="487715"/>
                      <a:pt x="637959" y="482952"/>
                    </a:cubicBezTo>
                    <a:cubicBezTo>
                      <a:pt x="603034" y="478190"/>
                      <a:pt x="641928" y="346427"/>
                      <a:pt x="580809" y="406752"/>
                    </a:cubicBezTo>
                    <a:cubicBezTo>
                      <a:pt x="320460" y="662339"/>
                      <a:pt x="307759" y="670277"/>
                      <a:pt x="271247" y="844902"/>
                    </a:cubicBezTo>
                    <a:cubicBezTo>
                      <a:pt x="227591" y="994127"/>
                      <a:pt x="340303" y="1240983"/>
                      <a:pt x="318872" y="1302102"/>
                    </a:cubicBezTo>
                    <a:cubicBezTo>
                      <a:pt x="297441" y="1363221"/>
                      <a:pt x="181553" y="1242571"/>
                      <a:pt x="142659" y="1211615"/>
                    </a:cubicBezTo>
                    <a:cubicBezTo>
                      <a:pt x="103765" y="1180659"/>
                      <a:pt x="107734" y="1079853"/>
                      <a:pt x="85509" y="1116365"/>
                    </a:cubicBezTo>
                    <a:cubicBezTo>
                      <a:pt x="6134" y="1148115"/>
                      <a:pt x="-14503" y="1321946"/>
                      <a:pt x="9309" y="1430690"/>
                    </a:cubicBezTo>
                    <a:cubicBezTo>
                      <a:pt x="33121" y="1539434"/>
                      <a:pt x="145040" y="1696596"/>
                      <a:pt x="228384" y="1768827"/>
                    </a:cubicBezTo>
                    <a:cubicBezTo>
                      <a:pt x="311728" y="1841058"/>
                      <a:pt x="459366" y="1854552"/>
                      <a:pt x="509372" y="1864077"/>
                    </a:cubicBezTo>
                    <a:cubicBezTo>
                      <a:pt x="559378" y="1873602"/>
                      <a:pt x="522866" y="1915671"/>
                      <a:pt x="528422" y="1825977"/>
                    </a:cubicBezTo>
                    <a:cubicBezTo>
                      <a:pt x="533978" y="1736283"/>
                      <a:pt x="524453" y="1456090"/>
                      <a:pt x="542709" y="1325915"/>
                    </a:cubicBezTo>
                    <a:cubicBezTo>
                      <a:pt x="560965" y="1195740"/>
                      <a:pt x="610178" y="1064771"/>
                      <a:pt x="637959" y="1044927"/>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5"/>
              <p:cNvSpPr>
                <a:spLocks noEditPoints="1"/>
              </p:cNvSpPr>
              <p:nvPr/>
            </p:nvSpPr>
            <p:spPr bwMode="black">
              <a:xfrm>
                <a:off x="9038501" y="3193007"/>
                <a:ext cx="655753" cy="509095"/>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696969"/>
              </a:solidFill>
              <a:ln>
                <a:noFill/>
              </a:ln>
              <a:extLst/>
            </p:spPr>
            <p:txBody>
              <a:bodyPr vert="horz" wrap="square" lIns="89608" tIns="44805" rIns="89608" bIns="44805" numCol="1" anchor="t" anchorCtr="0" compatLnSpc="1">
                <a:prstTxWarp prst="textNoShape">
                  <a:avLst/>
                </a:prstTxWarp>
              </a:bodyPr>
              <a:lstStyle/>
              <a:p>
                <a:pPr defTabSz="914010"/>
                <a:endParaRPr lang="en-US">
                  <a:solidFill>
                    <a:srgbClr val="FFFFFF"/>
                  </a:solidFill>
                  <a:latin typeface="Segoe UI"/>
                </a:endParaRPr>
              </a:p>
            </p:txBody>
          </p:sp>
        </p:grpSp>
      </p:grpSp>
      <p:grpSp>
        <p:nvGrpSpPr>
          <p:cNvPr id="83" name="Group 82"/>
          <p:cNvGrpSpPr/>
          <p:nvPr/>
        </p:nvGrpSpPr>
        <p:grpSpPr>
          <a:xfrm>
            <a:off x="937004" y="2787628"/>
            <a:ext cx="2148788" cy="1419268"/>
            <a:chOff x="853486" y="2835029"/>
            <a:chExt cx="2149093" cy="1419470"/>
          </a:xfrm>
        </p:grpSpPr>
        <p:sp>
          <p:nvSpPr>
            <p:cNvPr id="61" name="Freeform 60"/>
            <p:cNvSpPr>
              <a:spLocks/>
            </p:cNvSpPr>
            <p:nvPr/>
          </p:nvSpPr>
          <p:spPr bwMode="auto">
            <a:xfrm flipH="1">
              <a:off x="853486" y="2835029"/>
              <a:ext cx="969275" cy="1145021"/>
            </a:xfrm>
            <a:custGeom>
              <a:avLst/>
              <a:gdLst>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31920 w 2263839"/>
                <a:gd name="connsiteY25" fmla="*/ 2362574 h 2674313"/>
                <a:gd name="connsiteX26" fmla="*/ 1148350 w 2263839"/>
                <a:gd name="connsiteY26" fmla="*/ 2426557 h 2674313"/>
                <a:gd name="connsiteX27" fmla="*/ 1195796 w 2263839"/>
                <a:gd name="connsiteY27" fmla="*/ 2674313 h 2674313"/>
                <a:gd name="connsiteX28" fmla="*/ 2263839 w 2263839"/>
                <a:gd name="connsiteY28" fmla="*/ 2674313 h 2674313"/>
                <a:gd name="connsiteX29" fmla="*/ 2230176 w 2263839"/>
                <a:gd name="connsiteY29" fmla="*/ 2021817 h 2674313"/>
                <a:gd name="connsiteX30" fmla="*/ 2064920 w 2263839"/>
                <a:gd name="connsiteY30" fmla="*/ 1856396 h 2674313"/>
                <a:gd name="connsiteX31" fmla="*/ 1795614 w 2263839"/>
                <a:gd name="connsiteY31" fmla="*/ 1755305 h 2674313"/>
                <a:gd name="connsiteX32" fmla="*/ 1630358 w 2263839"/>
                <a:gd name="connsiteY32" fmla="*/ 1672594 h 2674313"/>
                <a:gd name="connsiteX33" fmla="*/ 1547730 w 2263839"/>
                <a:gd name="connsiteY33" fmla="*/ 1586820 h 2674313"/>
                <a:gd name="connsiteX34" fmla="*/ 1431439 w 2263839"/>
                <a:gd name="connsiteY34" fmla="*/ 1488793 h 2674313"/>
                <a:gd name="connsiteX35" fmla="*/ 1431439 w 2263839"/>
                <a:gd name="connsiteY35" fmla="*/ 1369322 h 2674313"/>
                <a:gd name="connsiteX36" fmla="*/ 1679323 w 2263839"/>
                <a:gd name="connsiteY36" fmla="*/ 1286611 h 2674313"/>
                <a:gd name="connsiteX37" fmla="*/ 1746649 w 2263839"/>
                <a:gd name="connsiteY37" fmla="*/ 1271294 h 2674313"/>
                <a:gd name="connsiteX38" fmla="*/ 1712986 w 2263839"/>
                <a:gd name="connsiteY38" fmla="*/ 1203900 h 2674313"/>
                <a:gd name="connsiteX39" fmla="*/ 1679323 w 2263839"/>
                <a:gd name="connsiteY39" fmla="*/ 1102810 h 2674313"/>
                <a:gd name="connsiteX40" fmla="*/ 1813976 w 2263839"/>
                <a:gd name="connsiteY40" fmla="*/ 1219217 h 2674313"/>
                <a:gd name="connsiteX41" fmla="*/ 1712986 w 2263839"/>
                <a:gd name="connsiteY41" fmla="*/ 968022 h 2674313"/>
                <a:gd name="connsiteX42" fmla="*/ 1664021 w 2263839"/>
                <a:gd name="connsiteY42" fmla="*/ 735207 h 2674313"/>
                <a:gd name="connsiteX43" fmla="*/ 1581393 w 2263839"/>
                <a:gd name="connsiteY43" fmla="*/ 284893 h 2674313"/>
                <a:gd name="connsiteX44" fmla="*/ 1446740 w 2263839"/>
                <a:gd name="connsiteY44" fmla="*/ 101091 h 2674313"/>
                <a:gd name="connsiteX45" fmla="*/ 1146831 w 2263839"/>
                <a:gd name="connsiteY45"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31920 w 2263839"/>
                <a:gd name="connsiteY25" fmla="*/ 2362574 h 2674313"/>
                <a:gd name="connsiteX26" fmla="*/ 1195796 w 2263839"/>
                <a:gd name="connsiteY26" fmla="*/ 2674313 h 2674313"/>
                <a:gd name="connsiteX27" fmla="*/ 2263839 w 2263839"/>
                <a:gd name="connsiteY27" fmla="*/ 2674313 h 2674313"/>
                <a:gd name="connsiteX28" fmla="*/ 2230176 w 2263839"/>
                <a:gd name="connsiteY28" fmla="*/ 2021817 h 2674313"/>
                <a:gd name="connsiteX29" fmla="*/ 2064920 w 2263839"/>
                <a:gd name="connsiteY29" fmla="*/ 1856396 h 2674313"/>
                <a:gd name="connsiteX30" fmla="*/ 1795614 w 2263839"/>
                <a:gd name="connsiteY30" fmla="*/ 1755305 h 2674313"/>
                <a:gd name="connsiteX31" fmla="*/ 1630358 w 2263839"/>
                <a:gd name="connsiteY31" fmla="*/ 1672594 h 2674313"/>
                <a:gd name="connsiteX32" fmla="*/ 1547730 w 2263839"/>
                <a:gd name="connsiteY32" fmla="*/ 1586820 h 2674313"/>
                <a:gd name="connsiteX33" fmla="*/ 1431439 w 2263839"/>
                <a:gd name="connsiteY33" fmla="*/ 1488793 h 2674313"/>
                <a:gd name="connsiteX34" fmla="*/ 1431439 w 2263839"/>
                <a:gd name="connsiteY34" fmla="*/ 1369322 h 2674313"/>
                <a:gd name="connsiteX35" fmla="*/ 1679323 w 2263839"/>
                <a:gd name="connsiteY35" fmla="*/ 1286611 h 2674313"/>
                <a:gd name="connsiteX36" fmla="*/ 1746649 w 2263839"/>
                <a:gd name="connsiteY36" fmla="*/ 1271294 h 2674313"/>
                <a:gd name="connsiteX37" fmla="*/ 1712986 w 2263839"/>
                <a:gd name="connsiteY37" fmla="*/ 1203900 h 2674313"/>
                <a:gd name="connsiteX38" fmla="*/ 1679323 w 2263839"/>
                <a:gd name="connsiteY38" fmla="*/ 1102810 h 2674313"/>
                <a:gd name="connsiteX39" fmla="*/ 1813976 w 2263839"/>
                <a:gd name="connsiteY39" fmla="*/ 1219217 h 2674313"/>
                <a:gd name="connsiteX40" fmla="*/ 1712986 w 2263839"/>
                <a:gd name="connsiteY40" fmla="*/ 968022 h 2674313"/>
                <a:gd name="connsiteX41" fmla="*/ 1664021 w 2263839"/>
                <a:gd name="connsiteY41" fmla="*/ 735207 h 2674313"/>
                <a:gd name="connsiteX42" fmla="*/ 1581393 w 2263839"/>
                <a:gd name="connsiteY42" fmla="*/ 284893 h 2674313"/>
                <a:gd name="connsiteX43" fmla="*/ 1446740 w 2263839"/>
                <a:gd name="connsiteY43" fmla="*/ 101091 h 2674313"/>
                <a:gd name="connsiteX44" fmla="*/ 1146831 w 2263839"/>
                <a:gd name="connsiteY44"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95796 w 2263839"/>
                <a:gd name="connsiteY25" fmla="*/ 2674313 h 2674313"/>
                <a:gd name="connsiteX26" fmla="*/ 2263839 w 2263839"/>
                <a:gd name="connsiteY26" fmla="*/ 2674313 h 2674313"/>
                <a:gd name="connsiteX27" fmla="*/ 2230176 w 2263839"/>
                <a:gd name="connsiteY27" fmla="*/ 2021817 h 2674313"/>
                <a:gd name="connsiteX28" fmla="*/ 2064920 w 2263839"/>
                <a:gd name="connsiteY28" fmla="*/ 1856396 h 2674313"/>
                <a:gd name="connsiteX29" fmla="*/ 1795614 w 2263839"/>
                <a:gd name="connsiteY29" fmla="*/ 1755305 h 2674313"/>
                <a:gd name="connsiteX30" fmla="*/ 1630358 w 2263839"/>
                <a:gd name="connsiteY30" fmla="*/ 1672594 h 2674313"/>
                <a:gd name="connsiteX31" fmla="*/ 1547730 w 2263839"/>
                <a:gd name="connsiteY31" fmla="*/ 1586820 h 2674313"/>
                <a:gd name="connsiteX32" fmla="*/ 1431439 w 2263839"/>
                <a:gd name="connsiteY32" fmla="*/ 1488793 h 2674313"/>
                <a:gd name="connsiteX33" fmla="*/ 1431439 w 2263839"/>
                <a:gd name="connsiteY33" fmla="*/ 1369322 h 2674313"/>
                <a:gd name="connsiteX34" fmla="*/ 1679323 w 2263839"/>
                <a:gd name="connsiteY34" fmla="*/ 1286611 h 2674313"/>
                <a:gd name="connsiteX35" fmla="*/ 1746649 w 2263839"/>
                <a:gd name="connsiteY35" fmla="*/ 1271294 h 2674313"/>
                <a:gd name="connsiteX36" fmla="*/ 1712986 w 2263839"/>
                <a:gd name="connsiteY36" fmla="*/ 1203900 h 2674313"/>
                <a:gd name="connsiteX37" fmla="*/ 1679323 w 2263839"/>
                <a:gd name="connsiteY37" fmla="*/ 1102810 h 2674313"/>
                <a:gd name="connsiteX38" fmla="*/ 1813976 w 2263839"/>
                <a:gd name="connsiteY38" fmla="*/ 1219217 h 2674313"/>
                <a:gd name="connsiteX39" fmla="*/ 1712986 w 2263839"/>
                <a:gd name="connsiteY39" fmla="*/ 968022 h 2674313"/>
                <a:gd name="connsiteX40" fmla="*/ 1664021 w 2263839"/>
                <a:gd name="connsiteY40" fmla="*/ 735207 h 2674313"/>
                <a:gd name="connsiteX41" fmla="*/ 1581393 w 2263839"/>
                <a:gd name="connsiteY41" fmla="*/ 284893 h 2674313"/>
                <a:gd name="connsiteX42" fmla="*/ 1446740 w 2263839"/>
                <a:gd name="connsiteY42" fmla="*/ 101091 h 2674313"/>
                <a:gd name="connsiteX43" fmla="*/ 1146831 w 2263839"/>
                <a:gd name="connsiteY43"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95796 w 2263839"/>
                <a:gd name="connsiteY24" fmla="*/ 2674313 h 2674313"/>
                <a:gd name="connsiteX25" fmla="*/ 2263839 w 2263839"/>
                <a:gd name="connsiteY25" fmla="*/ 2674313 h 2674313"/>
                <a:gd name="connsiteX26" fmla="*/ 2230176 w 2263839"/>
                <a:gd name="connsiteY26" fmla="*/ 2021817 h 2674313"/>
                <a:gd name="connsiteX27" fmla="*/ 2064920 w 2263839"/>
                <a:gd name="connsiteY27" fmla="*/ 1856396 h 2674313"/>
                <a:gd name="connsiteX28" fmla="*/ 1795614 w 2263839"/>
                <a:gd name="connsiteY28" fmla="*/ 1755305 h 2674313"/>
                <a:gd name="connsiteX29" fmla="*/ 1630358 w 2263839"/>
                <a:gd name="connsiteY29" fmla="*/ 1672594 h 2674313"/>
                <a:gd name="connsiteX30" fmla="*/ 1547730 w 2263839"/>
                <a:gd name="connsiteY30" fmla="*/ 1586820 h 2674313"/>
                <a:gd name="connsiteX31" fmla="*/ 1431439 w 2263839"/>
                <a:gd name="connsiteY31" fmla="*/ 1488793 h 2674313"/>
                <a:gd name="connsiteX32" fmla="*/ 1431439 w 2263839"/>
                <a:gd name="connsiteY32" fmla="*/ 1369322 h 2674313"/>
                <a:gd name="connsiteX33" fmla="*/ 1679323 w 2263839"/>
                <a:gd name="connsiteY33" fmla="*/ 1286611 h 2674313"/>
                <a:gd name="connsiteX34" fmla="*/ 1746649 w 2263839"/>
                <a:gd name="connsiteY34" fmla="*/ 1271294 h 2674313"/>
                <a:gd name="connsiteX35" fmla="*/ 1712986 w 2263839"/>
                <a:gd name="connsiteY35" fmla="*/ 1203900 h 2674313"/>
                <a:gd name="connsiteX36" fmla="*/ 1679323 w 2263839"/>
                <a:gd name="connsiteY36" fmla="*/ 1102810 h 2674313"/>
                <a:gd name="connsiteX37" fmla="*/ 1813976 w 2263839"/>
                <a:gd name="connsiteY37" fmla="*/ 1219217 h 2674313"/>
                <a:gd name="connsiteX38" fmla="*/ 1712986 w 2263839"/>
                <a:gd name="connsiteY38" fmla="*/ 968022 h 2674313"/>
                <a:gd name="connsiteX39" fmla="*/ 1664021 w 2263839"/>
                <a:gd name="connsiteY39" fmla="*/ 735207 h 2674313"/>
                <a:gd name="connsiteX40" fmla="*/ 1581393 w 2263839"/>
                <a:gd name="connsiteY40" fmla="*/ 284893 h 2674313"/>
                <a:gd name="connsiteX41" fmla="*/ 1446740 w 2263839"/>
                <a:gd name="connsiteY41" fmla="*/ 101091 h 2674313"/>
                <a:gd name="connsiteX42" fmla="*/ 1146831 w 2263839"/>
                <a:gd name="connsiteY42" fmla="*/ 0 h 267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63839" h="2674313">
                  <a:moveTo>
                    <a:pt x="1146831" y="0"/>
                  </a:moveTo>
                  <a:lnTo>
                    <a:pt x="1144536" y="0"/>
                  </a:lnTo>
                  <a:lnTo>
                    <a:pt x="1135369" y="0"/>
                  </a:lnTo>
                  <a:lnTo>
                    <a:pt x="1128470" y="0"/>
                  </a:lnTo>
                  <a:lnTo>
                    <a:pt x="1119303" y="0"/>
                  </a:lnTo>
                  <a:lnTo>
                    <a:pt x="1117008" y="0"/>
                  </a:lnTo>
                  <a:cubicBezTo>
                    <a:pt x="985415" y="0"/>
                    <a:pt x="884425" y="67394"/>
                    <a:pt x="817099" y="101091"/>
                  </a:cubicBezTo>
                  <a:cubicBezTo>
                    <a:pt x="749772" y="134788"/>
                    <a:pt x="716109" y="232816"/>
                    <a:pt x="682446" y="284893"/>
                  </a:cubicBezTo>
                  <a:cubicBezTo>
                    <a:pt x="651843" y="352287"/>
                    <a:pt x="599818" y="719890"/>
                    <a:pt x="599818" y="735207"/>
                  </a:cubicBezTo>
                  <a:cubicBezTo>
                    <a:pt x="599818" y="753587"/>
                    <a:pt x="584516" y="885311"/>
                    <a:pt x="550853" y="968022"/>
                  </a:cubicBezTo>
                  <a:cubicBezTo>
                    <a:pt x="532491" y="1069113"/>
                    <a:pt x="449863" y="1219217"/>
                    <a:pt x="449863" y="1219217"/>
                  </a:cubicBezTo>
                  <a:cubicBezTo>
                    <a:pt x="483526" y="1203900"/>
                    <a:pt x="584516" y="1102810"/>
                    <a:pt x="584516" y="1102810"/>
                  </a:cubicBezTo>
                  <a:cubicBezTo>
                    <a:pt x="584516" y="1102810"/>
                    <a:pt x="550853" y="1185520"/>
                    <a:pt x="550853" y="1203900"/>
                  </a:cubicBezTo>
                  <a:cubicBezTo>
                    <a:pt x="550853" y="1219217"/>
                    <a:pt x="498828" y="1271294"/>
                    <a:pt x="517190" y="1271294"/>
                  </a:cubicBezTo>
                  <a:lnTo>
                    <a:pt x="584516" y="1286611"/>
                  </a:lnTo>
                  <a:lnTo>
                    <a:pt x="832400" y="1369322"/>
                  </a:lnTo>
                  <a:lnTo>
                    <a:pt x="832400" y="1488793"/>
                  </a:lnTo>
                  <a:cubicBezTo>
                    <a:pt x="817099" y="1488793"/>
                    <a:pt x="716109" y="1553123"/>
                    <a:pt x="716109" y="1586820"/>
                  </a:cubicBezTo>
                  <a:cubicBezTo>
                    <a:pt x="700807" y="1605201"/>
                    <a:pt x="667144" y="1672594"/>
                    <a:pt x="633481" y="1672594"/>
                  </a:cubicBezTo>
                  <a:cubicBezTo>
                    <a:pt x="599818" y="1687911"/>
                    <a:pt x="498828" y="1736925"/>
                    <a:pt x="468225" y="1755305"/>
                  </a:cubicBezTo>
                  <a:cubicBezTo>
                    <a:pt x="416200" y="1804319"/>
                    <a:pt x="284607" y="1838016"/>
                    <a:pt x="198919" y="1856396"/>
                  </a:cubicBezTo>
                  <a:cubicBezTo>
                    <a:pt x="100990" y="1871713"/>
                    <a:pt x="33663" y="2021817"/>
                    <a:pt x="33663" y="2021817"/>
                  </a:cubicBezTo>
                  <a:lnTo>
                    <a:pt x="0" y="2674313"/>
                  </a:lnTo>
                  <a:lnTo>
                    <a:pt x="1068043" y="2674313"/>
                  </a:lnTo>
                  <a:lnTo>
                    <a:pt x="1195796" y="2674313"/>
                  </a:lnTo>
                  <a:lnTo>
                    <a:pt x="2263839" y="2674313"/>
                  </a:lnTo>
                  <a:lnTo>
                    <a:pt x="2230176" y="2021817"/>
                  </a:lnTo>
                  <a:cubicBezTo>
                    <a:pt x="2230176" y="2021817"/>
                    <a:pt x="2162849" y="1871713"/>
                    <a:pt x="2064920" y="1856396"/>
                  </a:cubicBezTo>
                  <a:cubicBezTo>
                    <a:pt x="1979232" y="1838016"/>
                    <a:pt x="1847639" y="1804319"/>
                    <a:pt x="1795614" y="1755305"/>
                  </a:cubicBezTo>
                  <a:cubicBezTo>
                    <a:pt x="1765011" y="1736925"/>
                    <a:pt x="1664021" y="1687911"/>
                    <a:pt x="1630358" y="1672594"/>
                  </a:cubicBezTo>
                  <a:cubicBezTo>
                    <a:pt x="1596695" y="1672594"/>
                    <a:pt x="1563032" y="1605201"/>
                    <a:pt x="1547730" y="1586820"/>
                  </a:cubicBezTo>
                  <a:cubicBezTo>
                    <a:pt x="1547730" y="1553123"/>
                    <a:pt x="1446740" y="1488793"/>
                    <a:pt x="1431439" y="1488793"/>
                  </a:cubicBezTo>
                  <a:lnTo>
                    <a:pt x="1431439" y="1369322"/>
                  </a:lnTo>
                  <a:lnTo>
                    <a:pt x="1679323" y="1286611"/>
                  </a:lnTo>
                  <a:lnTo>
                    <a:pt x="1746649" y="1271294"/>
                  </a:lnTo>
                  <a:cubicBezTo>
                    <a:pt x="1765011" y="1271294"/>
                    <a:pt x="1712986" y="1219217"/>
                    <a:pt x="1712986" y="1203900"/>
                  </a:cubicBezTo>
                  <a:cubicBezTo>
                    <a:pt x="1712986" y="1185520"/>
                    <a:pt x="1679323" y="1102810"/>
                    <a:pt x="1679323" y="1102810"/>
                  </a:cubicBezTo>
                  <a:cubicBezTo>
                    <a:pt x="1679323" y="1102810"/>
                    <a:pt x="1780313" y="1203900"/>
                    <a:pt x="1813976" y="1219217"/>
                  </a:cubicBezTo>
                  <a:cubicBezTo>
                    <a:pt x="1813976" y="1219217"/>
                    <a:pt x="1731348" y="1069113"/>
                    <a:pt x="1712986" y="968022"/>
                  </a:cubicBezTo>
                  <a:cubicBezTo>
                    <a:pt x="1679323" y="885311"/>
                    <a:pt x="1664021" y="753587"/>
                    <a:pt x="1664021" y="735207"/>
                  </a:cubicBezTo>
                  <a:cubicBezTo>
                    <a:pt x="1664021" y="719890"/>
                    <a:pt x="1611996" y="352287"/>
                    <a:pt x="1581393" y="284893"/>
                  </a:cubicBezTo>
                  <a:cubicBezTo>
                    <a:pt x="1547730" y="232816"/>
                    <a:pt x="1514067" y="134788"/>
                    <a:pt x="1446740" y="101091"/>
                  </a:cubicBezTo>
                  <a:cubicBezTo>
                    <a:pt x="1379414" y="67394"/>
                    <a:pt x="1278424" y="0"/>
                    <a:pt x="11468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endParaRPr lang="en-US">
                <a:solidFill>
                  <a:srgbClr val="505050"/>
                </a:solidFill>
                <a:latin typeface="Segoe UI"/>
              </a:endParaRPr>
            </a:p>
          </p:txBody>
        </p:sp>
        <p:sp>
          <p:nvSpPr>
            <p:cNvPr id="48" name="Freeform 20"/>
            <p:cNvSpPr>
              <a:spLocks noEditPoints="1"/>
            </p:cNvSpPr>
            <p:nvPr/>
          </p:nvSpPr>
          <p:spPr bwMode="black">
            <a:xfrm>
              <a:off x="1643599" y="3380217"/>
              <a:ext cx="1358980"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13" name="TextBox 12"/>
            <p:cNvSpPr txBox="1"/>
            <p:nvPr/>
          </p:nvSpPr>
          <p:spPr>
            <a:xfrm>
              <a:off x="1842640" y="3354998"/>
              <a:ext cx="969147" cy="7474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3199" b="1" dirty="0">
                  <a:solidFill>
                    <a:srgbClr val="FFFFFF"/>
                  </a:solidFill>
                  <a:latin typeface="Segoe UI"/>
                </a:rPr>
                <a:t>:)</a:t>
              </a:r>
              <a:endParaRPr lang="en-US" sz="4399" b="1" dirty="0">
                <a:solidFill>
                  <a:srgbClr val="FFFFFF"/>
                </a:solidFill>
                <a:latin typeface="Segoe UI"/>
              </a:endParaRPr>
            </a:p>
          </p:txBody>
        </p:sp>
      </p:grpSp>
      <p:sp>
        <p:nvSpPr>
          <p:cNvPr id="106" name="Title 105"/>
          <p:cNvSpPr>
            <a:spLocks noGrp="1"/>
          </p:cNvSpPr>
          <p:nvPr>
            <p:ph type="title" idx="4294967295"/>
          </p:nvPr>
        </p:nvSpPr>
        <p:spPr>
          <a:xfrm>
            <a:off x="548493" y="295731"/>
            <a:ext cx="11887100" cy="917444"/>
          </a:xfrm>
        </p:spPr>
        <p:txBody>
          <a:bodyPr/>
          <a:lstStyle/>
          <a:p>
            <a:r>
              <a:rPr lang="en-US" sz="3599" b="1" spc="0" dirty="0">
                <a:ln>
                  <a:noFill/>
                </a:ln>
                <a:solidFill>
                  <a:schemeClr val="bg1"/>
                </a:solidFill>
                <a:latin typeface="Segoe UI"/>
              </a:rPr>
              <a:t>THE ANATOMY OF AN ATTACK</a:t>
            </a:r>
            <a:endParaRPr lang="en-US" sz="3599" dirty="0">
              <a:solidFill>
                <a:schemeClr val="bg1"/>
              </a:solidFill>
            </a:endParaRPr>
          </a:p>
        </p:txBody>
      </p:sp>
      <p:grpSp>
        <p:nvGrpSpPr>
          <p:cNvPr id="2" name="Group 1"/>
          <p:cNvGrpSpPr/>
          <p:nvPr/>
        </p:nvGrpSpPr>
        <p:grpSpPr>
          <a:xfrm>
            <a:off x="4672107" y="3347475"/>
            <a:ext cx="885285" cy="630570"/>
            <a:chOff x="7458732" y="3347454"/>
            <a:chExt cx="885410" cy="630659"/>
          </a:xfrm>
        </p:grpSpPr>
        <p:sp>
          <p:nvSpPr>
            <p:cNvPr id="107" name="Rectangle 106"/>
            <p:cNvSpPr/>
            <p:nvPr/>
          </p:nvSpPr>
          <p:spPr bwMode="auto">
            <a:xfrm>
              <a:off x="7458732" y="3347454"/>
              <a:ext cx="885410" cy="425732"/>
            </a:xfrm>
            <a:prstGeom prst="rect">
              <a:avLst/>
            </a:prstGeom>
            <a:solidFill>
              <a:srgbClr val="5858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35"/>
            <p:cNvSpPr>
              <a:spLocks noChangeAspect="1"/>
            </p:cNvSpPr>
            <p:nvPr/>
          </p:nvSpPr>
          <p:spPr bwMode="black">
            <a:xfrm>
              <a:off x="7458732" y="3347454"/>
              <a:ext cx="885410" cy="630659"/>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1" rIns="179215" bIns="143371" numCol="1" spcCol="0" rtlCol="0" fromWordArt="0" anchor="t" anchorCtr="0" forceAA="0" compatLnSpc="1">
              <a:prstTxWarp prst="textNoShape">
                <a:avLst/>
              </a:prstTxWarp>
              <a:noAutofit/>
            </a:bodyPr>
            <a:lstStyle/>
            <a:p>
              <a:pPr algn="ctr" defTabSz="913745"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TextBox 2"/>
          <p:cNvSpPr txBox="1"/>
          <p:nvPr/>
        </p:nvSpPr>
        <p:spPr>
          <a:xfrm>
            <a:off x="1328543" y="4327596"/>
            <a:ext cx="2163958" cy="50852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Healthy </a:t>
            </a:r>
            <a:br>
              <a:rPr lang="en-US" dirty="0">
                <a:solidFill>
                  <a:srgbClr val="FFFFFF"/>
                </a:solidFill>
                <a:latin typeface="Segoe UI Semibold" panose="020B0702040204020203" pitchFamily="34" charset="0"/>
                <a:cs typeface="Segoe UI Semibold" panose="020B0702040204020203" pitchFamily="34" charset="0"/>
              </a:rPr>
            </a:br>
            <a:r>
              <a:rPr lang="en-US" dirty="0">
                <a:solidFill>
                  <a:srgbClr val="FFFFFF"/>
                </a:solidFill>
                <a:latin typeface="Segoe UI Semibold" panose="020B0702040204020203" pitchFamily="34" charset="0"/>
                <a:cs typeface="Segoe UI Semibold" panose="020B0702040204020203" pitchFamily="34" charset="0"/>
              </a:rPr>
              <a:t>Computer</a:t>
            </a:r>
          </a:p>
        </p:txBody>
      </p:sp>
      <p:sp>
        <p:nvSpPr>
          <p:cNvPr id="39" name="TextBox 38"/>
          <p:cNvSpPr txBox="1"/>
          <p:nvPr/>
        </p:nvSpPr>
        <p:spPr>
          <a:xfrm>
            <a:off x="4332991" y="4327596"/>
            <a:ext cx="1563517" cy="50852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User Receives Email</a:t>
            </a:r>
            <a:endParaRPr lang="en-US" dirty="0">
              <a:solidFill>
                <a:srgbClr val="FFFFFF"/>
              </a:solidFill>
              <a:latin typeface="Segoe UI"/>
            </a:endParaRPr>
          </a:p>
        </p:txBody>
      </p:sp>
      <p:sp>
        <p:nvSpPr>
          <p:cNvPr id="40" name="TextBox 39"/>
          <p:cNvSpPr txBox="1"/>
          <p:nvPr/>
        </p:nvSpPr>
        <p:spPr>
          <a:xfrm>
            <a:off x="7261754" y="4327596"/>
            <a:ext cx="1563517" cy="50852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 User Lured to Malicious Site</a:t>
            </a:r>
            <a:endParaRPr lang="en-US" dirty="0">
              <a:solidFill>
                <a:srgbClr val="FFFFFF"/>
              </a:solidFill>
              <a:latin typeface="Segoe UI"/>
            </a:endParaRPr>
          </a:p>
        </p:txBody>
      </p:sp>
      <p:sp>
        <p:nvSpPr>
          <p:cNvPr id="44" name="TextBox 43"/>
          <p:cNvSpPr txBox="1"/>
          <p:nvPr/>
        </p:nvSpPr>
        <p:spPr>
          <a:xfrm>
            <a:off x="9787620" y="4327598"/>
            <a:ext cx="1563517" cy="76278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Device Infected with Malware</a:t>
            </a:r>
            <a:endParaRPr lang="en-US" dirty="0">
              <a:solidFill>
                <a:srgbClr val="FFFFFF"/>
              </a:solidFill>
              <a:latin typeface="Segoe UI"/>
            </a:endParaRPr>
          </a:p>
        </p:txBody>
      </p:sp>
      <p:grpSp>
        <p:nvGrpSpPr>
          <p:cNvPr id="4" name="Group 3"/>
          <p:cNvGrpSpPr/>
          <p:nvPr/>
        </p:nvGrpSpPr>
        <p:grpSpPr>
          <a:xfrm>
            <a:off x="9884143" y="3236152"/>
            <a:ext cx="1358785" cy="874158"/>
            <a:chOff x="9884662" y="3236114"/>
            <a:chExt cx="1358978" cy="874282"/>
          </a:xfrm>
        </p:grpSpPr>
        <p:sp>
          <p:nvSpPr>
            <p:cNvPr id="37" name="Freeform 20"/>
            <p:cNvSpPr>
              <a:spLocks noEditPoints="1"/>
            </p:cNvSpPr>
            <p:nvPr/>
          </p:nvSpPr>
          <p:spPr bwMode="black">
            <a:xfrm>
              <a:off x="9884662" y="3236114"/>
              <a:ext cx="1358978"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45" name="Freeform 44"/>
            <p:cNvSpPr/>
            <p:nvPr/>
          </p:nvSpPr>
          <p:spPr bwMode="auto">
            <a:xfrm>
              <a:off x="10138868" y="3244902"/>
              <a:ext cx="850566" cy="765829"/>
            </a:xfrm>
            <a:custGeom>
              <a:avLst/>
              <a:gdLst>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394858 w 5159829"/>
                <a:gd name="connsiteY4" fmla="*/ 1643743 h 5214257"/>
                <a:gd name="connsiteX5" fmla="*/ 2329543 w 5159829"/>
                <a:gd name="connsiteY5" fmla="*/ 2013857 h 5214257"/>
                <a:gd name="connsiteX6" fmla="*/ 2024743 w 5159829"/>
                <a:gd name="connsiteY6" fmla="*/ 1796143 h 5214257"/>
                <a:gd name="connsiteX7" fmla="*/ 2086471 w 5159829"/>
                <a:gd name="connsiteY7" fmla="*/ 2016599 h 5214257"/>
                <a:gd name="connsiteX8" fmla="*/ 2024743 w 5159829"/>
                <a:gd name="connsiteY8" fmla="*/ 2438400 h 5214257"/>
                <a:gd name="connsiteX9" fmla="*/ 2307772 w 5159829"/>
                <a:gd name="connsiteY9" fmla="*/ 2547257 h 5214257"/>
                <a:gd name="connsiteX10" fmla="*/ 2373086 w 5159829"/>
                <a:gd name="connsiteY10" fmla="*/ 2764971 h 5214257"/>
                <a:gd name="connsiteX11" fmla="*/ 2503715 w 5159829"/>
                <a:gd name="connsiteY11" fmla="*/ 2612571 h 5214257"/>
                <a:gd name="connsiteX12" fmla="*/ 2590800 w 5159829"/>
                <a:gd name="connsiteY12" fmla="*/ 3026229 h 5214257"/>
                <a:gd name="connsiteX13" fmla="*/ 2819400 w 5159829"/>
                <a:gd name="connsiteY13" fmla="*/ 2612571 h 5214257"/>
                <a:gd name="connsiteX14" fmla="*/ 2960915 w 5159829"/>
                <a:gd name="connsiteY14" fmla="*/ 3004457 h 5214257"/>
                <a:gd name="connsiteX15" fmla="*/ 3026229 w 5159829"/>
                <a:gd name="connsiteY15" fmla="*/ 2688771 h 5214257"/>
                <a:gd name="connsiteX16" fmla="*/ 3592286 w 5159829"/>
                <a:gd name="connsiteY16" fmla="*/ 3015343 h 5214257"/>
                <a:gd name="connsiteX17" fmla="*/ 3243943 w 5159829"/>
                <a:gd name="connsiteY17" fmla="*/ 2220686 h 5214257"/>
                <a:gd name="connsiteX18" fmla="*/ 3744686 w 5159829"/>
                <a:gd name="connsiteY18" fmla="*/ 2209800 h 5214257"/>
                <a:gd name="connsiteX19" fmla="*/ 3243943 w 5159829"/>
                <a:gd name="connsiteY19" fmla="*/ 1948543 h 5214257"/>
                <a:gd name="connsiteX20" fmla="*/ 3298372 w 5159829"/>
                <a:gd name="connsiteY20" fmla="*/ 1665514 h 5214257"/>
                <a:gd name="connsiteX21" fmla="*/ 2906486 w 5159829"/>
                <a:gd name="connsiteY21" fmla="*/ 1948543 h 5214257"/>
                <a:gd name="connsiteX22" fmla="*/ 2710543 w 5159829"/>
                <a:gd name="connsiteY22" fmla="*/ 2046514 h 5214257"/>
                <a:gd name="connsiteX23" fmla="*/ 2710543 w 5159829"/>
                <a:gd name="connsiteY23" fmla="*/ 1709057 h 5214257"/>
                <a:gd name="connsiteX24" fmla="*/ 2503715 w 5159829"/>
                <a:gd name="connsiteY24" fmla="*/ 2024743 h 5214257"/>
                <a:gd name="connsiteX25" fmla="*/ 4430486 w 5159829"/>
                <a:gd name="connsiteY25" fmla="*/ 0 h 5214257"/>
                <a:gd name="connsiteX26" fmla="*/ 3712029 w 5159829"/>
                <a:gd name="connsiteY26" fmla="*/ 783771 h 5214257"/>
                <a:gd name="connsiteX27" fmla="*/ 3712029 w 5159829"/>
                <a:gd name="connsiteY27" fmla="*/ 1240971 h 5214257"/>
                <a:gd name="connsiteX28" fmla="*/ 3396343 w 5159829"/>
                <a:gd name="connsiteY28" fmla="*/ 1785257 h 5214257"/>
                <a:gd name="connsiteX29" fmla="*/ 3733800 w 5159829"/>
                <a:gd name="connsiteY29" fmla="*/ 1992086 h 5214257"/>
                <a:gd name="connsiteX30" fmla="*/ 4049486 w 5159829"/>
                <a:gd name="connsiteY30" fmla="*/ 1992086 h 5214257"/>
                <a:gd name="connsiteX31" fmla="*/ 4463143 w 5159829"/>
                <a:gd name="connsiteY31" fmla="*/ 1534886 h 5214257"/>
                <a:gd name="connsiteX32" fmla="*/ 4201886 w 5159829"/>
                <a:gd name="connsiteY32" fmla="*/ 2035629 h 5214257"/>
                <a:gd name="connsiteX33" fmla="*/ 4365172 w 5159829"/>
                <a:gd name="connsiteY33" fmla="*/ 2057400 h 5214257"/>
                <a:gd name="connsiteX34" fmla="*/ 4778829 w 5159829"/>
                <a:gd name="connsiteY34" fmla="*/ 2307771 h 5214257"/>
                <a:gd name="connsiteX35" fmla="*/ 5159829 w 5159829"/>
                <a:gd name="connsiteY35" fmla="*/ 2024743 h 5214257"/>
                <a:gd name="connsiteX36" fmla="*/ 4757058 w 5159829"/>
                <a:gd name="connsiteY36" fmla="*/ 2449286 h 5214257"/>
                <a:gd name="connsiteX37" fmla="*/ 4278086 w 5159829"/>
                <a:gd name="connsiteY37" fmla="*/ 2231571 h 5214257"/>
                <a:gd name="connsiteX38" fmla="*/ 3973286 w 5159829"/>
                <a:gd name="connsiteY38" fmla="*/ 2253343 h 5214257"/>
                <a:gd name="connsiteX39" fmla="*/ 3526972 w 5159829"/>
                <a:gd name="connsiteY39" fmla="*/ 2394857 h 5214257"/>
                <a:gd name="connsiteX40" fmla="*/ 3690258 w 5159829"/>
                <a:gd name="connsiteY40" fmla="*/ 2852057 h 5214257"/>
                <a:gd name="connsiteX41" fmla="*/ 4876800 w 5159829"/>
                <a:gd name="connsiteY41" fmla="*/ 4310743 h 5214257"/>
                <a:gd name="connsiteX42" fmla="*/ 3483429 w 5159829"/>
                <a:gd name="connsiteY42" fmla="*/ 3080657 h 5214257"/>
                <a:gd name="connsiteX43" fmla="*/ 3113315 w 5159829"/>
                <a:gd name="connsiteY43" fmla="*/ 2993571 h 5214257"/>
                <a:gd name="connsiteX44" fmla="*/ 3243943 w 5159829"/>
                <a:gd name="connsiteY44" fmla="*/ 3439886 h 5214257"/>
                <a:gd name="connsiteX45" fmla="*/ 3363686 w 5159829"/>
                <a:gd name="connsiteY45" fmla="*/ 3254829 h 5214257"/>
                <a:gd name="connsiteX46" fmla="*/ 3243943 w 5159829"/>
                <a:gd name="connsiteY46" fmla="*/ 3624943 h 5214257"/>
                <a:gd name="connsiteX47" fmla="*/ 3646715 w 5159829"/>
                <a:gd name="connsiteY47" fmla="*/ 5214257 h 5214257"/>
                <a:gd name="connsiteX48" fmla="*/ 2786743 w 5159829"/>
                <a:gd name="connsiteY48" fmla="*/ 2939143 h 5214257"/>
                <a:gd name="connsiteX49" fmla="*/ 2416629 w 5159829"/>
                <a:gd name="connsiteY49" fmla="*/ 3603171 h 5214257"/>
                <a:gd name="connsiteX50" fmla="*/ 2405743 w 5159829"/>
                <a:gd name="connsiteY50" fmla="*/ 2841171 h 5214257"/>
                <a:gd name="connsiteX51" fmla="*/ 1894115 w 5159829"/>
                <a:gd name="connsiteY51" fmla="*/ 4332514 h 5214257"/>
                <a:gd name="connsiteX52" fmla="*/ 2046515 w 5159829"/>
                <a:gd name="connsiteY52" fmla="*/ 3222171 h 5214257"/>
                <a:gd name="connsiteX53" fmla="*/ 849086 w 5159829"/>
                <a:gd name="connsiteY53" fmla="*/ 3385457 h 5214257"/>
                <a:gd name="connsiteX54" fmla="*/ 2122715 w 5159829"/>
                <a:gd name="connsiteY54" fmla="*/ 3026229 h 5214257"/>
                <a:gd name="connsiteX55" fmla="*/ 2220686 w 5159829"/>
                <a:gd name="connsiteY55" fmla="*/ 2830286 h 5214257"/>
                <a:gd name="connsiteX56" fmla="*/ 2231572 w 5159829"/>
                <a:gd name="connsiteY56" fmla="*/ 2688771 h 5214257"/>
                <a:gd name="connsiteX57" fmla="*/ 1981200 w 5159829"/>
                <a:gd name="connsiteY57" fmla="*/ 2645229 h 5214257"/>
                <a:gd name="connsiteX58" fmla="*/ 0 w 5159829"/>
                <a:gd name="connsiteY58" fmla="*/ 3733800 h 5214257"/>
                <a:gd name="connsiteX59" fmla="*/ 1915886 w 5159829"/>
                <a:gd name="connsiteY59" fmla="*/ 2416629 h 5214257"/>
                <a:gd name="connsiteX60" fmla="*/ 2002972 w 5159829"/>
                <a:gd name="connsiteY60" fmla="*/ 1926771 h 5214257"/>
                <a:gd name="connsiteX61" fmla="*/ 1480458 w 5159829"/>
                <a:gd name="connsiteY61" fmla="*/ 1621971 h 5214257"/>
                <a:gd name="connsiteX62" fmla="*/ 783772 w 5159829"/>
                <a:gd name="connsiteY62" fmla="*/ 1534886 h 5214257"/>
                <a:gd name="connsiteX63" fmla="*/ 293915 w 5159829"/>
                <a:gd name="connsiteY63" fmla="*/ 1992086 h 5214257"/>
                <a:gd name="connsiteX64" fmla="*/ 674915 w 5159829"/>
                <a:gd name="connsiteY64" fmla="*/ 1556657 h 5214257"/>
                <a:gd name="connsiteX65" fmla="*/ 576943 w 5159829"/>
                <a:gd name="connsiteY65" fmla="*/ 1219200 h 5214257"/>
                <a:gd name="connsiteX66" fmla="*/ 707572 w 5159829"/>
                <a:gd name="connsiteY66" fmla="*/ 1458686 h 5214257"/>
                <a:gd name="connsiteX67" fmla="*/ 1600200 w 5159829"/>
                <a:gd name="connsiteY67" fmla="*/ 1436914 h 5214257"/>
                <a:gd name="connsiteX68" fmla="*/ 2286000 w 5159829"/>
                <a:gd name="connsiteY68" fmla="*/ 1763486 h 5214257"/>
                <a:gd name="connsiteX69" fmla="*/ 2329543 w 5159829"/>
                <a:gd name="connsiteY69" fmla="*/ 1273629 h 5214257"/>
                <a:gd name="connsiteX70" fmla="*/ 2449286 w 5159829"/>
                <a:gd name="connsiteY70" fmla="*/ 674914 h 5214257"/>
                <a:gd name="connsiteX71" fmla="*/ 1981200 w 5159829"/>
                <a:gd name="connsiteY71" fmla="*/ 32657 h 5214257"/>
                <a:gd name="connsiteX72" fmla="*/ 2677886 w 5159829"/>
                <a:gd name="connsiteY72" fmla="*/ 674914 h 5214257"/>
                <a:gd name="connsiteX73" fmla="*/ 2536372 w 5159829"/>
                <a:gd name="connsiteY73" fmla="*/ 1458686 h 5214257"/>
                <a:gd name="connsiteX74" fmla="*/ 2612572 w 5159829"/>
                <a:gd name="connsiteY74" fmla="*/ 1687286 h 5214257"/>
                <a:gd name="connsiteX75" fmla="*/ 2819400 w 5159829"/>
                <a:gd name="connsiteY75" fmla="*/ 1393371 h 5214257"/>
                <a:gd name="connsiteX76" fmla="*/ 2797629 w 5159829"/>
                <a:gd name="connsiteY76" fmla="*/ 1752600 h 5214257"/>
                <a:gd name="connsiteX77" fmla="*/ 3102429 w 5159829"/>
                <a:gd name="connsiteY77" fmla="*/ 1621971 h 5214257"/>
                <a:gd name="connsiteX78" fmla="*/ 3570515 w 5159829"/>
                <a:gd name="connsiteY78" fmla="*/ 1164771 h 5214257"/>
                <a:gd name="connsiteX79" fmla="*/ 3581400 w 5159829"/>
                <a:gd name="connsiteY79" fmla="*/ 794657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0 w 5159829"/>
                <a:gd name="connsiteY60" fmla="*/ 3733800 h 5214257"/>
                <a:gd name="connsiteX61" fmla="*/ 936172 w 5159829"/>
                <a:gd name="connsiteY61" fmla="*/ 3048000 h 5214257"/>
                <a:gd name="connsiteX62" fmla="*/ 1915886 w 5159829"/>
                <a:gd name="connsiteY62" fmla="*/ 2416629 h 5214257"/>
                <a:gd name="connsiteX63" fmla="*/ 2002972 w 5159829"/>
                <a:gd name="connsiteY63" fmla="*/ 1926771 h 5214257"/>
                <a:gd name="connsiteX64" fmla="*/ 1480458 w 5159829"/>
                <a:gd name="connsiteY64" fmla="*/ 1621971 h 5214257"/>
                <a:gd name="connsiteX65" fmla="*/ 783772 w 5159829"/>
                <a:gd name="connsiteY65" fmla="*/ 1534886 h 5214257"/>
                <a:gd name="connsiteX66" fmla="*/ 293915 w 5159829"/>
                <a:gd name="connsiteY66" fmla="*/ 1992086 h 5214257"/>
                <a:gd name="connsiteX67" fmla="*/ 674915 w 5159829"/>
                <a:gd name="connsiteY67" fmla="*/ 1556657 h 5214257"/>
                <a:gd name="connsiteX68" fmla="*/ 576943 w 5159829"/>
                <a:gd name="connsiteY68" fmla="*/ 1219200 h 5214257"/>
                <a:gd name="connsiteX69" fmla="*/ 707572 w 5159829"/>
                <a:gd name="connsiteY69" fmla="*/ 1458686 h 5214257"/>
                <a:gd name="connsiteX70" fmla="*/ 1600200 w 5159829"/>
                <a:gd name="connsiteY70" fmla="*/ 1436914 h 5214257"/>
                <a:gd name="connsiteX71" fmla="*/ 2286000 w 5159829"/>
                <a:gd name="connsiteY71" fmla="*/ 1763486 h 5214257"/>
                <a:gd name="connsiteX72" fmla="*/ 2329543 w 5159829"/>
                <a:gd name="connsiteY72" fmla="*/ 1273629 h 5214257"/>
                <a:gd name="connsiteX73" fmla="*/ 2449286 w 5159829"/>
                <a:gd name="connsiteY73" fmla="*/ 674914 h 5214257"/>
                <a:gd name="connsiteX74" fmla="*/ 1981200 w 5159829"/>
                <a:gd name="connsiteY74" fmla="*/ 32657 h 5214257"/>
                <a:gd name="connsiteX75" fmla="*/ 2677886 w 5159829"/>
                <a:gd name="connsiteY75" fmla="*/ 674914 h 5214257"/>
                <a:gd name="connsiteX76" fmla="*/ 2536372 w 5159829"/>
                <a:gd name="connsiteY76" fmla="*/ 1458686 h 5214257"/>
                <a:gd name="connsiteX77" fmla="*/ 2612572 w 5159829"/>
                <a:gd name="connsiteY77" fmla="*/ 1687286 h 5214257"/>
                <a:gd name="connsiteX78" fmla="*/ 2819400 w 5159829"/>
                <a:gd name="connsiteY78" fmla="*/ 1393371 h 5214257"/>
                <a:gd name="connsiteX79" fmla="*/ 2797629 w 5159829"/>
                <a:gd name="connsiteY79" fmla="*/ 1752600 h 5214257"/>
                <a:gd name="connsiteX80" fmla="*/ 3102429 w 5159829"/>
                <a:gd name="connsiteY80" fmla="*/ 1621971 h 5214257"/>
                <a:gd name="connsiteX81" fmla="*/ 3570515 w 5159829"/>
                <a:gd name="connsiteY81" fmla="*/ 1164771 h 5214257"/>
                <a:gd name="connsiteX82" fmla="*/ 3581400 w 5159829"/>
                <a:gd name="connsiteY82" fmla="*/ 794657 h 5214257"/>
                <a:gd name="connsiteX83" fmla="*/ 4430486 w 5159829"/>
                <a:gd name="connsiteY83" fmla="*/ 0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1034143 w 5159829"/>
                <a:gd name="connsiteY60" fmla="*/ 3167743 h 5214257"/>
                <a:gd name="connsiteX61" fmla="*/ 0 w 5159829"/>
                <a:gd name="connsiteY61" fmla="*/ 3733800 h 5214257"/>
                <a:gd name="connsiteX62" fmla="*/ 936172 w 5159829"/>
                <a:gd name="connsiteY62" fmla="*/ 3048000 h 5214257"/>
                <a:gd name="connsiteX63" fmla="*/ 1915886 w 5159829"/>
                <a:gd name="connsiteY63" fmla="*/ 2416629 h 5214257"/>
                <a:gd name="connsiteX64" fmla="*/ 2002972 w 5159829"/>
                <a:gd name="connsiteY64" fmla="*/ 1926771 h 5214257"/>
                <a:gd name="connsiteX65" fmla="*/ 1480458 w 5159829"/>
                <a:gd name="connsiteY65" fmla="*/ 1621971 h 5214257"/>
                <a:gd name="connsiteX66" fmla="*/ 783772 w 5159829"/>
                <a:gd name="connsiteY66" fmla="*/ 1534886 h 5214257"/>
                <a:gd name="connsiteX67" fmla="*/ 293915 w 5159829"/>
                <a:gd name="connsiteY67" fmla="*/ 1992086 h 5214257"/>
                <a:gd name="connsiteX68" fmla="*/ 674915 w 5159829"/>
                <a:gd name="connsiteY68" fmla="*/ 1556657 h 5214257"/>
                <a:gd name="connsiteX69" fmla="*/ 576943 w 5159829"/>
                <a:gd name="connsiteY69" fmla="*/ 1219200 h 5214257"/>
                <a:gd name="connsiteX70" fmla="*/ 707572 w 5159829"/>
                <a:gd name="connsiteY70" fmla="*/ 1458686 h 5214257"/>
                <a:gd name="connsiteX71" fmla="*/ 1600200 w 5159829"/>
                <a:gd name="connsiteY71" fmla="*/ 1436914 h 5214257"/>
                <a:gd name="connsiteX72" fmla="*/ 2286000 w 5159829"/>
                <a:gd name="connsiteY72" fmla="*/ 1763486 h 5214257"/>
                <a:gd name="connsiteX73" fmla="*/ 2329543 w 5159829"/>
                <a:gd name="connsiteY73" fmla="*/ 1273629 h 5214257"/>
                <a:gd name="connsiteX74" fmla="*/ 2449286 w 5159829"/>
                <a:gd name="connsiteY74" fmla="*/ 674914 h 5214257"/>
                <a:gd name="connsiteX75" fmla="*/ 1981200 w 5159829"/>
                <a:gd name="connsiteY75" fmla="*/ 32657 h 5214257"/>
                <a:gd name="connsiteX76" fmla="*/ 2677886 w 5159829"/>
                <a:gd name="connsiteY76" fmla="*/ 674914 h 5214257"/>
                <a:gd name="connsiteX77" fmla="*/ 2536372 w 5159829"/>
                <a:gd name="connsiteY77" fmla="*/ 1458686 h 5214257"/>
                <a:gd name="connsiteX78" fmla="*/ 2612572 w 5159829"/>
                <a:gd name="connsiteY78" fmla="*/ 1687286 h 5214257"/>
                <a:gd name="connsiteX79" fmla="*/ 2819400 w 5159829"/>
                <a:gd name="connsiteY79" fmla="*/ 1393371 h 5214257"/>
                <a:gd name="connsiteX80" fmla="*/ 2797629 w 5159829"/>
                <a:gd name="connsiteY80" fmla="*/ 1752600 h 5214257"/>
                <a:gd name="connsiteX81" fmla="*/ 3102429 w 5159829"/>
                <a:gd name="connsiteY81" fmla="*/ 1621971 h 5214257"/>
                <a:gd name="connsiteX82" fmla="*/ 3570515 w 5159829"/>
                <a:gd name="connsiteY82" fmla="*/ 1164771 h 5214257"/>
                <a:gd name="connsiteX83" fmla="*/ 3581400 w 5159829"/>
                <a:gd name="connsiteY83" fmla="*/ 794657 h 5214257"/>
                <a:gd name="connsiteX84" fmla="*/ 4430486 w 5159829"/>
                <a:gd name="connsiteY84" fmla="*/ 0 h 5214257"/>
                <a:gd name="connsiteX0" fmla="*/ 2079173 w 5148944"/>
                <a:gd name="connsiteY0" fmla="*/ 1992086 h 5214257"/>
                <a:gd name="connsiteX1" fmla="*/ 2133601 w 5148944"/>
                <a:gd name="connsiteY1" fmla="*/ 2166257 h 5214257"/>
                <a:gd name="connsiteX2" fmla="*/ 2090058 w 5148944"/>
                <a:gd name="connsiteY2" fmla="*/ 2068286 h 5214257"/>
                <a:gd name="connsiteX3" fmla="*/ 2075586 w 5148944"/>
                <a:gd name="connsiteY3" fmla="*/ 2016599 h 5214257"/>
                <a:gd name="connsiteX4" fmla="*/ 2079173 w 5148944"/>
                <a:gd name="connsiteY4" fmla="*/ 1992086 h 5214257"/>
                <a:gd name="connsiteX5" fmla="*/ 2383973 w 5148944"/>
                <a:gd name="connsiteY5" fmla="*/ 1643743 h 5214257"/>
                <a:gd name="connsiteX6" fmla="*/ 2318658 w 5148944"/>
                <a:gd name="connsiteY6" fmla="*/ 2013857 h 5214257"/>
                <a:gd name="connsiteX7" fmla="*/ 2013858 w 5148944"/>
                <a:gd name="connsiteY7" fmla="*/ 1796143 h 5214257"/>
                <a:gd name="connsiteX8" fmla="*/ 2075586 w 5148944"/>
                <a:gd name="connsiteY8" fmla="*/ 2016599 h 5214257"/>
                <a:gd name="connsiteX9" fmla="*/ 2013858 w 5148944"/>
                <a:gd name="connsiteY9" fmla="*/ 2438400 h 5214257"/>
                <a:gd name="connsiteX10" fmla="*/ 2296887 w 5148944"/>
                <a:gd name="connsiteY10" fmla="*/ 2547257 h 5214257"/>
                <a:gd name="connsiteX11" fmla="*/ 2362201 w 5148944"/>
                <a:gd name="connsiteY11" fmla="*/ 2764971 h 5214257"/>
                <a:gd name="connsiteX12" fmla="*/ 2492830 w 5148944"/>
                <a:gd name="connsiteY12" fmla="*/ 2612571 h 5214257"/>
                <a:gd name="connsiteX13" fmla="*/ 2579915 w 5148944"/>
                <a:gd name="connsiteY13" fmla="*/ 3026229 h 5214257"/>
                <a:gd name="connsiteX14" fmla="*/ 2808515 w 5148944"/>
                <a:gd name="connsiteY14" fmla="*/ 2612571 h 5214257"/>
                <a:gd name="connsiteX15" fmla="*/ 2950030 w 5148944"/>
                <a:gd name="connsiteY15" fmla="*/ 3004457 h 5214257"/>
                <a:gd name="connsiteX16" fmla="*/ 3015344 w 5148944"/>
                <a:gd name="connsiteY16" fmla="*/ 2688771 h 5214257"/>
                <a:gd name="connsiteX17" fmla="*/ 3581401 w 5148944"/>
                <a:gd name="connsiteY17" fmla="*/ 3015343 h 5214257"/>
                <a:gd name="connsiteX18" fmla="*/ 3233058 w 5148944"/>
                <a:gd name="connsiteY18" fmla="*/ 2220686 h 5214257"/>
                <a:gd name="connsiteX19" fmla="*/ 3733801 w 5148944"/>
                <a:gd name="connsiteY19" fmla="*/ 2209800 h 5214257"/>
                <a:gd name="connsiteX20" fmla="*/ 3233058 w 5148944"/>
                <a:gd name="connsiteY20" fmla="*/ 1948543 h 5214257"/>
                <a:gd name="connsiteX21" fmla="*/ 3287487 w 5148944"/>
                <a:gd name="connsiteY21" fmla="*/ 1665514 h 5214257"/>
                <a:gd name="connsiteX22" fmla="*/ 2895601 w 5148944"/>
                <a:gd name="connsiteY22" fmla="*/ 1948543 h 5214257"/>
                <a:gd name="connsiteX23" fmla="*/ 2699658 w 5148944"/>
                <a:gd name="connsiteY23" fmla="*/ 2046514 h 5214257"/>
                <a:gd name="connsiteX24" fmla="*/ 2699658 w 5148944"/>
                <a:gd name="connsiteY24" fmla="*/ 1709057 h 5214257"/>
                <a:gd name="connsiteX25" fmla="*/ 2492830 w 5148944"/>
                <a:gd name="connsiteY25" fmla="*/ 2024743 h 5214257"/>
                <a:gd name="connsiteX26" fmla="*/ 2383973 w 5148944"/>
                <a:gd name="connsiteY26" fmla="*/ 1643743 h 5214257"/>
                <a:gd name="connsiteX27" fmla="*/ 4419601 w 5148944"/>
                <a:gd name="connsiteY27" fmla="*/ 0 h 5214257"/>
                <a:gd name="connsiteX28" fmla="*/ 3701144 w 5148944"/>
                <a:gd name="connsiteY28" fmla="*/ 783771 h 5214257"/>
                <a:gd name="connsiteX29" fmla="*/ 3701144 w 5148944"/>
                <a:gd name="connsiteY29" fmla="*/ 1240971 h 5214257"/>
                <a:gd name="connsiteX30" fmla="*/ 3385458 w 5148944"/>
                <a:gd name="connsiteY30" fmla="*/ 1785257 h 5214257"/>
                <a:gd name="connsiteX31" fmla="*/ 3722915 w 5148944"/>
                <a:gd name="connsiteY31" fmla="*/ 1992086 h 5214257"/>
                <a:gd name="connsiteX32" fmla="*/ 4038601 w 5148944"/>
                <a:gd name="connsiteY32" fmla="*/ 1992086 h 5214257"/>
                <a:gd name="connsiteX33" fmla="*/ 4452258 w 5148944"/>
                <a:gd name="connsiteY33" fmla="*/ 1534886 h 5214257"/>
                <a:gd name="connsiteX34" fmla="*/ 4191001 w 5148944"/>
                <a:gd name="connsiteY34" fmla="*/ 2035629 h 5214257"/>
                <a:gd name="connsiteX35" fmla="*/ 4354287 w 5148944"/>
                <a:gd name="connsiteY35" fmla="*/ 2057400 h 5214257"/>
                <a:gd name="connsiteX36" fmla="*/ 4767944 w 5148944"/>
                <a:gd name="connsiteY36" fmla="*/ 2307771 h 5214257"/>
                <a:gd name="connsiteX37" fmla="*/ 5148944 w 5148944"/>
                <a:gd name="connsiteY37" fmla="*/ 2024743 h 5214257"/>
                <a:gd name="connsiteX38" fmla="*/ 4746173 w 5148944"/>
                <a:gd name="connsiteY38" fmla="*/ 2449286 h 5214257"/>
                <a:gd name="connsiteX39" fmla="*/ 4267201 w 5148944"/>
                <a:gd name="connsiteY39" fmla="*/ 2231571 h 5214257"/>
                <a:gd name="connsiteX40" fmla="*/ 3962401 w 5148944"/>
                <a:gd name="connsiteY40" fmla="*/ 2253343 h 5214257"/>
                <a:gd name="connsiteX41" fmla="*/ 3516087 w 5148944"/>
                <a:gd name="connsiteY41" fmla="*/ 2394857 h 5214257"/>
                <a:gd name="connsiteX42" fmla="*/ 3679373 w 5148944"/>
                <a:gd name="connsiteY42" fmla="*/ 2852057 h 5214257"/>
                <a:gd name="connsiteX43" fmla="*/ 4865915 w 5148944"/>
                <a:gd name="connsiteY43" fmla="*/ 4310743 h 5214257"/>
                <a:gd name="connsiteX44" fmla="*/ 3472544 w 5148944"/>
                <a:gd name="connsiteY44" fmla="*/ 3080657 h 5214257"/>
                <a:gd name="connsiteX45" fmla="*/ 3102430 w 5148944"/>
                <a:gd name="connsiteY45" fmla="*/ 2993571 h 5214257"/>
                <a:gd name="connsiteX46" fmla="*/ 3233058 w 5148944"/>
                <a:gd name="connsiteY46" fmla="*/ 3439886 h 5214257"/>
                <a:gd name="connsiteX47" fmla="*/ 3352801 w 5148944"/>
                <a:gd name="connsiteY47" fmla="*/ 3254829 h 5214257"/>
                <a:gd name="connsiteX48" fmla="*/ 3233058 w 5148944"/>
                <a:gd name="connsiteY48" fmla="*/ 3624943 h 5214257"/>
                <a:gd name="connsiteX49" fmla="*/ 3635830 w 5148944"/>
                <a:gd name="connsiteY49" fmla="*/ 5214257 h 5214257"/>
                <a:gd name="connsiteX50" fmla="*/ 2775858 w 5148944"/>
                <a:gd name="connsiteY50" fmla="*/ 2939143 h 5214257"/>
                <a:gd name="connsiteX51" fmla="*/ 2405744 w 5148944"/>
                <a:gd name="connsiteY51" fmla="*/ 3603171 h 5214257"/>
                <a:gd name="connsiteX52" fmla="*/ 2394858 w 5148944"/>
                <a:gd name="connsiteY52" fmla="*/ 2841171 h 5214257"/>
                <a:gd name="connsiteX53" fmla="*/ 1883230 w 5148944"/>
                <a:gd name="connsiteY53" fmla="*/ 4332514 h 5214257"/>
                <a:gd name="connsiteX54" fmla="*/ 2035630 w 5148944"/>
                <a:gd name="connsiteY54" fmla="*/ 3222171 h 5214257"/>
                <a:gd name="connsiteX55" fmla="*/ 838201 w 5148944"/>
                <a:gd name="connsiteY55" fmla="*/ 3385457 h 5214257"/>
                <a:gd name="connsiteX56" fmla="*/ 2111830 w 5148944"/>
                <a:gd name="connsiteY56" fmla="*/ 3026229 h 5214257"/>
                <a:gd name="connsiteX57" fmla="*/ 2209801 w 5148944"/>
                <a:gd name="connsiteY57" fmla="*/ 2830286 h 5214257"/>
                <a:gd name="connsiteX58" fmla="*/ 2220687 w 5148944"/>
                <a:gd name="connsiteY58" fmla="*/ 2688771 h 5214257"/>
                <a:gd name="connsiteX59" fmla="*/ 1970315 w 5148944"/>
                <a:gd name="connsiteY59" fmla="*/ 2645229 h 5214257"/>
                <a:gd name="connsiteX60" fmla="*/ 1023258 w 5148944"/>
                <a:gd name="connsiteY60" fmla="*/ 3167743 h 5214257"/>
                <a:gd name="connsiteX61" fmla="*/ 0 w 5148944"/>
                <a:gd name="connsiteY61" fmla="*/ 3026228 h 5214257"/>
                <a:gd name="connsiteX62" fmla="*/ 925287 w 5148944"/>
                <a:gd name="connsiteY62" fmla="*/ 3048000 h 5214257"/>
                <a:gd name="connsiteX63" fmla="*/ 1905001 w 5148944"/>
                <a:gd name="connsiteY63" fmla="*/ 2416629 h 5214257"/>
                <a:gd name="connsiteX64" fmla="*/ 1992087 w 5148944"/>
                <a:gd name="connsiteY64" fmla="*/ 1926771 h 5214257"/>
                <a:gd name="connsiteX65" fmla="*/ 1469573 w 5148944"/>
                <a:gd name="connsiteY65" fmla="*/ 1621971 h 5214257"/>
                <a:gd name="connsiteX66" fmla="*/ 772887 w 5148944"/>
                <a:gd name="connsiteY66" fmla="*/ 1534886 h 5214257"/>
                <a:gd name="connsiteX67" fmla="*/ 283030 w 5148944"/>
                <a:gd name="connsiteY67" fmla="*/ 1992086 h 5214257"/>
                <a:gd name="connsiteX68" fmla="*/ 664030 w 5148944"/>
                <a:gd name="connsiteY68" fmla="*/ 1556657 h 5214257"/>
                <a:gd name="connsiteX69" fmla="*/ 566058 w 5148944"/>
                <a:gd name="connsiteY69" fmla="*/ 1219200 h 5214257"/>
                <a:gd name="connsiteX70" fmla="*/ 696687 w 5148944"/>
                <a:gd name="connsiteY70" fmla="*/ 1458686 h 5214257"/>
                <a:gd name="connsiteX71" fmla="*/ 1589315 w 5148944"/>
                <a:gd name="connsiteY71" fmla="*/ 1436914 h 5214257"/>
                <a:gd name="connsiteX72" fmla="*/ 2275115 w 5148944"/>
                <a:gd name="connsiteY72" fmla="*/ 1763486 h 5214257"/>
                <a:gd name="connsiteX73" fmla="*/ 2318658 w 5148944"/>
                <a:gd name="connsiteY73" fmla="*/ 1273629 h 5214257"/>
                <a:gd name="connsiteX74" fmla="*/ 2438401 w 5148944"/>
                <a:gd name="connsiteY74" fmla="*/ 674914 h 5214257"/>
                <a:gd name="connsiteX75" fmla="*/ 1970315 w 5148944"/>
                <a:gd name="connsiteY75" fmla="*/ 32657 h 5214257"/>
                <a:gd name="connsiteX76" fmla="*/ 2667001 w 5148944"/>
                <a:gd name="connsiteY76" fmla="*/ 674914 h 5214257"/>
                <a:gd name="connsiteX77" fmla="*/ 2525487 w 5148944"/>
                <a:gd name="connsiteY77" fmla="*/ 1458686 h 5214257"/>
                <a:gd name="connsiteX78" fmla="*/ 2601687 w 5148944"/>
                <a:gd name="connsiteY78" fmla="*/ 1687286 h 5214257"/>
                <a:gd name="connsiteX79" fmla="*/ 2808515 w 5148944"/>
                <a:gd name="connsiteY79" fmla="*/ 1393371 h 5214257"/>
                <a:gd name="connsiteX80" fmla="*/ 2786744 w 5148944"/>
                <a:gd name="connsiteY80" fmla="*/ 1752600 h 5214257"/>
                <a:gd name="connsiteX81" fmla="*/ 3091544 w 5148944"/>
                <a:gd name="connsiteY81" fmla="*/ 1621971 h 5214257"/>
                <a:gd name="connsiteX82" fmla="*/ 3559630 w 5148944"/>
                <a:gd name="connsiteY82" fmla="*/ 1164771 h 5214257"/>
                <a:gd name="connsiteX83" fmla="*/ 3570515 w 5148944"/>
                <a:gd name="connsiteY83" fmla="*/ 794657 h 5214257"/>
                <a:gd name="connsiteX84" fmla="*/ 4419601 w 5148944"/>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480458 w 5791201"/>
                <a:gd name="connsiteY55" fmla="*/ 3385457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121230 w 5791201"/>
                <a:gd name="connsiteY55" fmla="*/ 3973286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91201" h="5214257">
                  <a:moveTo>
                    <a:pt x="2721430" y="1992086"/>
                  </a:moveTo>
                  <a:lnTo>
                    <a:pt x="2775858" y="2166257"/>
                  </a:lnTo>
                  <a:lnTo>
                    <a:pt x="2732315" y="2068286"/>
                  </a:lnTo>
                  <a:lnTo>
                    <a:pt x="2717843" y="2016599"/>
                  </a:lnTo>
                  <a:lnTo>
                    <a:pt x="2721430" y="1992086"/>
                  </a:lnTo>
                  <a:close/>
                  <a:moveTo>
                    <a:pt x="3026230" y="1643743"/>
                  </a:moveTo>
                  <a:lnTo>
                    <a:pt x="2960915" y="2013857"/>
                  </a:lnTo>
                  <a:lnTo>
                    <a:pt x="2656115" y="1796143"/>
                  </a:lnTo>
                  <a:lnTo>
                    <a:pt x="2717843" y="2016599"/>
                  </a:lnTo>
                  <a:lnTo>
                    <a:pt x="2656115" y="2438400"/>
                  </a:lnTo>
                  <a:lnTo>
                    <a:pt x="2939144" y="2547257"/>
                  </a:lnTo>
                  <a:lnTo>
                    <a:pt x="3004458" y="2764971"/>
                  </a:lnTo>
                  <a:lnTo>
                    <a:pt x="3135087" y="2612571"/>
                  </a:lnTo>
                  <a:lnTo>
                    <a:pt x="3222172" y="3026229"/>
                  </a:lnTo>
                  <a:lnTo>
                    <a:pt x="3450772" y="2612571"/>
                  </a:lnTo>
                  <a:lnTo>
                    <a:pt x="3592287" y="3004457"/>
                  </a:lnTo>
                  <a:lnTo>
                    <a:pt x="3657601" y="2688771"/>
                  </a:lnTo>
                  <a:lnTo>
                    <a:pt x="4223658" y="3015343"/>
                  </a:lnTo>
                  <a:lnTo>
                    <a:pt x="3875315" y="2220686"/>
                  </a:lnTo>
                  <a:lnTo>
                    <a:pt x="4376058" y="2209800"/>
                  </a:lnTo>
                  <a:lnTo>
                    <a:pt x="3875315" y="1948543"/>
                  </a:lnTo>
                  <a:lnTo>
                    <a:pt x="3929744" y="1665514"/>
                  </a:lnTo>
                  <a:lnTo>
                    <a:pt x="3537858" y="1948543"/>
                  </a:lnTo>
                  <a:lnTo>
                    <a:pt x="3341915" y="2046514"/>
                  </a:lnTo>
                  <a:lnTo>
                    <a:pt x="3341915" y="1709057"/>
                  </a:lnTo>
                  <a:lnTo>
                    <a:pt x="3135087" y="2024743"/>
                  </a:lnTo>
                  <a:lnTo>
                    <a:pt x="3026230" y="1643743"/>
                  </a:lnTo>
                  <a:close/>
                  <a:moveTo>
                    <a:pt x="5061858" y="0"/>
                  </a:moveTo>
                  <a:lnTo>
                    <a:pt x="4343401" y="783771"/>
                  </a:lnTo>
                  <a:lnTo>
                    <a:pt x="4343401" y="1240971"/>
                  </a:lnTo>
                  <a:lnTo>
                    <a:pt x="4027715" y="1785257"/>
                  </a:lnTo>
                  <a:lnTo>
                    <a:pt x="4365172" y="1992086"/>
                  </a:lnTo>
                  <a:lnTo>
                    <a:pt x="4680858" y="1992086"/>
                  </a:lnTo>
                  <a:lnTo>
                    <a:pt x="5094515" y="1534886"/>
                  </a:lnTo>
                  <a:lnTo>
                    <a:pt x="4833258" y="2035629"/>
                  </a:lnTo>
                  <a:lnTo>
                    <a:pt x="4996544" y="2057400"/>
                  </a:lnTo>
                  <a:lnTo>
                    <a:pt x="5410201" y="2307771"/>
                  </a:lnTo>
                  <a:lnTo>
                    <a:pt x="5791201" y="2024743"/>
                  </a:lnTo>
                  <a:lnTo>
                    <a:pt x="5388430" y="2449286"/>
                  </a:lnTo>
                  <a:lnTo>
                    <a:pt x="4909458" y="2231571"/>
                  </a:lnTo>
                  <a:lnTo>
                    <a:pt x="4604658" y="2253343"/>
                  </a:lnTo>
                  <a:lnTo>
                    <a:pt x="4158344" y="2394857"/>
                  </a:lnTo>
                  <a:lnTo>
                    <a:pt x="4321630" y="2852057"/>
                  </a:lnTo>
                  <a:lnTo>
                    <a:pt x="5508172" y="4310743"/>
                  </a:lnTo>
                  <a:lnTo>
                    <a:pt x="4114801" y="3080657"/>
                  </a:lnTo>
                  <a:lnTo>
                    <a:pt x="3744687" y="2993571"/>
                  </a:lnTo>
                  <a:lnTo>
                    <a:pt x="3875315" y="3439886"/>
                  </a:lnTo>
                  <a:lnTo>
                    <a:pt x="3995058" y="3254829"/>
                  </a:lnTo>
                  <a:lnTo>
                    <a:pt x="3875315" y="3624943"/>
                  </a:lnTo>
                  <a:lnTo>
                    <a:pt x="4278087" y="5214257"/>
                  </a:lnTo>
                  <a:lnTo>
                    <a:pt x="3418115" y="2939143"/>
                  </a:lnTo>
                  <a:lnTo>
                    <a:pt x="3048001" y="3603171"/>
                  </a:lnTo>
                  <a:lnTo>
                    <a:pt x="3037115" y="2841171"/>
                  </a:lnTo>
                  <a:lnTo>
                    <a:pt x="2525487" y="4332514"/>
                  </a:lnTo>
                  <a:lnTo>
                    <a:pt x="2677887" y="3222171"/>
                  </a:lnTo>
                  <a:lnTo>
                    <a:pt x="1121230" y="3973286"/>
                  </a:lnTo>
                  <a:lnTo>
                    <a:pt x="2754087" y="3026229"/>
                  </a:lnTo>
                  <a:lnTo>
                    <a:pt x="2852058" y="2830286"/>
                  </a:lnTo>
                  <a:lnTo>
                    <a:pt x="2862944" y="2688771"/>
                  </a:lnTo>
                  <a:lnTo>
                    <a:pt x="2612572" y="2645229"/>
                  </a:lnTo>
                  <a:lnTo>
                    <a:pt x="1665515" y="3167743"/>
                  </a:lnTo>
                  <a:lnTo>
                    <a:pt x="0" y="3004457"/>
                  </a:lnTo>
                  <a:lnTo>
                    <a:pt x="1567544" y="3048000"/>
                  </a:lnTo>
                  <a:lnTo>
                    <a:pt x="2547258" y="2416629"/>
                  </a:lnTo>
                  <a:lnTo>
                    <a:pt x="2634344" y="1926771"/>
                  </a:lnTo>
                  <a:lnTo>
                    <a:pt x="2111830" y="1621971"/>
                  </a:lnTo>
                  <a:lnTo>
                    <a:pt x="1415144" y="1534886"/>
                  </a:lnTo>
                  <a:lnTo>
                    <a:pt x="925287" y="1992086"/>
                  </a:lnTo>
                  <a:lnTo>
                    <a:pt x="1306287" y="1556657"/>
                  </a:lnTo>
                  <a:lnTo>
                    <a:pt x="1208315" y="1219200"/>
                  </a:lnTo>
                  <a:lnTo>
                    <a:pt x="1338944" y="1458686"/>
                  </a:lnTo>
                  <a:lnTo>
                    <a:pt x="2231572" y="1436914"/>
                  </a:lnTo>
                  <a:lnTo>
                    <a:pt x="2917372" y="1763486"/>
                  </a:lnTo>
                  <a:lnTo>
                    <a:pt x="2960915" y="1273629"/>
                  </a:lnTo>
                  <a:lnTo>
                    <a:pt x="3080658" y="674914"/>
                  </a:lnTo>
                  <a:lnTo>
                    <a:pt x="2612572" y="32657"/>
                  </a:lnTo>
                  <a:lnTo>
                    <a:pt x="3309258" y="674914"/>
                  </a:lnTo>
                  <a:lnTo>
                    <a:pt x="3167744" y="1458686"/>
                  </a:lnTo>
                  <a:lnTo>
                    <a:pt x="3243944" y="1687286"/>
                  </a:lnTo>
                  <a:lnTo>
                    <a:pt x="3450772" y="1393371"/>
                  </a:lnTo>
                  <a:lnTo>
                    <a:pt x="3429001" y="1752600"/>
                  </a:lnTo>
                  <a:lnTo>
                    <a:pt x="3733801" y="1621971"/>
                  </a:lnTo>
                  <a:lnTo>
                    <a:pt x="4201887" y="1164771"/>
                  </a:lnTo>
                  <a:lnTo>
                    <a:pt x="4212772" y="794657"/>
                  </a:lnTo>
                  <a:lnTo>
                    <a:pt x="5061858"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2726743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left)">
                                      <p:cBhvr>
                                        <p:cTn id="27" dur="500"/>
                                        <p:tgtEl>
                                          <p:spTgt spid="9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left)">
                                      <p:cBhvr>
                                        <p:cTn id="39" dur="500"/>
                                        <p:tgtEl>
                                          <p:spTgt spid="9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9" grpId="0"/>
      <p:bldP spid="40"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2203888"/>
            <a:ext cx="12434712" cy="3178178"/>
          </a:xfrm>
          <a:prstGeom prst="rect">
            <a:avLst/>
          </a:prstGeom>
          <a:solidFill>
            <a:schemeClr val="tx1">
              <a:lumMod val="50000"/>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 name="Straight Connector 32"/>
          <p:cNvCxnSpPr/>
          <p:nvPr/>
        </p:nvCxnSpPr>
        <p:spPr>
          <a:xfrm>
            <a:off x="5804347" y="3490893"/>
            <a:ext cx="1654209" cy="6369"/>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43841" y="3497262"/>
            <a:ext cx="1713286"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bad guy"/>
          <p:cNvPicPr>
            <a:picLocks noChangeAspect="1"/>
          </p:cNvPicPr>
          <p:nvPr/>
        </p:nvPicPr>
        <p:blipFill>
          <a:blip r:embed="rId3"/>
          <a:stretch>
            <a:fillRect/>
          </a:stretch>
        </p:blipFill>
        <p:spPr>
          <a:xfrm>
            <a:off x="9883860" y="2831428"/>
            <a:ext cx="1254067" cy="1218364"/>
          </a:xfrm>
          <a:prstGeom prst="rect">
            <a:avLst/>
          </a:prstGeom>
        </p:spPr>
      </p:pic>
      <p:grpSp>
        <p:nvGrpSpPr>
          <p:cNvPr id="34" name="Group 33"/>
          <p:cNvGrpSpPr/>
          <p:nvPr/>
        </p:nvGrpSpPr>
        <p:grpSpPr>
          <a:xfrm>
            <a:off x="7387281" y="2862358"/>
            <a:ext cx="1101054" cy="1247951"/>
            <a:chOff x="4863990" y="7444236"/>
            <a:chExt cx="4857352" cy="5505395"/>
          </a:xfrm>
        </p:grpSpPr>
        <p:sp>
          <p:nvSpPr>
            <p:cNvPr id="35" name="Freeform 34"/>
            <p:cNvSpPr>
              <a:spLocks/>
            </p:cNvSpPr>
            <p:nvPr/>
          </p:nvSpPr>
          <p:spPr bwMode="auto">
            <a:xfrm>
              <a:off x="4863990" y="7445362"/>
              <a:ext cx="4857352" cy="5504269"/>
            </a:xfrm>
            <a:custGeom>
              <a:avLst/>
              <a:gdLst>
                <a:gd name="connsiteX0" fmla="*/ 2327156 w 4857352"/>
                <a:gd name="connsiteY0" fmla="*/ 1501 h 5504269"/>
                <a:gd name="connsiteX1" fmla="*/ 3276744 w 4857352"/>
                <a:gd name="connsiteY1" fmla="*/ 629490 h 5504269"/>
                <a:gd name="connsiteX2" fmla="*/ 3276744 w 4857352"/>
                <a:gd name="connsiteY2" fmla="*/ 1433198 h 5504269"/>
                <a:gd name="connsiteX3" fmla="*/ 3366014 w 4857352"/>
                <a:gd name="connsiteY3" fmla="*/ 1832426 h 5504269"/>
                <a:gd name="connsiteX4" fmla="*/ 3161217 w 4857352"/>
                <a:gd name="connsiteY4" fmla="*/ 2095076 h 5504269"/>
                <a:gd name="connsiteX5" fmla="*/ 2961672 w 4857352"/>
                <a:gd name="connsiteY5" fmla="*/ 2552086 h 5504269"/>
                <a:gd name="connsiteX6" fmla="*/ 2987928 w 4857352"/>
                <a:gd name="connsiteY6" fmla="*/ 2783218 h 5504269"/>
                <a:gd name="connsiteX7" fmla="*/ 3161217 w 4857352"/>
                <a:gd name="connsiteY7" fmla="*/ 2809483 h 5504269"/>
                <a:gd name="connsiteX8" fmla="*/ 3192724 w 4857352"/>
                <a:gd name="connsiteY8" fmla="*/ 3009096 h 5504269"/>
                <a:gd name="connsiteX9" fmla="*/ 3681085 w 4857352"/>
                <a:gd name="connsiteY9" fmla="*/ 3240228 h 5504269"/>
                <a:gd name="connsiteX10" fmla="*/ 4484518 w 4857352"/>
                <a:gd name="connsiteY10" fmla="*/ 3786540 h 5504269"/>
                <a:gd name="connsiteX11" fmla="*/ 4857352 w 4857352"/>
                <a:gd name="connsiteY11" fmla="*/ 5504269 h 5504269"/>
                <a:gd name="connsiteX12" fmla="*/ 0 w 4857352"/>
                <a:gd name="connsiteY12" fmla="*/ 5504269 h 5504269"/>
                <a:gd name="connsiteX13" fmla="*/ 320323 w 4857352"/>
                <a:gd name="connsiteY13" fmla="*/ 3954636 h 5504269"/>
                <a:gd name="connsiteX14" fmla="*/ 1265537 w 4857352"/>
                <a:gd name="connsiteY14" fmla="*/ 3208710 h 5504269"/>
                <a:gd name="connsiteX15" fmla="*/ 1727642 w 4857352"/>
                <a:gd name="connsiteY15" fmla="*/ 2982832 h 5504269"/>
                <a:gd name="connsiteX16" fmla="*/ 1753898 w 4857352"/>
                <a:gd name="connsiteY16" fmla="*/ 2809483 h 5504269"/>
                <a:gd name="connsiteX17" fmla="*/ 1927187 w 4857352"/>
                <a:gd name="connsiteY17" fmla="*/ 2783218 h 5504269"/>
                <a:gd name="connsiteX18" fmla="*/ 1927187 w 4857352"/>
                <a:gd name="connsiteY18" fmla="*/ 2552086 h 5504269"/>
                <a:gd name="connsiteX19" fmla="*/ 1715109 w 4857352"/>
                <a:gd name="connsiteY19" fmla="*/ 2236876 h 5504269"/>
                <a:gd name="connsiteX20" fmla="*/ 1712277 w 4857352"/>
                <a:gd name="connsiteY20" fmla="*/ 2220027 h 5504269"/>
                <a:gd name="connsiteX21" fmla="*/ 1722999 w 4857352"/>
                <a:gd name="connsiteY21" fmla="*/ 2222383 h 5504269"/>
                <a:gd name="connsiteX22" fmla="*/ 2481692 w 4857352"/>
                <a:gd name="connsiteY22" fmla="*/ 2224419 h 5504269"/>
                <a:gd name="connsiteX23" fmla="*/ 2613772 w 4857352"/>
                <a:gd name="connsiteY23" fmla="*/ 2063764 h 5504269"/>
                <a:gd name="connsiteX24" fmla="*/ 2444227 w 4857352"/>
                <a:gd name="connsiteY24" fmla="*/ 2036459 h 5504269"/>
                <a:gd name="connsiteX25" fmla="*/ 2314052 w 4857352"/>
                <a:gd name="connsiteY25" fmla="*/ 2110119 h 5504269"/>
                <a:gd name="connsiteX26" fmla="*/ 1649842 w 4857352"/>
                <a:gd name="connsiteY26" fmla="*/ 2080909 h 5504269"/>
                <a:gd name="connsiteX27" fmla="*/ 1593135 w 4857352"/>
                <a:gd name="connsiteY27" fmla="*/ 2058149 h 5504269"/>
                <a:gd name="connsiteX28" fmla="*/ 1576506 w 4857352"/>
                <a:gd name="connsiteY28" fmla="*/ 2030809 h 5504269"/>
                <a:gd name="connsiteX29" fmla="*/ 1554353 w 4857352"/>
                <a:gd name="connsiteY29" fmla="*/ 1890209 h 5504269"/>
                <a:gd name="connsiteX30" fmla="*/ 1580609 w 4857352"/>
                <a:gd name="connsiteY30" fmla="*/ 1459463 h 5504269"/>
                <a:gd name="connsiteX31" fmla="*/ 1496590 w 4857352"/>
                <a:gd name="connsiteY31" fmla="*/ 1202066 h 5504269"/>
                <a:gd name="connsiteX32" fmla="*/ 1843168 w 4857352"/>
                <a:gd name="connsiteY32" fmla="*/ 256528 h 5504269"/>
                <a:gd name="connsiteX33" fmla="*/ 2327156 w 4857352"/>
                <a:gd name="connsiteY33" fmla="*/ 1501 h 550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352" h="5504269">
                  <a:moveTo>
                    <a:pt x="2327156" y="1501"/>
                  </a:moveTo>
                  <a:cubicBezTo>
                    <a:pt x="2726968" y="-16874"/>
                    <a:pt x="3229483" y="130128"/>
                    <a:pt x="3276744" y="629490"/>
                  </a:cubicBezTo>
                  <a:cubicBezTo>
                    <a:pt x="3276744" y="629490"/>
                    <a:pt x="3366014" y="1118019"/>
                    <a:pt x="3276744" y="1433198"/>
                  </a:cubicBezTo>
                  <a:cubicBezTo>
                    <a:pt x="3276744" y="1433198"/>
                    <a:pt x="3507796" y="1401680"/>
                    <a:pt x="3366014" y="1832426"/>
                  </a:cubicBezTo>
                  <a:cubicBezTo>
                    <a:pt x="3366014" y="1832426"/>
                    <a:pt x="3276744" y="2147606"/>
                    <a:pt x="3161217" y="2095076"/>
                  </a:cubicBezTo>
                  <a:cubicBezTo>
                    <a:pt x="3161217" y="2095076"/>
                    <a:pt x="3161217" y="2494303"/>
                    <a:pt x="2961672" y="2552086"/>
                  </a:cubicBezTo>
                  <a:cubicBezTo>
                    <a:pt x="2961672" y="2552086"/>
                    <a:pt x="2987928" y="2751700"/>
                    <a:pt x="2987928" y="2783218"/>
                  </a:cubicBezTo>
                  <a:cubicBezTo>
                    <a:pt x="2987928" y="2783218"/>
                    <a:pt x="2987928" y="2783218"/>
                    <a:pt x="3161217" y="2809483"/>
                  </a:cubicBezTo>
                  <a:cubicBezTo>
                    <a:pt x="3161217" y="2809483"/>
                    <a:pt x="3134961" y="2982832"/>
                    <a:pt x="3192724" y="3009096"/>
                  </a:cubicBezTo>
                  <a:cubicBezTo>
                    <a:pt x="3192724" y="3009096"/>
                    <a:pt x="3418526" y="3156180"/>
                    <a:pt x="3681085" y="3240228"/>
                  </a:cubicBezTo>
                  <a:cubicBezTo>
                    <a:pt x="4195702" y="3355794"/>
                    <a:pt x="4484518" y="3581673"/>
                    <a:pt x="4484518" y="3786540"/>
                  </a:cubicBezTo>
                  <a:cubicBezTo>
                    <a:pt x="4484518" y="3786540"/>
                    <a:pt x="4857352" y="5189090"/>
                    <a:pt x="4857352" y="5504269"/>
                  </a:cubicBezTo>
                  <a:cubicBezTo>
                    <a:pt x="4857352" y="5504269"/>
                    <a:pt x="4857352" y="5504269"/>
                    <a:pt x="0" y="5504269"/>
                  </a:cubicBezTo>
                  <a:cubicBezTo>
                    <a:pt x="0" y="5504269"/>
                    <a:pt x="231053" y="4269816"/>
                    <a:pt x="320323" y="3954636"/>
                  </a:cubicBezTo>
                  <a:cubicBezTo>
                    <a:pt x="404342" y="3639456"/>
                    <a:pt x="834940" y="3413577"/>
                    <a:pt x="1265537" y="3208710"/>
                  </a:cubicBezTo>
                  <a:cubicBezTo>
                    <a:pt x="1465083" y="3124662"/>
                    <a:pt x="1522846" y="3066880"/>
                    <a:pt x="1727642" y="2982832"/>
                  </a:cubicBezTo>
                  <a:cubicBezTo>
                    <a:pt x="1727642" y="2982832"/>
                    <a:pt x="1753898" y="2867266"/>
                    <a:pt x="1753898" y="2809483"/>
                  </a:cubicBezTo>
                  <a:cubicBezTo>
                    <a:pt x="1753898" y="2809483"/>
                    <a:pt x="1753898" y="2809483"/>
                    <a:pt x="1927187" y="2783218"/>
                  </a:cubicBezTo>
                  <a:cubicBezTo>
                    <a:pt x="1927187" y="2783218"/>
                    <a:pt x="1953443" y="2809483"/>
                    <a:pt x="1927187" y="2552086"/>
                  </a:cubicBezTo>
                  <a:cubicBezTo>
                    <a:pt x="1927187" y="2552086"/>
                    <a:pt x="1774411" y="2527955"/>
                    <a:pt x="1715109" y="2236876"/>
                  </a:cubicBezTo>
                  <a:lnTo>
                    <a:pt x="1712277" y="2220027"/>
                  </a:lnTo>
                  <a:lnTo>
                    <a:pt x="1722999" y="2222383"/>
                  </a:lnTo>
                  <a:cubicBezTo>
                    <a:pt x="1965181" y="2262340"/>
                    <a:pt x="2337971" y="2244514"/>
                    <a:pt x="2481692" y="2224419"/>
                  </a:cubicBezTo>
                  <a:cubicBezTo>
                    <a:pt x="2645945" y="2201453"/>
                    <a:pt x="2620016" y="2095091"/>
                    <a:pt x="2613772" y="2063764"/>
                  </a:cubicBezTo>
                  <a:cubicBezTo>
                    <a:pt x="2607528" y="2032437"/>
                    <a:pt x="2487830" y="2012858"/>
                    <a:pt x="2444227" y="2036459"/>
                  </a:cubicBezTo>
                  <a:cubicBezTo>
                    <a:pt x="2400624" y="2060060"/>
                    <a:pt x="2446449" y="2102711"/>
                    <a:pt x="2314052" y="2110119"/>
                  </a:cubicBezTo>
                  <a:cubicBezTo>
                    <a:pt x="2181655" y="2117527"/>
                    <a:pt x="1830711" y="2138271"/>
                    <a:pt x="1649842" y="2080909"/>
                  </a:cubicBezTo>
                  <a:lnTo>
                    <a:pt x="1593135" y="2058149"/>
                  </a:lnTo>
                  <a:lnTo>
                    <a:pt x="1576506" y="2030809"/>
                  </a:lnTo>
                  <a:cubicBezTo>
                    <a:pt x="1563214" y="1999537"/>
                    <a:pt x="1554353" y="1954558"/>
                    <a:pt x="1554353" y="1890209"/>
                  </a:cubicBezTo>
                  <a:cubicBezTo>
                    <a:pt x="1522846" y="1722113"/>
                    <a:pt x="1412571" y="1575029"/>
                    <a:pt x="1580609" y="1459463"/>
                  </a:cubicBezTo>
                  <a:cubicBezTo>
                    <a:pt x="1580609" y="1459463"/>
                    <a:pt x="1580609" y="1459463"/>
                    <a:pt x="1496590" y="1202066"/>
                  </a:cubicBezTo>
                  <a:cubicBezTo>
                    <a:pt x="1496590" y="1202066"/>
                    <a:pt x="1381064" y="198745"/>
                    <a:pt x="1843168" y="256528"/>
                  </a:cubicBezTo>
                  <a:cubicBezTo>
                    <a:pt x="1767354" y="130128"/>
                    <a:pt x="2016191" y="15793"/>
                    <a:pt x="2327156" y="15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endParaRPr lang="en-US">
                <a:solidFill>
                  <a:srgbClr val="505050"/>
                </a:solidFill>
                <a:latin typeface="Segoe UI"/>
              </a:endParaRPr>
            </a:p>
          </p:txBody>
        </p:sp>
        <p:sp>
          <p:nvSpPr>
            <p:cNvPr id="38" name="Rounded Rectangle 37"/>
            <p:cNvSpPr/>
            <p:nvPr/>
          </p:nvSpPr>
          <p:spPr bwMode="auto">
            <a:xfrm rot="21143298">
              <a:off x="6112069" y="8851864"/>
              <a:ext cx="212338" cy="7271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5926787" y="9124906"/>
              <a:ext cx="656121" cy="529744"/>
            </a:xfrm>
            <a:custGeom>
              <a:avLst/>
              <a:gdLst>
                <a:gd name="connsiteX0" fmla="*/ 37811 w 656121"/>
                <a:gd name="connsiteY0" fmla="*/ 1 h 529744"/>
                <a:gd name="connsiteX1" fmla="*/ 166041 w 656121"/>
                <a:gd name="connsiteY1" fmla="*/ 74207 h 529744"/>
                <a:gd name="connsiteX2" fmla="*/ 587046 w 656121"/>
                <a:gd name="connsiteY2" fmla="*/ 389167 h 529744"/>
                <a:gd name="connsiteX3" fmla="*/ 638029 w 656121"/>
                <a:gd name="connsiteY3" fmla="*/ 398578 h 529744"/>
                <a:gd name="connsiteX4" fmla="*/ 656121 w 656121"/>
                <a:gd name="connsiteY4" fmla="*/ 529744 h 529744"/>
                <a:gd name="connsiteX5" fmla="*/ 565456 w 656121"/>
                <a:gd name="connsiteY5" fmla="*/ 509817 h 529744"/>
                <a:gd name="connsiteX6" fmla="*/ 64441 w 656121"/>
                <a:gd name="connsiteY6" fmla="*/ 137707 h 529744"/>
                <a:gd name="connsiteX7" fmla="*/ 17451 w 656121"/>
                <a:gd name="connsiteY7" fmla="*/ 4357 h 529744"/>
                <a:gd name="connsiteX8" fmla="*/ 37811 w 656121"/>
                <a:gd name="connsiteY8" fmla="*/ 1 h 52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121" h="529744">
                  <a:moveTo>
                    <a:pt x="37811" y="1"/>
                  </a:moveTo>
                  <a:cubicBezTo>
                    <a:pt x="65314" y="150"/>
                    <a:pt x="112701" y="16581"/>
                    <a:pt x="166041" y="74207"/>
                  </a:cubicBezTo>
                  <a:cubicBezTo>
                    <a:pt x="281611" y="166917"/>
                    <a:pt x="406177" y="331805"/>
                    <a:pt x="587046" y="389167"/>
                  </a:cubicBezTo>
                  <a:lnTo>
                    <a:pt x="638029" y="398578"/>
                  </a:lnTo>
                  <a:lnTo>
                    <a:pt x="656121" y="529744"/>
                  </a:lnTo>
                  <a:lnTo>
                    <a:pt x="565456" y="509817"/>
                  </a:lnTo>
                  <a:cubicBezTo>
                    <a:pt x="339714" y="443989"/>
                    <a:pt x="155775" y="221950"/>
                    <a:pt x="64441" y="137707"/>
                  </a:cubicBezTo>
                  <a:cubicBezTo>
                    <a:pt x="-26893" y="53464"/>
                    <a:pt x="518" y="14940"/>
                    <a:pt x="17451" y="4357"/>
                  </a:cubicBezTo>
                  <a:cubicBezTo>
                    <a:pt x="21685" y="1711"/>
                    <a:pt x="28643" y="-48"/>
                    <a:pt x="37811"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Freeform 39"/>
            <p:cNvSpPr/>
            <p:nvPr/>
          </p:nvSpPr>
          <p:spPr bwMode="auto">
            <a:xfrm>
              <a:off x="6041129" y="7444236"/>
              <a:ext cx="2236176" cy="1669284"/>
            </a:xfrm>
            <a:custGeom>
              <a:avLst/>
              <a:gdLst>
                <a:gd name="connsiteX0" fmla="*/ 4877 w 2358840"/>
                <a:gd name="connsiteY0" fmla="*/ 1756290 h 1756290"/>
                <a:gd name="connsiteX1" fmla="*/ 263957 w 2358840"/>
                <a:gd name="connsiteY1" fmla="*/ 239910 h 1756290"/>
                <a:gd name="connsiteX2" fmla="*/ 1704137 w 2358840"/>
                <a:gd name="connsiteY2" fmla="*/ 18930 h 1756290"/>
                <a:gd name="connsiteX3" fmla="*/ 2283257 w 2358840"/>
                <a:gd name="connsiteY3" fmla="*/ 399930 h 1756290"/>
                <a:gd name="connsiteX4" fmla="*/ 2351837 w 2358840"/>
                <a:gd name="connsiteY4" fmla="*/ 636150 h 1756290"/>
                <a:gd name="connsiteX5" fmla="*/ 2351837 w 2358840"/>
                <a:gd name="connsiteY5" fmla="*/ 636150 h 1756290"/>
                <a:gd name="connsiteX0" fmla="*/ 4877 w 2351836"/>
                <a:gd name="connsiteY0" fmla="*/ 1773782 h 1773782"/>
                <a:gd name="connsiteX1" fmla="*/ 263957 w 2351836"/>
                <a:gd name="connsiteY1" fmla="*/ 257402 h 1773782"/>
                <a:gd name="connsiteX2" fmla="*/ 1704137 w 2351836"/>
                <a:gd name="connsiteY2" fmla="*/ 36422 h 1773782"/>
                <a:gd name="connsiteX3" fmla="*/ 2351837 w 2351836"/>
                <a:gd name="connsiteY3" fmla="*/ 653642 h 1773782"/>
                <a:gd name="connsiteX4" fmla="*/ 2351837 w 2351836"/>
                <a:gd name="connsiteY4" fmla="*/ 653642 h 1773782"/>
                <a:gd name="connsiteX0" fmla="*/ 9627 w 2356588"/>
                <a:gd name="connsiteY0" fmla="*/ 1762013 h 1762013"/>
                <a:gd name="connsiteX1" fmla="*/ 268707 w 2356588"/>
                <a:gd name="connsiteY1" fmla="*/ 245633 h 1762013"/>
                <a:gd name="connsiteX2" fmla="*/ 1920526 w 2356588"/>
                <a:gd name="connsiteY2" fmla="*/ 39893 h 1762013"/>
                <a:gd name="connsiteX3" fmla="*/ 2356587 w 2356588"/>
                <a:gd name="connsiteY3" fmla="*/ 641873 h 1762013"/>
                <a:gd name="connsiteX4" fmla="*/ 2356587 w 2356588"/>
                <a:gd name="connsiteY4" fmla="*/ 641873 h 1762013"/>
                <a:gd name="connsiteX0" fmla="*/ 9627 w 2399243"/>
                <a:gd name="connsiteY0" fmla="*/ 1762013 h 1762013"/>
                <a:gd name="connsiteX1" fmla="*/ 268707 w 2399243"/>
                <a:gd name="connsiteY1" fmla="*/ 245633 h 1762013"/>
                <a:gd name="connsiteX2" fmla="*/ 1920526 w 2399243"/>
                <a:gd name="connsiteY2" fmla="*/ 39893 h 1762013"/>
                <a:gd name="connsiteX3" fmla="*/ 2356587 w 2399243"/>
                <a:gd name="connsiteY3" fmla="*/ 641873 h 1762013"/>
                <a:gd name="connsiteX4" fmla="*/ 2390449 w 2399243"/>
                <a:gd name="connsiteY4" fmla="*/ 900953 h 1762013"/>
                <a:gd name="connsiteX0" fmla="*/ 9627 w 2574544"/>
                <a:gd name="connsiteY0" fmla="*/ 1764830 h 1764830"/>
                <a:gd name="connsiteX1" fmla="*/ 268707 w 2574544"/>
                <a:gd name="connsiteY1" fmla="*/ 248450 h 1764830"/>
                <a:gd name="connsiteX2" fmla="*/ 1920526 w 2574544"/>
                <a:gd name="connsiteY2" fmla="*/ 42710 h 1764830"/>
                <a:gd name="connsiteX3" fmla="*/ 2559761 w 2574544"/>
                <a:gd name="connsiteY3" fmla="*/ 682790 h 1764830"/>
                <a:gd name="connsiteX4" fmla="*/ 2390449 w 2574544"/>
                <a:gd name="connsiteY4" fmla="*/ 903770 h 1764830"/>
                <a:gd name="connsiteX0" fmla="*/ 9627 w 2559762"/>
                <a:gd name="connsiteY0" fmla="*/ 1764830 h 1764830"/>
                <a:gd name="connsiteX1" fmla="*/ 268707 w 2559762"/>
                <a:gd name="connsiteY1" fmla="*/ 248450 h 1764830"/>
                <a:gd name="connsiteX2" fmla="*/ 1920526 w 2559762"/>
                <a:gd name="connsiteY2" fmla="*/ 42710 h 1764830"/>
                <a:gd name="connsiteX3" fmla="*/ 2559761 w 2559762"/>
                <a:gd name="connsiteY3" fmla="*/ 682790 h 1764830"/>
                <a:gd name="connsiteX0" fmla="*/ 9627 w 2627485"/>
                <a:gd name="connsiteY0" fmla="*/ 1768212 h 1768212"/>
                <a:gd name="connsiteX1" fmla="*/ 268707 w 2627485"/>
                <a:gd name="connsiteY1" fmla="*/ 251832 h 1768212"/>
                <a:gd name="connsiteX2" fmla="*/ 1920526 w 2627485"/>
                <a:gd name="connsiteY2" fmla="*/ 46092 h 1768212"/>
                <a:gd name="connsiteX3" fmla="*/ 2627485 w 2627485"/>
                <a:gd name="connsiteY3" fmla="*/ 731892 h 1768212"/>
                <a:gd name="connsiteX0" fmla="*/ 9627 w 2436523"/>
                <a:gd name="connsiteY0" fmla="*/ 1769406 h 1769406"/>
                <a:gd name="connsiteX1" fmla="*/ 268707 w 2436523"/>
                <a:gd name="connsiteY1" fmla="*/ 253026 h 1769406"/>
                <a:gd name="connsiteX2" fmla="*/ 1920526 w 2436523"/>
                <a:gd name="connsiteY2" fmla="*/ 47286 h 1769406"/>
                <a:gd name="connsiteX3" fmla="*/ 2436523 w 2436523"/>
                <a:gd name="connsiteY3" fmla="*/ 749240 h 1769406"/>
                <a:gd name="connsiteX0" fmla="*/ 9627 w 2436523"/>
                <a:gd name="connsiteY0" fmla="*/ 1769406 h 1769406"/>
                <a:gd name="connsiteX1" fmla="*/ 268707 w 2436523"/>
                <a:gd name="connsiteY1" fmla="*/ 253026 h 1769406"/>
                <a:gd name="connsiteX2" fmla="*/ 1920526 w 2436523"/>
                <a:gd name="connsiteY2" fmla="*/ 47286 h 1769406"/>
                <a:gd name="connsiteX3" fmla="*/ 2436523 w 2436523"/>
                <a:gd name="connsiteY3" fmla="*/ 749240 h 1769406"/>
              </a:gdLst>
              <a:ahLst/>
              <a:cxnLst>
                <a:cxn ang="0">
                  <a:pos x="connsiteX0" y="connsiteY0"/>
                </a:cxn>
                <a:cxn ang="0">
                  <a:pos x="connsiteX1" y="connsiteY1"/>
                </a:cxn>
                <a:cxn ang="0">
                  <a:pos x="connsiteX2" y="connsiteY2"/>
                </a:cxn>
                <a:cxn ang="0">
                  <a:pos x="connsiteX3" y="connsiteY3"/>
                </a:cxn>
              </a:cxnLst>
              <a:rect l="l" t="t" r="r" b="b"/>
              <a:pathLst>
                <a:path w="2436523" h="1769406">
                  <a:moveTo>
                    <a:pt x="9627" y="1769406"/>
                  </a:moveTo>
                  <a:cubicBezTo>
                    <a:pt x="-2438" y="1155996"/>
                    <a:pt x="-49776" y="540046"/>
                    <a:pt x="268707" y="253026"/>
                  </a:cubicBezTo>
                  <a:cubicBezTo>
                    <a:pt x="587190" y="-33994"/>
                    <a:pt x="1559223" y="-35416"/>
                    <a:pt x="1920526" y="47286"/>
                  </a:cubicBezTo>
                  <a:cubicBezTo>
                    <a:pt x="2281829" y="129988"/>
                    <a:pt x="2416322" y="557268"/>
                    <a:pt x="2436523" y="749240"/>
                  </a:cubicBezTo>
                </a:path>
              </a:pathLst>
            </a:custGeom>
            <a:noFill/>
            <a:ln w="444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dirty="0">
                <a:solidFill>
                  <a:srgbClr val="FFFFFF"/>
                </a:solidFill>
                <a:latin typeface="Segoe UI"/>
              </a:endParaRPr>
            </a:p>
          </p:txBody>
        </p:sp>
      </p:grpSp>
      <p:sp>
        <p:nvSpPr>
          <p:cNvPr id="46" name="TextBox 45"/>
          <p:cNvSpPr txBox="1"/>
          <p:nvPr/>
        </p:nvSpPr>
        <p:spPr>
          <a:xfrm>
            <a:off x="7181800" y="4329687"/>
            <a:ext cx="1563517" cy="498598"/>
          </a:xfrm>
          <a:prstGeom prst="rect">
            <a:avLst/>
          </a:prstGeom>
          <a:noFill/>
        </p:spPr>
        <p:txBody>
          <a:bodyPr wrap="square" lIns="0" tIns="0" rIns="0" bIns="0" rtlCol="0">
            <a:spAutoFit/>
          </a:bodyPr>
          <a:lstStyle/>
          <a:p>
            <a:pPr algn="ctr" defTabSz="932563">
              <a:lnSpc>
                <a:spcPct val="90000"/>
              </a:lnSpc>
              <a:spcAft>
                <a:spcPts val="600"/>
              </a:spcAft>
            </a:pPr>
            <a:r>
              <a:rPr lang="en-US" dirty="0" err="1">
                <a:solidFill>
                  <a:srgbClr val="FFFFFF"/>
                </a:solidFill>
                <a:latin typeface="Segoe UI Semibold" panose="020B0702040204020203" pitchFamily="34" charset="0"/>
                <a:cs typeface="Segoe UI Semibold" panose="020B0702040204020203" pitchFamily="34" charset="0"/>
              </a:rPr>
              <a:t>HelpDesk</a:t>
            </a:r>
            <a:r>
              <a:rPr lang="en-US" dirty="0">
                <a:solidFill>
                  <a:srgbClr val="FFFFFF"/>
                </a:solidFill>
                <a:latin typeface="Segoe UI Semibold" panose="020B0702040204020203" pitchFamily="34" charset="0"/>
                <a:cs typeface="Segoe UI Semibold" panose="020B0702040204020203" pitchFamily="34" charset="0"/>
              </a:rPr>
              <a:t> Logs into Device</a:t>
            </a:r>
            <a:endParaRPr lang="en-US" dirty="0">
              <a:solidFill>
                <a:srgbClr val="FFFFFF"/>
              </a:solidFill>
              <a:latin typeface="Segoe UI"/>
            </a:endParaRPr>
          </a:p>
        </p:txBody>
      </p:sp>
      <p:sp>
        <p:nvSpPr>
          <p:cNvPr id="47" name="TextBox 46"/>
          <p:cNvSpPr txBox="1"/>
          <p:nvPr/>
        </p:nvSpPr>
        <p:spPr>
          <a:xfrm>
            <a:off x="9524871" y="4329687"/>
            <a:ext cx="1972042" cy="76278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Identity Stolen, Attacker Has Increased </a:t>
            </a:r>
            <a:r>
              <a:rPr lang="en-US" dirty="0" err="1">
                <a:solidFill>
                  <a:srgbClr val="FFFFFF"/>
                </a:solidFill>
                <a:latin typeface="Segoe UI Semibold" panose="020B0702040204020203" pitchFamily="34" charset="0"/>
                <a:cs typeface="Segoe UI Semibold" panose="020B0702040204020203" pitchFamily="34" charset="0"/>
              </a:rPr>
              <a:t>Privs</a:t>
            </a:r>
            <a:endParaRPr lang="en-US" dirty="0">
              <a:solidFill>
                <a:srgbClr val="FFFFFF"/>
              </a:solidFill>
              <a:latin typeface="Segoe UI"/>
            </a:endParaRPr>
          </a:p>
        </p:txBody>
      </p:sp>
      <p:grpSp>
        <p:nvGrpSpPr>
          <p:cNvPr id="49" name="Group 48"/>
          <p:cNvGrpSpPr/>
          <p:nvPr/>
        </p:nvGrpSpPr>
        <p:grpSpPr>
          <a:xfrm>
            <a:off x="935158" y="2787628"/>
            <a:ext cx="10415978" cy="2302754"/>
            <a:chOff x="1086809" y="2939927"/>
            <a:chExt cx="10417455" cy="2303081"/>
          </a:xfrm>
        </p:grpSpPr>
        <p:cxnSp>
          <p:nvCxnSpPr>
            <p:cNvPr id="50" name="Straight Connector 49"/>
            <p:cNvCxnSpPr/>
            <p:nvPr/>
          </p:nvCxnSpPr>
          <p:spPr>
            <a:xfrm>
              <a:off x="5709697" y="3649662"/>
              <a:ext cx="1849929"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351619" y="3649662"/>
              <a:ext cx="1849929"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046956" y="3649662"/>
              <a:ext cx="1849929"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7559626" y="3316825"/>
              <a:ext cx="1231539" cy="1042572"/>
              <a:chOff x="3126093" y="2664156"/>
              <a:chExt cx="2504661" cy="2120348"/>
            </a:xfrm>
          </p:grpSpPr>
          <p:grpSp>
            <p:nvGrpSpPr>
              <p:cNvPr id="76" name="Group 75"/>
              <p:cNvGrpSpPr/>
              <p:nvPr/>
            </p:nvGrpSpPr>
            <p:grpSpPr>
              <a:xfrm>
                <a:off x="3126093" y="2664156"/>
                <a:ext cx="2504661" cy="2120348"/>
                <a:chOff x="2040835" y="2491409"/>
                <a:chExt cx="2504661" cy="2120348"/>
              </a:xfrm>
            </p:grpSpPr>
            <p:sp>
              <p:nvSpPr>
                <p:cNvPr id="81" name="Rounded Rectangle 80"/>
                <p:cNvSpPr/>
                <p:nvPr/>
              </p:nvSpPr>
              <p:spPr bwMode="auto">
                <a:xfrm>
                  <a:off x="2040835" y="2491409"/>
                  <a:ext cx="2504661" cy="2120348"/>
                </a:xfrm>
                <a:prstGeom prst="roundRect">
                  <a:avLst>
                    <a:gd name="adj" fmla="val 2067"/>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p:cNvSpPr/>
                <p:nvPr/>
              </p:nvSpPr>
              <p:spPr bwMode="auto">
                <a:xfrm>
                  <a:off x="2101795" y="2728819"/>
                  <a:ext cx="2371145" cy="181270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4"/>
                <p:cNvGrpSpPr/>
                <p:nvPr/>
              </p:nvGrpSpPr>
              <p:grpSpPr>
                <a:xfrm>
                  <a:off x="3919980" y="2551113"/>
                  <a:ext cx="552960" cy="147450"/>
                  <a:chOff x="4076686" y="2584898"/>
                  <a:chExt cx="342914" cy="91440"/>
                </a:xfrm>
                <a:solidFill>
                  <a:schemeClr val="bg1">
                    <a:lumMod val="75000"/>
                  </a:schemeClr>
                </a:solidFill>
              </p:grpSpPr>
              <p:sp>
                <p:nvSpPr>
                  <p:cNvPr id="86" name="Rectangle 85"/>
                  <p:cNvSpPr/>
                  <p:nvPr/>
                </p:nvSpPr>
                <p:spPr bwMode="auto">
                  <a:xfrm>
                    <a:off x="4328160"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4202423"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4076686"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7" name="Group 76"/>
              <p:cNvGrpSpPr/>
              <p:nvPr/>
            </p:nvGrpSpPr>
            <p:grpSpPr>
              <a:xfrm>
                <a:off x="3973964" y="3072640"/>
                <a:ext cx="808918" cy="1303381"/>
                <a:chOff x="9038501" y="2645513"/>
                <a:chExt cx="655753" cy="1056589"/>
              </a:xfrm>
            </p:grpSpPr>
            <p:sp>
              <p:nvSpPr>
                <p:cNvPr id="78" name="Freeform 77"/>
                <p:cNvSpPr/>
                <p:nvPr/>
              </p:nvSpPr>
              <p:spPr bwMode="auto">
                <a:xfrm>
                  <a:off x="9180470" y="2645513"/>
                  <a:ext cx="371818" cy="507757"/>
                </a:xfrm>
                <a:custGeom>
                  <a:avLst/>
                  <a:gdLst>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74140"/>
                    <a:gd name="connsiteY0" fmla="*/ 1044927 h 1883127"/>
                    <a:gd name="connsiteX1" fmla="*/ 704568 w 1374140"/>
                    <a:gd name="connsiteY1" fmla="*/ 1206852 h 1883127"/>
                    <a:gd name="connsiteX2" fmla="*/ 909355 w 1374140"/>
                    <a:gd name="connsiteY2" fmla="*/ 1325915 h 1883127"/>
                    <a:gd name="connsiteX3" fmla="*/ 904593 w 1374140"/>
                    <a:gd name="connsiteY3" fmla="*/ 1625952 h 1883127"/>
                    <a:gd name="connsiteX4" fmla="*/ 780768 w 1374140"/>
                    <a:gd name="connsiteY4" fmla="*/ 1845027 h 1883127"/>
                    <a:gd name="connsiteX5" fmla="*/ 795055 w 1374140"/>
                    <a:gd name="connsiteY5" fmla="*/ 1883127 h 1883127"/>
                    <a:gd name="connsiteX6" fmla="*/ 890305 w 1374140"/>
                    <a:gd name="connsiteY6" fmla="*/ 1854552 h 1883127"/>
                    <a:gd name="connsiteX7" fmla="*/ 1304643 w 1374140"/>
                    <a:gd name="connsiteY7" fmla="*/ 1387827 h 1883127"/>
                    <a:gd name="connsiteX8" fmla="*/ 1337980 w 1374140"/>
                    <a:gd name="connsiteY8" fmla="*/ 773465 h 1883127"/>
                    <a:gd name="connsiteX9" fmla="*/ 1223680 w 1374140"/>
                    <a:gd name="connsiteY9" fmla="*/ 611540 h 1883127"/>
                    <a:gd name="connsiteX10" fmla="*/ 1104618 w 1374140"/>
                    <a:gd name="connsiteY10" fmla="*/ 735365 h 1883127"/>
                    <a:gd name="connsiteX11" fmla="*/ 1076043 w 1374140"/>
                    <a:gd name="connsiteY11" fmla="*/ 316265 h 1883127"/>
                    <a:gd name="connsiteX12" fmla="*/ 790293 w 1374140"/>
                    <a:gd name="connsiteY12" fmla="*/ 20990 h 1883127"/>
                    <a:gd name="connsiteX13" fmla="*/ 604555 w 1374140"/>
                    <a:gd name="connsiteY13" fmla="*/ 44802 h 1883127"/>
                    <a:gd name="connsiteX14" fmla="*/ 785530 w 1374140"/>
                    <a:gd name="connsiteY14" fmla="*/ 211490 h 1883127"/>
                    <a:gd name="connsiteX15" fmla="*/ 785530 w 1374140"/>
                    <a:gd name="connsiteY15" fmla="*/ 435327 h 1883127"/>
                    <a:gd name="connsiteX16" fmla="*/ 633130 w 1374140"/>
                    <a:gd name="connsiteY16" fmla="*/ 482952 h 1883127"/>
                    <a:gd name="connsiteX17" fmla="*/ 575980 w 1374140"/>
                    <a:gd name="connsiteY17" fmla="*/ 406752 h 1883127"/>
                    <a:gd name="connsiteX18" fmla="*/ 266418 w 1374140"/>
                    <a:gd name="connsiteY18" fmla="*/ 844902 h 1883127"/>
                    <a:gd name="connsiteX19" fmla="*/ 314043 w 1374140"/>
                    <a:gd name="connsiteY19" fmla="*/ 1302102 h 1883127"/>
                    <a:gd name="connsiteX20" fmla="*/ 137830 w 1374140"/>
                    <a:gd name="connsiteY20" fmla="*/ 1211615 h 1883127"/>
                    <a:gd name="connsiteX21" fmla="*/ 80680 w 1374140"/>
                    <a:gd name="connsiteY21" fmla="*/ 1116365 h 1883127"/>
                    <a:gd name="connsiteX22" fmla="*/ 4480 w 1374140"/>
                    <a:gd name="connsiteY22" fmla="*/ 1430690 h 1883127"/>
                    <a:gd name="connsiteX23" fmla="*/ 223555 w 1374140"/>
                    <a:gd name="connsiteY23" fmla="*/ 1768827 h 1883127"/>
                    <a:gd name="connsiteX24" fmla="*/ 504543 w 1374140"/>
                    <a:gd name="connsiteY24" fmla="*/ 1864077 h 1883127"/>
                    <a:gd name="connsiteX25" fmla="*/ 523593 w 1374140"/>
                    <a:gd name="connsiteY25" fmla="*/ 1825977 h 1883127"/>
                    <a:gd name="connsiteX26" fmla="*/ 537880 w 1374140"/>
                    <a:gd name="connsiteY26" fmla="*/ 1325915 h 1883127"/>
                    <a:gd name="connsiteX27" fmla="*/ 633130 w 1374140"/>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78969" h="1883127">
                      <a:moveTo>
                        <a:pt x="637959" y="1044927"/>
                      </a:moveTo>
                      <a:cubicBezTo>
                        <a:pt x="732415" y="1053658"/>
                        <a:pt x="663360" y="1160021"/>
                        <a:pt x="709397" y="1206852"/>
                      </a:cubicBezTo>
                      <a:cubicBezTo>
                        <a:pt x="755434" y="1253683"/>
                        <a:pt x="880847" y="1256065"/>
                        <a:pt x="914184" y="1325915"/>
                      </a:cubicBezTo>
                      <a:cubicBezTo>
                        <a:pt x="947521" y="1395765"/>
                        <a:pt x="950697" y="1552927"/>
                        <a:pt x="909422" y="1625952"/>
                      </a:cubicBezTo>
                      <a:lnTo>
                        <a:pt x="785597" y="1845027"/>
                      </a:lnTo>
                      <a:lnTo>
                        <a:pt x="799884" y="1883127"/>
                      </a:lnTo>
                      <a:lnTo>
                        <a:pt x="895134" y="1854552"/>
                      </a:lnTo>
                      <a:cubicBezTo>
                        <a:pt x="980065" y="1772002"/>
                        <a:pt x="1234860" y="1568008"/>
                        <a:pt x="1309472" y="1387827"/>
                      </a:cubicBezTo>
                      <a:cubicBezTo>
                        <a:pt x="1384084" y="1207646"/>
                        <a:pt x="1403928" y="1088584"/>
                        <a:pt x="1342809" y="773465"/>
                      </a:cubicBezTo>
                      <a:cubicBezTo>
                        <a:pt x="1281690" y="458346"/>
                        <a:pt x="1267403" y="617890"/>
                        <a:pt x="1228509" y="611540"/>
                      </a:cubicBezTo>
                      <a:cubicBezTo>
                        <a:pt x="1189615" y="605190"/>
                        <a:pt x="1134053" y="784577"/>
                        <a:pt x="1109447" y="735365"/>
                      </a:cubicBezTo>
                      <a:cubicBezTo>
                        <a:pt x="1084841" y="686153"/>
                        <a:pt x="1133259" y="435327"/>
                        <a:pt x="1080872" y="316265"/>
                      </a:cubicBezTo>
                      <a:cubicBezTo>
                        <a:pt x="1028485" y="197203"/>
                        <a:pt x="873703" y="66234"/>
                        <a:pt x="795122" y="20990"/>
                      </a:cubicBezTo>
                      <a:cubicBezTo>
                        <a:pt x="716541" y="-24254"/>
                        <a:pt x="610178" y="13052"/>
                        <a:pt x="609384" y="44802"/>
                      </a:cubicBezTo>
                      <a:cubicBezTo>
                        <a:pt x="608590" y="76552"/>
                        <a:pt x="760197" y="146403"/>
                        <a:pt x="790359" y="211490"/>
                      </a:cubicBezTo>
                      <a:cubicBezTo>
                        <a:pt x="820521" y="276577"/>
                        <a:pt x="815759" y="390083"/>
                        <a:pt x="790359" y="435327"/>
                      </a:cubicBezTo>
                      <a:cubicBezTo>
                        <a:pt x="764959" y="480571"/>
                        <a:pt x="672884" y="487715"/>
                        <a:pt x="637959" y="482952"/>
                      </a:cubicBezTo>
                      <a:cubicBezTo>
                        <a:pt x="603034" y="478190"/>
                        <a:pt x="641928" y="346427"/>
                        <a:pt x="580809" y="406752"/>
                      </a:cubicBezTo>
                      <a:cubicBezTo>
                        <a:pt x="320460" y="662339"/>
                        <a:pt x="307759" y="670277"/>
                        <a:pt x="271247" y="844902"/>
                      </a:cubicBezTo>
                      <a:cubicBezTo>
                        <a:pt x="227591" y="994127"/>
                        <a:pt x="340303" y="1240983"/>
                        <a:pt x="318872" y="1302102"/>
                      </a:cubicBezTo>
                      <a:cubicBezTo>
                        <a:pt x="297441" y="1363221"/>
                        <a:pt x="181553" y="1242571"/>
                        <a:pt x="142659" y="1211615"/>
                      </a:cubicBezTo>
                      <a:cubicBezTo>
                        <a:pt x="103765" y="1180659"/>
                        <a:pt x="107734" y="1079853"/>
                        <a:pt x="85509" y="1116365"/>
                      </a:cubicBezTo>
                      <a:cubicBezTo>
                        <a:pt x="6134" y="1148115"/>
                        <a:pt x="-14503" y="1321946"/>
                        <a:pt x="9309" y="1430690"/>
                      </a:cubicBezTo>
                      <a:cubicBezTo>
                        <a:pt x="33121" y="1539434"/>
                        <a:pt x="145040" y="1696596"/>
                        <a:pt x="228384" y="1768827"/>
                      </a:cubicBezTo>
                      <a:cubicBezTo>
                        <a:pt x="311728" y="1841058"/>
                        <a:pt x="459366" y="1854552"/>
                        <a:pt x="509372" y="1864077"/>
                      </a:cubicBezTo>
                      <a:cubicBezTo>
                        <a:pt x="559378" y="1873602"/>
                        <a:pt x="522866" y="1915671"/>
                        <a:pt x="528422" y="1825977"/>
                      </a:cubicBezTo>
                      <a:cubicBezTo>
                        <a:pt x="533978" y="1736283"/>
                        <a:pt x="524453" y="1456090"/>
                        <a:pt x="542709" y="1325915"/>
                      </a:cubicBezTo>
                      <a:cubicBezTo>
                        <a:pt x="560965" y="1195740"/>
                        <a:pt x="610178" y="1064771"/>
                        <a:pt x="637959" y="1044927"/>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5"/>
                <p:cNvSpPr>
                  <a:spLocks noEditPoints="1"/>
                </p:cNvSpPr>
                <p:nvPr/>
              </p:nvSpPr>
              <p:spPr bwMode="black">
                <a:xfrm>
                  <a:off x="9038501" y="3193007"/>
                  <a:ext cx="655753" cy="509095"/>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696969"/>
                </a:solidFill>
                <a:ln>
                  <a:noFill/>
                </a:ln>
                <a:extLst/>
              </p:spPr>
              <p:txBody>
                <a:bodyPr vert="horz" wrap="square" lIns="89608" tIns="44805" rIns="89608" bIns="44805" numCol="1" anchor="t" anchorCtr="0" compatLnSpc="1">
                  <a:prstTxWarp prst="textNoShape">
                    <a:avLst/>
                  </a:prstTxWarp>
                </a:bodyPr>
                <a:lstStyle/>
                <a:p>
                  <a:pPr defTabSz="914010"/>
                  <a:endParaRPr lang="en-US">
                    <a:solidFill>
                      <a:srgbClr val="FFFFFF"/>
                    </a:solidFill>
                    <a:latin typeface="Segoe UI"/>
                  </a:endParaRPr>
                </a:p>
              </p:txBody>
            </p:sp>
          </p:grpSp>
        </p:grpSp>
        <p:sp>
          <p:nvSpPr>
            <p:cNvPr id="72" name="Freeform 20"/>
            <p:cNvSpPr>
              <a:spLocks noEditPoints="1"/>
            </p:cNvSpPr>
            <p:nvPr/>
          </p:nvSpPr>
          <p:spPr bwMode="black">
            <a:xfrm>
              <a:off x="10037062" y="3388514"/>
              <a:ext cx="1358978"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grpSp>
          <p:nvGrpSpPr>
            <p:cNvPr id="55" name="Group 54"/>
            <p:cNvGrpSpPr/>
            <p:nvPr/>
          </p:nvGrpSpPr>
          <p:grpSpPr>
            <a:xfrm>
              <a:off x="1086809" y="2939927"/>
              <a:ext cx="2150939" cy="1419470"/>
              <a:chOff x="851640" y="2835029"/>
              <a:chExt cx="2150939" cy="1419470"/>
            </a:xfrm>
          </p:grpSpPr>
          <p:sp>
            <p:nvSpPr>
              <p:cNvPr id="68" name="Freeform 67"/>
              <p:cNvSpPr>
                <a:spLocks/>
              </p:cNvSpPr>
              <p:nvPr/>
            </p:nvSpPr>
            <p:spPr bwMode="auto">
              <a:xfrm flipH="1">
                <a:off x="851640" y="2835029"/>
                <a:ext cx="969275" cy="1145021"/>
              </a:xfrm>
              <a:custGeom>
                <a:avLst/>
                <a:gdLst>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31920 w 2263839"/>
                  <a:gd name="connsiteY25" fmla="*/ 2362574 h 2674313"/>
                  <a:gd name="connsiteX26" fmla="*/ 1148350 w 2263839"/>
                  <a:gd name="connsiteY26" fmla="*/ 2426557 h 2674313"/>
                  <a:gd name="connsiteX27" fmla="*/ 1195796 w 2263839"/>
                  <a:gd name="connsiteY27" fmla="*/ 2674313 h 2674313"/>
                  <a:gd name="connsiteX28" fmla="*/ 2263839 w 2263839"/>
                  <a:gd name="connsiteY28" fmla="*/ 2674313 h 2674313"/>
                  <a:gd name="connsiteX29" fmla="*/ 2230176 w 2263839"/>
                  <a:gd name="connsiteY29" fmla="*/ 2021817 h 2674313"/>
                  <a:gd name="connsiteX30" fmla="*/ 2064920 w 2263839"/>
                  <a:gd name="connsiteY30" fmla="*/ 1856396 h 2674313"/>
                  <a:gd name="connsiteX31" fmla="*/ 1795614 w 2263839"/>
                  <a:gd name="connsiteY31" fmla="*/ 1755305 h 2674313"/>
                  <a:gd name="connsiteX32" fmla="*/ 1630358 w 2263839"/>
                  <a:gd name="connsiteY32" fmla="*/ 1672594 h 2674313"/>
                  <a:gd name="connsiteX33" fmla="*/ 1547730 w 2263839"/>
                  <a:gd name="connsiteY33" fmla="*/ 1586820 h 2674313"/>
                  <a:gd name="connsiteX34" fmla="*/ 1431439 w 2263839"/>
                  <a:gd name="connsiteY34" fmla="*/ 1488793 h 2674313"/>
                  <a:gd name="connsiteX35" fmla="*/ 1431439 w 2263839"/>
                  <a:gd name="connsiteY35" fmla="*/ 1369322 h 2674313"/>
                  <a:gd name="connsiteX36" fmla="*/ 1679323 w 2263839"/>
                  <a:gd name="connsiteY36" fmla="*/ 1286611 h 2674313"/>
                  <a:gd name="connsiteX37" fmla="*/ 1746649 w 2263839"/>
                  <a:gd name="connsiteY37" fmla="*/ 1271294 h 2674313"/>
                  <a:gd name="connsiteX38" fmla="*/ 1712986 w 2263839"/>
                  <a:gd name="connsiteY38" fmla="*/ 1203900 h 2674313"/>
                  <a:gd name="connsiteX39" fmla="*/ 1679323 w 2263839"/>
                  <a:gd name="connsiteY39" fmla="*/ 1102810 h 2674313"/>
                  <a:gd name="connsiteX40" fmla="*/ 1813976 w 2263839"/>
                  <a:gd name="connsiteY40" fmla="*/ 1219217 h 2674313"/>
                  <a:gd name="connsiteX41" fmla="*/ 1712986 w 2263839"/>
                  <a:gd name="connsiteY41" fmla="*/ 968022 h 2674313"/>
                  <a:gd name="connsiteX42" fmla="*/ 1664021 w 2263839"/>
                  <a:gd name="connsiteY42" fmla="*/ 735207 h 2674313"/>
                  <a:gd name="connsiteX43" fmla="*/ 1581393 w 2263839"/>
                  <a:gd name="connsiteY43" fmla="*/ 284893 h 2674313"/>
                  <a:gd name="connsiteX44" fmla="*/ 1446740 w 2263839"/>
                  <a:gd name="connsiteY44" fmla="*/ 101091 h 2674313"/>
                  <a:gd name="connsiteX45" fmla="*/ 1146831 w 2263839"/>
                  <a:gd name="connsiteY45"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31920 w 2263839"/>
                  <a:gd name="connsiteY25" fmla="*/ 2362574 h 2674313"/>
                  <a:gd name="connsiteX26" fmla="*/ 1195796 w 2263839"/>
                  <a:gd name="connsiteY26" fmla="*/ 2674313 h 2674313"/>
                  <a:gd name="connsiteX27" fmla="*/ 2263839 w 2263839"/>
                  <a:gd name="connsiteY27" fmla="*/ 2674313 h 2674313"/>
                  <a:gd name="connsiteX28" fmla="*/ 2230176 w 2263839"/>
                  <a:gd name="connsiteY28" fmla="*/ 2021817 h 2674313"/>
                  <a:gd name="connsiteX29" fmla="*/ 2064920 w 2263839"/>
                  <a:gd name="connsiteY29" fmla="*/ 1856396 h 2674313"/>
                  <a:gd name="connsiteX30" fmla="*/ 1795614 w 2263839"/>
                  <a:gd name="connsiteY30" fmla="*/ 1755305 h 2674313"/>
                  <a:gd name="connsiteX31" fmla="*/ 1630358 w 2263839"/>
                  <a:gd name="connsiteY31" fmla="*/ 1672594 h 2674313"/>
                  <a:gd name="connsiteX32" fmla="*/ 1547730 w 2263839"/>
                  <a:gd name="connsiteY32" fmla="*/ 1586820 h 2674313"/>
                  <a:gd name="connsiteX33" fmla="*/ 1431439 w 2263839"/>
                  <a:gd name="connsiteY33" fmla="*/ 1488793 h 2674313"/>
                  <a:gd name="connsiteX34" fmla="*/ 1431439 w 2263839"/>
                  <a:gd name="connsiteY34" fmla="*/ 1369322 h 2674313"/>
                  <a:gd name="connsiteX35" fmla="*/ 1679323 w 2263839"/>
                  <a:gd name="connsiteY35" fmla="*/ 1286611 h 2674313"/>
                  <a:gd name="connsiteX36" fmla="*/ 1746649 w 2263839"/>
                  <a:gd name="connsiteY36" fmla="*/ 1271294 h 2674313"/>
                  <a:gd name="connsiteX37" fmla="*/ 1712986 w 2263839"/>
                  <a:gd name="connsiteY37" fmla="*/ 1203900 h 2674313"/>
                  <a:gd name="connsiteX38" fmla="*/ 1679323 w 2263839"/>
                  <a:gd name="connsiteY38" fmla="*/ 1102810 h 2674313"/>
                  <a:gd name="connsiteX39" fmla="*/ 1813976 w 2263839"/>
                  <a:gd name="connsiteY39" fmla="*/ 1219217 h 2674313"/>
                  <a:gd name="connsiteX40" fmla="*/ 1712986 w 2263839"/>
                  <a:gd name="connsiteY40" fmla="*/ 968022 h 2674313"/>
                  <a:gd name="connsiteX41" fmla="*/ 1664021 w 2263839"/>
                  <a:gd name="connsiteY41" fmla="*/ 735207 h 2674313"/>
                  <a:gd name="connsiteX42" fmla="*/ 1581393 w 2263839"/>
                  <a:gd name="connsiteY42" fmla="*/ 284893 h 2674313"/>
                  <a:gd name="connsiteX43" fmla="*/ 1446740 w 2263839"/>
                  <a:gd name="connsiteY43" fmla="*/ 101091 h 2674313"/>
                  <a:gd name="connsiteX44" fmla="*/ 1146831 w 2263839"/>
                  <a:gd name="connsiteY44"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15489 w 2263839"/>
                  <a:gd name="connsiteY24" fmla="*/ 2426557 h 2674313"/>
                  <a:gd name="connsiteX25" fmla="*/ 1195796 w 2263839"/>
                  <a:gd name="connsiteY25" fmla="*/ 2674313 h 2674313"/>
                  <a:gd name="connsiteX26" fmla="*/ 2263839 w 2263839"/>
                  <a:gd name="connsiteY26" fmla="*/ 2674313 h 2674313"/>
                  <a:gd name="connsiteX27" fmla="*/ 2230176 w 2263839"/>
                  <a:gd name="connsiteY27" fmla="*/ 2021817 h 2674313"/>
                  <a:gd name="connsiteX28" fmla="*/ 2064920 w 2263839"/>
                  <a:gd name="connsiteY28" fmla="*/ 1856396 h 2674313"/>
                  <a:gd name="connsiteX29" fmla="*/ 1795614 w 2263839"/>
                  <a:gd name="connsiteY29" fmla="*/ 1755305 h 2674313"/>
                  <a:gd name="connsiteX30" fmla="*/ 1630358 w 2263839"/>
                  <a:gd name="connsiteY30" fmla="*/ 1672594 h 2674313"/>
                  <a:gd name="connsiteX31" fmla="*/ 1547730 w 2263839"/>
                  <a:gd name="connsiteY31" fmla="*/ 1586820 h 2674313"/>
                  <a:gd name="connsiteX32" fmla="*/ 1431439 w 2263839"/>
                  <a:gd name="connsiteY32" fmla="*/ 1488793 h 2674313"/>
                  <a:gd name="connsiteX33" fmla="*/ 1431439 w 2263839"/>
                  <a:gd name="connsiteY33" fmla="*/ 1369322 h 2674313"/>
                  <a:gd name="connsiteX34" fmla="*/ 1679323 w 2263839"/>
                  <a:gd name="connsiteY34" fmla="*/ 1286611 h 2674313"/>
                  <a:gd name="connsiteX35" fmla="*/ 1746649 w 2263839"/>
                  <a:gd name="connsiteY35" fmla="*/ 1271294 h 2674313"/>
                  <a:gd name="connsiteX36" fmla="*/ 1712986 w 2263839"/>
                  <a:gd name="connsiteY36" fmla="*/ 1203900 h 2674313"/>
                  <a:gd name="connsiteX37" fmla="*/ 1679323 w 2263839"/>
                  <a:gd name="connsiteY37" fmla="*/ 1102810 h 2674313"/>
                  <a:gd name="connsiteX38" fmla="*/ 1813976 w 2263839"/>
                  <a:gd name="connsiteY38" fmla="*/ 1219217 h 2674313"/>
                  <a:gd name="connsiteX39" fmla="*/ 1712986 w 2263839"/>
                  <a:gd name="connsiteY39" fmla="*/ 968022 h 2674313"/>
                  <a:gd name="connsiteX40" fmla="*/ 1664021 w 2263839"/>
                  <a:gd name="connsiteY40" fmla="*/ 735207 h 2674313"/>
                  <a:gd name="connsiteX41" fmla="*/ 1581393 w 2263839"/>
                  <a:gd name="connsiteY41" fmla="*/ 284893 h 2674313"/>
                  <a:gd name="connsiteX42" fmla="*/ 1446740 w 2263839"/>
                  <a:gd name="connsiteY42" fmla="*/ 101091 h 2674313"/>
                  <a:gd name="connsiteX43" fmla="*/ 1146831 w 2263839"/>
                  <a:gd name="connsiteY43" fmla="*/ 0 h 2674313"/>
                  <a:gd name="connsiteX0" fmla="*/ 1146831 w 2263839"/>
                  <a:gd name="connsiteY0" fmla="*/ 0 h 2674313"/>
                  <a:gd name="connsiteX1" fmla="*/ 1144536 w 2263839"/>
                  <a:gd name="connsiteY1" fmla="*/ 0 h 2674313"/>
                  <a:gd name="connsiteX2" fmla="*/ 1135369 w 2263839"/>
                  <a:gd name="connsiteY2" fmla="*/ 0 h 2674313"/>
                  <a:gd name="connsiteX3" fmla="*/ 1128470 w 2263839"/>
                  <a:gd name="connsiteY3" fmla="*/ 0 h 2674313"/>
                  <a:gd name="connsiteX4" fmla="*/ 1119303 w 2263839"/>
                  <a:gd name="connsiteY4" fmla="*/ 0 h 2674313"/>
                  <a:gd name="connsiteX5" fmla="*/ 1117008 w 2263839"/>
                  <a:gd name="connsiteY5" fmla="*/ 0 h 2674313"/>
                  <a:gd name="connsiteX6" fmla="*/ 817099 w 2263839"/>
                  <a:gd name="connsiteY6" fmla="*/ 101091 h 2674313"/>
                  <a:gd name="connsiteX7" fmla="*/ 682446 w 2263839"/>
                  <a:gd name="connsiteY7" fmla="*/ 284893 h 2674313"/>
                  <a:gd name="connsiteX8" fmla="*/ 599818 w 2263839"/>
                  <a:gd name="connsiteY8" fmla="*/ 735207 h 2674313"/>
                  <a:gd name="connsiteX9" fmla="*/ 550853 w 2263839"/>
                  <a:gd name="connsiteY9" fmla="*/ 968022 h 2674313"/>
                  <a:gd name="connsiteX10" fmla="*/ 449863 w 2263839"/>
                  <a:gd name="connsiteY10" fmla="*/ 1219217 h 2674313"/>
                  <a:gd name="connsiteX11" fmla="*/ 584516 w 2263839"/>
                  <a:gd name="connsiteY11" fmla="*/ 1102810 h 2674313"/>
                  <a:gd name="connsiteX12" fmla="*/ 550853 w 2263839"/>
                  <a:gd name="connsiteY12" fmla="*/ 1203900 h 2674313"/>
                  <a:gd name="connsiteX13" fmla="*/ 517190 w 2263839"/>
                  <a:gd name="connsiteY13" fmla="*/ 1271294 h 2674313"/>
                  <a:gd name="connsiteX14" fmla="*/ 584516 w 2263839"/>
                  <a:gd name="connsiteY14" fmla="*/ 1286611 h 2674313"/>
                  <a:gd name="connsiteX15" fmla="*/ 832400 w 2263839"/>
                  <a:gd name="connsiteY15" fmla="*/ 1369322 h 2674313"/>
                  <a:gd name="connsiteX16" fmla="*/ 832400 w 2263839"/>
                  <a:gd name="connsiteY16" fmla="*/ 1488793 h 2674313"/>
                  <a:gd name="connsiteX17" fmla="*/ 716109 w 2263839"/>
                  <a:gd name="connsiteY17" fmla="*/ 1586820 h 2674313"/>
                  <a:gd name="connsiteX18" fmla="*/ 633481 w 2263839"/>
                  <a:gd name="connsiteY18" fmla="*/ 1672594 h 2674313"/>
                  <a:gd name="connsiteX19" fmla="*/ 468225 w 2263839"/>
                  <a:gd name="connsiteY19" fmla="*/ 1755305 h 2674313"/>
                  <a:gd name="connsiteX20" fmla="*/ 198919 w 2263839"/>
                  <a:gd name="connsiteY20" fmla="*/ 1856396 h 2674313"/>
                  <a:gd name="connsiteX21" fmla="*/ 33663 w 2263839"/>
                  <a:gd name="connsiteY21" fmla="*/ 2021817 h 2674313"/>
                  <a:gd name="connsiteX22" fmla="*/ 0 w 2263839"/>
                  <a:gd name="connsiteY22" fmla="*/ 2674313 h 2674313"/>
                  <a:gd name="connsiteX23" fmla="*/ 1068043 w 2263839"/>
                  <a:gd name="connsiteY23" fmla="*/ 2674313 h 2674313"/>
                  <a:gd name="connsiteX24" fmla="*/ 1195796 w 2263839"/>
                  <a:gd name="connsiteY24" fmla="*/ 2674313 h 2674313"/>
                  <a:gd name="connsiteX25" fmla="*/ 2263839 w 2263839"/>
                  <a:gd name="connsiteY25" fmla="*/ 2674313 h 2674313"/>
                  <a:gd name="connsiteX26" fmla="*/ 2230176 w 2263839"/>
                  <a:gd name="connsiteY26" fmla="*/ 2021817 h 2674313"/>
                  <a:gd name="connsiteX27" fmla="*/ 2064920 w 2263839"/>
                  <a:gd name="connsiteY27" fmla="*/ 1856396 h 2674313"/>
                  <a:gd name="connsiteX28" fmla="*/ 1795614 w 2263839"/>
                  <a:gd name="connsiteY28" fmla="*/ 1755305 h 2674313"/>
                  <a:gd name="connsiteX29" fmla="*/ 1630358 w 2263839"/>
                  <a:gd name="connsiteY29" fmla="*/ 1672594 h 2674313"/>
                  <a:gd name="connsiteX30" fmla="*/ 1547730 w 2263839"/>
                  <a:gd name="connsiteY30" fmla="*/ 1586820 h 2674313"/>
                  <a:gd name="connsiteX31" fmla="*/ 1431439 w 2263839"/>
                  <a:gd name="connsiteY31" fmla="*/ 1488793 h 2674313"/>
                  <a:gd name="connsiteX32" fmla="*/ 1431439 w 2263839"/>
                  <a:gd name="connsiteY32" fmla="*/ 1369322 h 2674313"/>
                  <a:gd name="connsiteX33" fmla="*/ 1679323 w 2263839"/>
                  <a:gd name="connsiteY33" fmla="*/ 1286611 h 2674313"/>
                  <a:gd name="connsiteX34" fmla="*/ 1746649 w 2263839"/>
                  <a:gd name="connsiteY34" fmla="*/ 1271294 h 2674313"/>
                  <a:gd name="connsiteX35" fmla="*/ 1712986 w 2263839"/>
                  <a:gd name="connsiteY35" fmla="*/ 1203900 h 2674313"/>
                  <a:gd name="connsiteX36" fmla="*/ 1679323 w 2263839"/>
                  <a:gd name="connsiteY36" fmla="*/ 1102810 h 2674313"/>
                  <a:gd name="connsiteX37" fmla="*/ 1813976 w 2263839"/>
                  <a:gd name="connsiteY37" fmla="*/ 1219217 h 2674313"/>
                  <a:gd name="connsiteX38" fmla="*/ 1712986 w 2263839"/>
                  <a:gd name="connsiteY38" fmla="*/ 968022 h 2674313"/>
                  <a:gd name="connsiteX39" fmla="*/ 1664021 w 2263839"/>
                  <a:gd name="connsiteY39" fmla="*/ 735207 h 2674313"/>
                  <a:gd name="connsiteX40" fmla="*/ 1581393 w 2263839"/>
                  <a:gd name="connsiteY40" fmla="*/ 284893 h 2674313"/>
                  <a:gd name="connsiteX41" fmla="*/ 1446740 w 2263839"/>
                  <a:gd name="connsiteY41" fmla="*/ 101091 h 2674313"/>
                  <a:gd name="connsiteX42" fmla="*/ 1146831 w 2263839"/>
                  <a:gd name="connsiteY42" fmla="*/ 0 h 267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63839" h="2674313">
                    <a:moveTo>
                      <a:pt x="1146831" y="0"/>
                    </a:moveTo>
                    <a:lnTo>
                      <a:pt x="1144536" y="0"/>
                    </a:lnTo>
                    <a:lnTo>
                      <a:pt x="1135369" y="0"/>
                    </a:lnTo>
                    <a:lnTo>
                      <a:pt x="1128470" y="0"/>
                    </a:lnTo>
                    <a:lnTo>
                      <a:pt x="1119303" y="0"/>
                    </a:lnTo>
                    <a:lnTo>
                      <a:pt x="1117008" y="0"/>
                    </a:lnTo>
                    <a:cubicBezTo>
                      <a:pt x="985415" y="0"/>
                      <a:pt x="884425" y="67394"/>
                      <a:pt x="817099" y="101091"/>
                    </a:cubicBezTo>
                    <a:cubicBezTo>
                      <a:pt x="749772" y="134788"/>
                      <a:pt x="716109" y="232816"/>
                      <a:pt x="682446" y="284893"/>
                    </a:cubicBezTo>
                    <a:cubicBezTo>
                      <a:pt x="651843" y="352287"/>
                      <a:pt x="599818" y="719890"/>
                      <a:pt x="599818" y="735207"/>
                    </a:cubicBezTo>
                    <a:cubicBezTo>
                      <a:pt x="599818" y="753587"/>
                      <a:pt x="584516" y="885311"/>
                      <a:pt x="550853" y="968022"/>
                    </a:cubicBezTo>
                    <a:cubicBezTo>
                      <a:pt x="532491" y="1069113"/>
                      <a:pt x="449863" y="1219217"/>
                      <a:pt x="449863" y="1219217"/>
                    </a:cubicBezTo>
                    <a:cubicBezTo>
                      <a:pt x="483526" y="1203900"/>
                      <a:pt x="584516" y="1102810"/>
                      <a:pt x="584516" y="1102810"/>
                    </a:cubicBezTo>
                    <a:cubicBezTo>
                      <a:pt x="584516" y="1102810"/>
                      <a:pt x="550853" y="1185520"/>
                      <a:pt x="550853" y="1203900"/>
                    </a:cubicBezTo>
                    <a:cubicBezTo>
                      <a:pt x="550853" y="1219217"/>
                      <a:pt x="498828" y="1271294"/>
                      <a:pt x="517190" y="1271294"/>
                    </a:cubicBezTo>
                    <a:lnTo>
                      <a:pt x="584516" y="1286611"/>
                    </a:lnTo>
                    <a:lnTo>
                      <a:pt x="832400" y="1369322"/>
                    </a:lnTo>
                    <a:lnTo>
                      <a:pt x="832400" y="1488793"/>
                    </a:lnTo>
                    <a:cubicBezTo>
                      <a:pt x="817099" y="1488793"/>
                      <a:pt x="716109" y="1553123"/>
                      <a:pt x="716109" y="1586820"/>
                    </a:cubicBezTo>
                    <a:cubicBezTo>
                      <a:pt x="700807" y="1605201"/>
                      <a:pt x="667144" y="1672594"/>
                      <a:pt x="633481" y="1672594"/>
                    </a:cubicBezTo>
                    <a:cubicBezTo>
                      <a:pt x="599818" y="1687911"/>
                      <a:pt x="498828" y="1736925"/>
                      <a:pt x="468225" y="1755305"/>
                    </a:cubicBezTo>
                    <a:cubicBezTo>
                      <a:pt x="416200" y="1804319"/>
                      <a:pt x="284607" y="1838016"/>
                      <a:pt x="198919" y="1856396"/>
                    </a:cubicBezTo>
                    <a:cubicBezTo>
                      <a:pt x="100990" y="1871713"/>
                      <a:pt x="33663" y="2021817"/>
                      <a:pt x="33663" y="2021817"/>
                    </a:cubicBezTo>
                    <a:lnTo>
                      <a:pt x="0" y="2674313"/>
                    </a:lnTo>
                    <a:lnTo>
                      <a:pt x="1068043" y="2674313"/>
                    </a:lnTo>
                    <a:lnTo>
                      <a:pt x="1195796" y="2674313"/>
                    </a:lnTo>
                    <a:lnTo>
                      <a:pt x="2263839" y="2674313"/>
                    </a:lnTo>
                    <a:lnTo>
                      <a:pt x="2230176" y="2021817"/>
                    </a:lnTo>
                    <a:cubicBezTo>
                      <a:pt x="2230176" y="2021817"/>
                      <a:pt x="2162849" y="1871713"/>
                      <a:pt x="2064920" y="1856396"/>
                    </a:cubicBezTo>
                    <a:cubicBezTo>
                      <a:pt x="1979232" y="1838016"/>
                      <a:pt x="1847639" y="1804319"/>
                      <a:pt x="1795614" y="1755305"/>
                    </a:cubicBezTo>
                    <a:cubicBezTo>
                      <a:pt x="1765011" y="1736925"/>
                      <a:pt x="1664021" y="1687911"/>
                      <a:pt x="1630358" y="1672594"/>
                    </a:cubicBezTo>
                    <a:cubicBezTo>
                      <a:pt x="1596695" y="1672594"/>
                      <a:pt x="1563032" y="1605201"/>
                      <a:pt x="1547730" y="1586820"/>
                    </a:cubicBezTo>
                    <a:cubicBezTo>
                      <a:pt x="1547730" y="1553123"/>
                      <a:pt x="1446740" y="1488793"/>
                      <a:pt x="1431439" y="1488793"/>
                    </a:cubicBezTo>
                    <a:lnTo>
                      <a:pt x="1431439" y="1369322"/>
                    </a:lnTo>
                    <a:lnTo>
                      <a:pt x="1679323" y="1286611"/>
                    </a:lnTo>
                    <a:lnTo>
                      <a:pt x="1746649" y="1271294"/>
                    </a:lnTo>
                    <a:cubicBezTo>
                      <a:pt x="1765011" y="1271294"/>
                      <a:pt x="1712986" y="1219217"/>
                      <a:pt x="1712986" y="1203900"/>
                    </a:cubicBezTo>
                    <a:cubicBezTo>
                      <a:pt x="1712986" y="1185520"/>
                      <a:pt x="1679323" y="1102810"/>
                      <a:pt x="1679323" y="1102810"/>
                    </a:cubicBezTo>
                    <a:cubicBezTo>
                      <a:pt x="1679323" y="1102810"/>
                      <a:pt x="1780313" y="1203900"/>
                      <a:pt x="1813976" y="1219217"/>
                    </a:cubicBezTo>
                    <a:cubicBezTo>
                      <a:pt x="1813976" y="1219217"/>
                      <a:pt x="1731348" y="1069113"/>
                      <a:pt x="1712986" y="968022"/>
                    </a:cubicBezTo>
                    <a:cubicBezTo>
                      <a:pt x="1679323" y="885311"/>
                      <a:pt x="1664021" y="753587"/>
                      <a:pt x="1664021" y="735207"/>
                    </a:cubicBezTo>
                    <a:cubicBezTo>
                      <a:pt x="1664021" y="719890"/>
                      <a:pt x="1611996" y="352287"/>
                      <a:pt x="1581393" y="284893"/>
                    </a:cubicBezTo>
                    <a:cubicBezTo>
                      <a:pt x="1547730" y="232816"/>
                      <a:pt x="1514067" y="134788"/>
                      <a:pt x="1446740" y="101091"/>
                    </a:cubicBezTo>
                    <a:cubicBezTo>
                      <a:pt x="1379414" y="67394"/>
                      <a:pt x="1278424" y="0"/>
                      <a:pt x="11468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endParaRPr lang="en-US">
                  <a:solidFill>
                    <a:srgbClr val="505050"/>
                  </a:solidFill>
                  <a:latin typeface="Segoe UI"/>
                </a:endParaRPr>
              </a:p>
            </p:txBody>
          </p:sp>
          <p:sp>
            <p:nvSpPr>
              <p:cNvPr id="70" name="Freeform 20"/>
              <p:cNvSpPr>
                <a:spLocks noEditPoints="1"/>
              </p:cNvSpPr>
              <p:nvPr/>
            </p:nvSpPr>
            <p:spPr bwMode="black">
              <a:xfrm>
                <a:off x="1643599" y="3380217"/>
                <a:ext cx="1358980"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71" name="TextBox 70"/>
              <p:cNvSpPr txBox="1"/>
              <p:nvPr/>
            </p:nvSpPr>
            <p:spPr>
              <a:xfrm>
                <a:off x="1842640" y="3354998"/>
                <a:ext cx="969147" cy="7474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3199" b="1" dirty="0">
                    <a:solidFill>
                      <a:srgbClr val="FFFFFF"/>
                    </a:solidFill>
                    <a:latin typeface="Segoe UI"/>
                  </a:rPr>
                  <a:t>:)</a:t>
                </a:r>
                <a:endParaRPr lang="en-US" sz="4399" b="1" dirty="0">
                  <a:solidFill>
                    <a:srgbClr val="FFFFFF"/>
                  </a:solidFill>
                  <a:latin typeface="Segoe UI"/>
                </a:endParaRPr>
              </a:p>
            </p:txBody>
          </p:sp>
        </p:grpSp>
        <p:grpSp>
          <p:nvGrpSpPr>
            <p:cNvPr id="57" name="Group 56"/>
            <p:cNvGrpSpPr/>
            <p:nvPr/>
          </p:nvGrpSpPr>
          <p:grpSpPr>
            <a:xfrm>
              <a:off x="4824287" y="3499854"/>
              <a:ext cx="885410" cy="630659"/>
              <a:chOff x="7458732" y="3347454"/>
              <a:chExt cx="885410" cy="630659"/>
            </a:xfrm>
          </p:grpSpPr>
          <p:sp>
            <p:nvSpPr>
              <p:cNvPr id="63" name="Rectangle 62"/>
              <p:cNvSpPr/>
              <p:nvPr/>
            </p:nvSpPr>
            <p:spPr bwMode="auto">
              <a:xfrm>
                <a:off x="7458732" y="3347454"/>
                <a:ext cx="885410" cy="425732"/>
              </a:xfrm>
              <a:prstGeom prst="rect">
                <a:avLst/>
              </a:prstGeom>
              <a:solidFill>
                <a:srgbClr val="5858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63"/>
              <p:cNvSpPr>
                <a:spLocks noChangeAspect="1"/>
              </p:cNvSpPr>
              <p:nvPr/>
            </p:nvSpPr>
            <p:spPr bwMode="black">
              <a:xfrm>
                <a:off x="7458732" y="3347454"/>
                <a:ext cx="885410" cy="630659"/>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1" rIns="179215" bIns="143371" numCol="1" spcCol="0" rtlCol="0" fromWordArt="0" anchor="t" anchorCtr="0" forceAA="0" compatLnSpc="1">
                <a:prstTxWarp prst="textNoShape">
                  <a:avLst/>
                </a:prstTxWarp>
                <a:noAutofit/>
              </a:bodyPr>
              <a:lstStyle/>
              <a:p>
                <a:pPr algn="ctr" defTabSz="913745"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8" name="TextBox 57"/>
            <p:cNvSpPr txBox="1"/>
            <p:nvPr/>
          </p:nvSpPr>
          <p:spPr>
            <a:xfrm>
              <a:off x="1480249" y="4480114"/>
              <a:ext cx="2164265" cy="50859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Healthy </a:t>
              </a:r>
              <a:br>
                <a:rPr lang="en-US" dirty="0">
                  <a:solidFill>
                    <a:srgbClr val="FFFFFF"/>
                  </a:solidFill>
                  <a:latin typeface="Segoe UI Semibold" panose="020B0702040204020203" pitchFamily="34" charset="0"/>
                  <a:cs typeface="Segoe UI Semibold" panose="020B0702040204020203" pitchFamily="34" charset="0"/>
                </a:rPr>
              </a:br>
              <a:r>
                <a:rPr lang="en-US" dirty="0">
                  <a:solidFill>
                    <a:srgbClr val="FFFFFF"/>
                  </a:solidFill>
                  <a:latin typeface="Segoe UI Semibold" panose="020B0702040204020203" pitchFamily="34" charset="0"/>
                  <a:cs typeface="Segoe UI Semibold" panose="020B0702040204020203" pitchFamily="34" charset="0"/>
                </a:rPr>
                <a:t>Computer</a:t>
              </a:r>
            </a:p>
          </p:txBody>
        </p:sp>
        <p:sp>
          <p:nvSpPr>
            <p:cNvPr id="59" name="TextBox 58"/>
            <p:cNvSpPr txBox="1"/>
            <p:nvPr/>
          </p:nvSpPr>
          <p:spPr>
            <a:xfrm>
              <a:off x="4485122" y="4480114"/>
              <a:ext cx="1563739" cy="50859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User Receives Email</a:t>
              </a:r>
              <a:endParaRPr lang="en-US" dirty="0">
                <a:solidFill>
                  <a:srgbClr val="FFFFFF"/>
                </a:solidFill>
                <a:latin typeface="Segoe UI"/>
              </a:endParaRPr>
            </a:p>
          </p:txBody>
        </p:sp>
        <p:sp>
          <p:nvSpPr>
            <p:cNvPr id="60" name="TextBox 59"/>
            <p:cNvSpPr txBox="1"/>
            <p:nvPr/>
          </p:nvSpPr>
          <p:spPr>
            <a:xfrm>
              <a:off x="7051435" y="4487981"/>
              <a:ext cx="2289471" cy="50859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 User Lured to Malicious Site</a:t>
              </a:r>
              <a:endParaRPr lang="en-US" dirty="0">
                <a:solidFill>
                  <a:srgbClr val="FFFFFF"/>
                </a:solidFill>
                <a:latin typeface="Segoe UI"/>
              </a:endParaRPr>
            </a:p>
          </p:txBody>
        </p:sp>
        <p:sp>
          <p:nvSpPr>
            <p:cNvPr id="62" name="TextBox 61"/>
            <p:cNvSpPr txBox="1"/>
            <p:nvPr/>
          </p:nvSpPr>
          <p:spPr>
            <a:xfrm>
              <a:off x="9940525" y="4480114"/>
              <a:ext cx="1563739" cy="76289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Device Infected with Malware</a:t>
              </a:r>
              <a:endParaRPr lang="en-US" dirty="0">
                <a:solidFill>
                  <a:srgbClr val="FFFFFF"/>
                </a:solidFill>
                <a:latin typeface="Segoe UI"/>
              </a:endParaRPr>
            </a:p>
          </p:txBody>
        </p:sp>
      </p:grpSp>
      <p:grpSp>
        <p:nvGrpSpPr>
          <p:cNvPr id="61" name="Group 60"/>
          <p:cNvGrpSpPr/>
          <p:nvPr/>
        </p:nvGrpSpPr>
        <p:grpSpPr>
          <a:xfrm>
            <a:off x="9884143" y="3235609"/>
            <a:ext cx="1358785" cy="874158"/>
            <a:chOff x="9884662" y="3236114"/>
            <a:chExt cx="1358978" cy="874282"/>
          </a:xfrm>
        </p:grpSpPr>
        <p:sp>
          <p:nvSpPr>
            <p:cNvPr id="80" name="Freeform 20"/>
            <p:cNvSpPr>
              <a:spLocks noEditPoints="1"/>
            </p:cNvSpPr>
            <p:nvPr/>
          </p:nvSpPr>
          <p:spPr bwMode="black">
            <a:xfrm>
              <a:off x="9884662" y="3236114"/>
              <a:ext cx="1358978"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83" name="Freeform 82"/>
            <p:cNvSpPr/>
            <p:nvPr/>
          </p:nvSpPr>
          <p:spPr bwMode="auto">
            <a:xfrm>
              <a:off x="10138868" y="3244902"/>
              <a:ext cx="850566" cy="765829"/>
            </a:xfrm>
            <a:custGeom>
              <a:avLst/>
              <a:gdLst>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394858 w 5159829"/>
                <a:gd name="connsiteY4" fmla="*/ 1643743 h 5214257"/>
                <a:gd name="connsiteX5" fmla="*/ 2329543 w 5159829"/>
                <a:gd name="connsiteY5" fmla="*/ 2013857 h 5214257"/>
                <a:gd name="connsiteX6" fmla="*/ 2024743 w 5159829"/>
                <a:gd name="connsiteY6" fmla="*/ 1796143 h 5214257"/>
                <a:gd name="connsiteX7" fmla="*/ 2086471 w 5159829"/>
                <a:gd name="connsiteY7" fmla="*/ 2016599 h 5214257"/>
                <a:gd name="connsiteX8" fmla="*/ 2024743 w 5159829"/>
                <a:gd name="connsiteY8" fmla="*/ 2438400 h 5214257"/>
                <a:gd name="connsiteX9" fmla="*/ 2307772 w 5159829"/>
                <a:gd name="connsiteY9" fmla="*/ 2547257 h 5214257"/>
                <a:gd name="connsiteX10" fmla="*/ 2373086 w 5159829"/>
                <a:gd name="connsiteY10" fmla="*/ 2764971 h 5214257"/>
                <a:gd name="connsiteX11" fmla="*/ 2503715 w 5159829"/>
                <a:gd name="connsiteY11" fmla="*/ 2612571 h 5214257"/>
                <a:gd name="connsiteX12" fmla="*/ 2590800 w 5159829"/>
                <a:gd name="connsiteY12" fmla="*/ 3026229 h 5214257"/>
                <a:gd name="connsiteX13" fmla="*/ 2819400 w 5159829"/>
                <a:gd name="connsiteY13" fmla="*/ 2612571 h 5214257"/>
                <a:gd name="connsiteX14" fmla="*/ 2960915 w 5159829"/>
                <a:gd name="connsiteY14" fmla="*/ 3004457 h 5214257"/>
                <a:gd name="connsiteX15" fmla="*/ 3026229 w 5159829"/>
                <a:gd name="connsiteY15" fmla="*/ 2688771 h 5214257"/>
                <a:gd name="connsiteX16" fmla="*/ 3592286 w 5159829"/>
                <a:gd name="connsiteY16" fmla="*/ 3015343 h 5214257"/>
                <a:gd name="connsiteX17" fmla="*/ 3243943 w 5159829"/>
                <a:gd name="connsiteY17" fmla="*/ 2220686 h 5214257"/>
                <a:gd name="connsiteX18" fmla="*/ 3744686 w 5159829"/>
                <a:gd name="connsiteY18" fmla="*/ 2209800 h 5214257"/>
                <a:gd name="connsiteX19" fmla="*/ 3243943 w 5159829"/>
                <a:gd name="connsiteY19" fmla="*/ 1948543 h 5214257"/>
                <a:gd name="connsiteX20" fmla="*/ 3298372 w 5159829"/>
                <a:gd name="connsiteY20" fmla="*/ 1665514 h 5214257"/>
                <a:gd name="connsiteX21" fmla="*/ 2906486 w 5159829"/>
                <a:gd name="connsiteY21" fmla="*/ 1948543 h 5214257"/>
                <a:gd name="connsiteX22" fmla="*/ 2710543 w 5159829"/>
                <a:gd name="connsiteY22" fmla="*/ 2046514 h 5214257"/>
                <a:gd name="connsiteX23" fmla="*/ 2710543 w 5159829"/>
                <a:gd name="connsiteY23" fmla="*/ 1709057 h 5214257"/>
                <a:gd name="connsiteX24" fmla="*/ 2503715 w 5159829"/>
                <a:gd name="connsiteY24" fmla="*/ 2024743 h 5214257"/>
                <a:gd name="connsiteX25" fmla="*/ 4430486 w 5159829"/>
                <a:gd name="connsiteY25" fmla="*/ 0 h 5214257"/>
                <a:gd name="connsiteX26" fmla="*/ 3712029 w 5159829"/>
                <a:gd name="connsiteY26" fmla="*/ 783771 h 5214257"/>
                <a:gd name="connsiteX27" fmla="*/ 3712029 w 5159829"/>
                <a:gd name="connsiteY27" fmla="*/ 1240971 h 5214257"/>
                <a:gd name="connsiteX28" fmla="*/ 3396343 w 5159829"/>
                <a:gd name="connsiteY28" fmla="*/ 1785257 h 5214257"/>
                <a:gd name="connsiteX29" fmla="*/ 3733800 w 5159829"/>
                <a:gd name="connsiteY29" fmla="*/ 1992086 h 5214257"/>
                <a:gd name="connsiteX30" fmla="*/ 4049486 w 5159829"/>
                <a:gd name="connsiteY30" fmla="*/ 1992086 h 5214257"/>
                <a:gd name="connsiteX31" fmla="*/ 4463143 w 5159829"/>
                <a:gd name="connsiteY31" fmla="*/ 1534886 h 5214257"/>
                <a:gd name="connsiteX32" fmla="*/ 4201886 w 5159829"/>
                <a:gd name="connsiteY32" fmla="*/ 2035629 h 5214257"/>
                <a:gd name="connsiteX33" fmla="*/ 4365172 w 5159829"/>
                <a:gd name="connsiteY33" fmla="*/ 2057400 h 5214257"/>
                <a:gd name="connsiteX34" fmla="*/ 4778829 w 5159829"/>
                <a:gd name="connsiteY34" fmla="*/ 2307771 h 5214257"/>
                <a:gd name="connsiteX35" fmla="*/ 5159829 w 5159829"/>
                <a:gd name="connsiteY35" fmla="*/ 2024743 h 5214257"/>
                <a:gd name="connsiteX36" fmla="*/ 4757058 w 5159829"/>
                <a:gd name="connsiteY36" fmla="*/ 2449286 h 5214257"/>
                <a:gd name="connsiteX37" fmla="*/ 4278086 w 5159829"/>
                <a:gd name="connsiteY37" fmla="*/ 2231571 h 5214257"/>
                <a:gd name="connsiteX38" fmla="*/ 3973286 w 5159829"/>
                <a:gd name="connsiteY38" fmla="*/ 2253343 h 5214257"/>
                <a:gd name="connsiteX39" fmla="*/ 3526972 w 5159829"/>
                <a:gd name="connsiteY39" fmla="*/ 2394857 h 5214257"/>
                <a:gd name="connsiteX40" fmla="*/ 3690258 w 5159829"/>
                <a:gd name="connsiteY40" fmla="*/ 2852057 h 5214257"/>
                <a:gd name="connsiteX41" fmla="*/ 4876800 w 5159829"/>
                <a:gd name="connsiteY41" fmla="*/ 4310743 h 5214257"/>
                <a:gd name="connsiteX42" fmla="*/ 3483429 w 5159829"/>
                <a:gd name="connsiteY42" fmla="*/ 3080657 h 5214257"/>
                <a:gd name="connsiteX43" fmla="*/ 3113315 w 5159829"/>
                <a:gd name="connsiteY43" fmla="*/ 2993571 h 5214257"/>
                <a:gd name="connsiteX44" fmla="*/ 3243943 w 5159829"/>
                <a:gd name="connsiteY44" fmla="*/ 3439886 h 5214257"/>
                <a:gd name="connsiteX45" fmla="*/ 3363686 w 5159829"/>
                <a:gd name="connsiteY45" fmla="*/ 3254829 h 5214257"/>
                <a:gd name="connsiteX46" fmla="*/ 3243943 w 5159829"/>
                <a:gd name="connsiteY46" fmla="*/ 3624943 h 5214257"/>
                <a:gd name="connsiteX47" fmla="*/ 3646715 w 5159829"/>
                <a:gd name="connsiteY47" fmla="*/ 5214257 h 5214257"/>
                <a:gd name="connsiteX48" fmla="*/ 2786743 w 5159829"/>
                <a:gd name="connsiteY48" fmla="*/ 2939143 h 5214257"/>
                <a:gd name="connsiteX49" fmla="*/ 2416629 w 5159829"/>
                <a:gd name="connsiteY49" fmla="*/ 3603171 h 5214257"/>
                <a:gd name="connsiteX50" fmla="*/ 2405743 w 5159829"/>
                <a:gd name="connsiteY50" fmla="*/ 2841171 h 5214257"/>
                <a:gd name="connsiteX51" fmla="*/ 1894115 w 5159829"/>
                <a:gd name="connsiteY51" fmla="*/ 4332514 h 5214257"/>
                <a:gd name="connsiteX52" fmla="*/ 2046515 w 5159829"/>
                <a:gd name="connsiteY52" fmla="*/ 3222171 h 5214257"/>
                <a:gd name="connsiteX53" fmla="*/ 849086 w 5159829"/>
                <a:gd name="connsiteY53" fmla="*/ 3385457 h 5214257"/>
                <a:gd name="connsiteX54" fmla="*/ 2122715 w 5159829"/>
                <a:gd name="connsiteY54" fmla="*/ 3026229 h 5214257"/>
                <a:gd name="connsiteX55" fmla="*/ 2220686 w 5159829"/>
                <a:gd name="connsiteY55" fmla="*/ 2830286 h 5214257"/>
                <a:gd name="connsiteX56" fmla="*/ 2231572 w 5159829"/>
                <a:gd name="connsiteY56" fmla="*/ 2688771 h 5214257"/>
                <a:gd name="connsiteX57" fmla="*/ 1981200 w 5159829"/>
                <a:gd name="connsiteY57" fmla="*/ 2645229 h 5214257"/>
                <a:gd name="connsiteX58" fmla="*/ 0 w 5159829"/>
                <a:gd name="connsiteY58" fmla="*/ 3733800 h 5214257"/>
                <a:gd name="connsiteX59" fmla="*/ 1915886 w 5159829"/>
                <a:gd name="connsiteY59" fmla="*/ 2416629 h 5214257"/>
                <a:gd name="connsiteX60" fmla="*/ 2002972 w 5159829"/>
                <a:gd name="connsiteY60" fmla="*/ 1926771 h 5214257"/>
                <a:gd name="connsiteX61" fmla="*/ 1480458 w 5159829"/>
                <a:gd name="connsiteY61" fmla="*/ 1621971 h 5214257"/>
                <a:gd name="connsiteX62" fmla="*/ 783772 w 5159829"/>
                <a:gd name="connsiteY62" fmla="*/ 1534886 h 5214257"/>
                <a:gd name="connsiteX63" fmla="*/ 293915 w 5159829"/>
                <a:gd name="connsiteY63" fmla="*/ 1992086 h 5214257"/>
                <a:gd name="connsiteX64" fmla="*/ 674915 w 5159829"/>
                <a:gd name="connsiteY64" fmla="*/ 1556657 h 5214257"/>
                <a:gd name="connsiteX65" fmla="*/ 576943 w 5159829"/>
                <a:gd name="connsiteY65" fmla="*/ 1219200 h 5214257"/>
                <a:gd name="connsiteX66" fmla="*/ 707572 w 5159829"/>
                <a:gd name="connsiteY66" fmla="*/ 1458686 h 5214257"/>
                <a:gd name="connsiteX67" fmla="*/ 1600200 w 5159829"/>
                <a:gd name="connsiteY67" fmla="*/ 1436914 h 5214257"/>
                <a:gd name="connsiteX68" fmla="*/ 2286000 w 5159829"/>
                <a:gd name="connsiteY68" fmla="*/ 1763486 h 5214257"/>
                <a:gd name="connsiteX69" fmla="*/ 2329543 w 5159829"/>
                <a:gd name="connsiteY69" fmla="*/ 1273629 h 5214257"/>
                <a:gd name="connsiteX70" fmla="*/ 2449286 w 5159829"/>
                <a:gd name="connsiteY70" fmla="*/ 674914 h 5214257"/>
                <a:gd name="connsiteX71" fmla="*/ 1981200 w 5159829"/>
                <a:gd name="connsiteY71" fmla="*/ 32657 h 5214257"/>
                <a:gd name="connsiteX72" fmla="*/ 2677886 w 5159829"/>
                <a:gd name="connsiteY72" fmla="*/ 674914 h 5214257"/>
                <a:gd name="connsiteX73" fmla="*/ 2536372 w 5159829"/>
                <a:gd name="connsiteY73" fmla="*/ 1458686 h 5214257"/>
                <a:gd name="connsiteX74" fmla="*/ 2612572 w 5159829"/>
                <a:gd name="connsiteY74" fmla="*/ 1687286 h 5214257"/>
                <a:gd name="connsiteX75" fmla="*/ 2819400 w 5159829"/>
                <a:gd name="connsiteY75" fmla="*/ 1393371 h 5214257"/>
                <a:gd name="connsiteX76" fmla="*/ 2797629 w 5159829"/>
                <a:gd name="connsiteY76" fmla="*/ 1752600 h 5214257"/>
                <a:gd name="connsiteX77" fmla="*/ 3102429 w 5159829"/>
                <a:gd name="connsiteY77" fmla="*/ 1621971 h 5214257"/>
                <a:gd name="connsiteX78" fmla="*/ 3570515 w 5159829"/>
                <a:gd name="connsiteY78" fmla="*/ 1164771 h 5214257"/>
                <a:gd name="connsiteX79" fmla="*/ 3581400 w 5159829"/>
                <a:gd name="connsiteY79" fmla="*/ 794657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0 w 5159829"/>
                <a:gd name="connsiteY60" fmla="*/ 3733800 h 5214257"/>
                <a:gd name="connsiteX61" fmla="*/ 936172 w 5159829"/>
                <a:gd name="connsiteY61" fmla="*/ 3048000 h 5214257"/>
                <a:gd name="connsiteX62" fmla="*/ 1915886 w 5159829"/>
                <a:gd name="connsiteY62" fmla="*/ 2416629 h 5214257"/>
                <a:gd name="connsiteX63" fmla="*/ 2002972 w 5159829"/>
                <a:gd name="connsiteY63" fmla="*/ 1926771 h 5214257"/>
                <a:gd name="connsiteX64" fmla="*/ 1480458 w 5159829"/>
                <a:gd name="connsiteY64" fmla="*/ 1621971 h 5214257"/>
                <a:gd name="connsiteX65" fmla="*/ 783772 w 5159829"/>
                <a:gd name="connsiteY65" fmla="*/ 1534886 h 5214257"/>
                <a:gd name="connsiteX66" fmla="*/ 293915 w 5159829"/>
                <a:gd name="connsiteY66" fmla="*/ 1992086 h 5214257"/>
                <a:gd name="connsiteX67" fmla="*/ 674915 w 5159829"/>
                <a:gd name="connsiteY67" fmla="*/ 1556657 h 5214257"/>
                <a:gd name="connsiteX68" fmla="*/ 576943 w 5159829"/>
                <a:gd name="connsiteY68" fmla="*/ 1219200 h 5214257"/>
                <a:gd name="connsiteX69" fmla="*/ 707572 w 5159829"/>
                <a:gd name="connsiteY69" fmla="*/ 1458686 h 5214257"/>
                <a:gd name="connsiteX70" fmla="*/ 1600200 w 5159829"/>
                <a:gd name="connsiteY70" fmla="*/ 1436914 h 5214257"/>
                <a:gd name="connsiteX71" fmla="*/ 2286000 w 5159829"/>
                <a:gd name="connsiteY71" fmla="*/ 1763486 h 5214257"/>
                <a:gd name="connsiteX72" fmla="*/ 2329543 w 5159829"/>
                <a:gd name="connsiteY72" fmla="*/ 1273629 h 5214257"/>
                <a:gd name="connsiteX73" fmla="*/ 2449286 w 5159829"/>
                <a:gd name="connsiteY73" fmla="*/ 674914 h 5214257"/>
                <a:gd name="connsiteX74" fmla="*/ 1981200 w 5159829"/>
                <a:gd name="connsiteY74" fmla="*/ 32657 h 5214257"/>
                <a:gd name="connsiteX75" fmla="*/ 2677886 w 5159829"/>
                <a:gd name="connsiteY75" fmla="*/ 674914 h 5214257"/>
                <a:gd name="connsiteX76" fmla="*/ 2536372 w 5159829"/>
                <a:gd name="connsiteY76" fmla="*/ 1458686 h 5214257"/>
                <a:gd name="connsiteX77" fmla="*/ 2612572 w 5159829"/>
                <a:gd name="connsiteY77" fmla="*/ 1687286 h 5214257"/>
                <a:gd name="connsiteX78" fmla="*/ 2819400 w 5159829"/>
                <a:gd name="connsiteY78" fmla="*/ 1393371 h 5214257"/>
                <a:gd name="connsiteX79" fmla="*/ 2797629 w 5159829"/>
                <a:gd name="connsiteY79" fmla="*/ 1752600 h 5214257"/>
                <a:gd name="connsiteX80" fmla="*/ 3102429 w 5159829"/>
                <a:gd name="connsiteY80" fmla="*/ 1621971 h 5214257"/>
                <a:gd name="connsiteX81" fmla="*/ 3570515 w 5159829"/>
                <a:gd name="connsiteY81" fmla="*/ 1164771 h 5214257"/>
                <a:gd name="connsiteX82" fmla="*/ 3581400 w 5159829"/>
                <a:gd name="connsiteY82" fmla="*/ 794657 h 5214257"/>
                <a:gd name="connsiteX83" fmla="*/ 4430486 w 5159829"/>
                <a:gd name="connsiteY83" fmla="*/ 0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1034143 w 5159829"/>
                <a:gd name="connsiteY60" fmla="*/ 3167743 h 5214257"/>
                <a:gd name="connsiteX61" fmla="*/ 0 w 5159829"/>
                <a:gd name="connsiteY61" fmla="*/ 3733800 h 5214257"/>
                <a:gd name="connsiteX62" fmla="*/ 936172 w 5159829"/>
                <a:gd name="connsiteY62" fmla="*/ 3048000 h 5214257"/>
                <a:gd name="connsiteX63" fmla="*/ 1915886 w 5159829"/>
                <a:gd name="connsiteY63" fmla="*/ 2416629 h 5214257"/>
                <a:gd name="connsiteX64" fmla="*/ 2002972 w 5159829"/>
                <a:gd name="connsiteY64" fmla="*/ 1926771 h 5214257"/>
                <a:gd name="connsiteX65" fmla="*/ 1480458 w 5159829"/>
                <a:gd name="connsiteY65" fmla="*/ 1621971 h 5214257"/>
                <a:gd name="connsiteX66" fmla="*/ 783772 w 5159829"/>
                <a:gd name="connsiteY66" fmla="*/ 1534886 h 5214257"/>
                <a:gd name="connsiteX67" fmla="*/ 293915 w 5159829"/>
                <a:gd name="connsiteY67" fmla="*/ 1992086 h 5214257"/>
                <a:gd name="connsiteX68" fmla="*/ 674915 w 5159829"/>
                <a:gd name="connsiteY68" fmla="*/ 1556657 h 5214257"/>
                <a:gd name="connsiteX69" fmla="*/ 576943 w 5159829"/>
                <a:gd name="connsiteY69" fmla="*/ 1219200 h 5214257"/>
                <a:gd name="connsiteX70" fmla="*/ 707572 w 5159829"/>
                <a:gd name="connsiteY70" fmla="*/ 1458686 h 5214257"/>
                <a:gd name="connsiteX71" fmla="*/ 1600200 w 5159829"/>
                <a:gd name="connsiteY71" fmla="*/ 1436914 h 5214257"/>
                <a:gd name="connsiteX72" fmla="*/ 2286000 w 5159829"/>
                <a:gd name="connsiteY72" fmla="*/ 1763486 h 5214257"/>
                <a:gd name="connsiteX73" fmla="*/ 2329543 w 5159829"/>
                <a:gd name="connsiteY73" fmla="*/ 1273629 h 5214257"/>
                <a:gd name="connsiteX74" fmla="*/ 2449286 w 5159829"/>
                <a:gd name="connsiteY74" fmla="*/ 674914 h 5214257"/>
                <a:gd name="connsiteX75" fmla="*/ 1981200 w 5159829"/>
                <a:gd name="connsiteY75" fmla="*/ 32657 h 5214257"/>
                <a:gd name="connsiteX76" fmla="*/ 2677886 w 5159829"/>
                <a:gd name="connsiteY76" fmla="*/ 674914 h 5214257"/>
                <a:gd name="connsiteX77" fmla="*/ 2536372 w 5159829"/>
                <a:gd name="connsiteY77" fmla="*/ 1458686 h 5214257"/>
                <a:gd name="connsiteX78" fmla="*/ 2612572 w 5159829"/>
                <a:gd name="connsiteY78" fmla="*/ 1687286 h 5214257"/>
                <a:gd name="connsiteX79" fmla="*/ 2819400 w 5159829"/>
                <a:gd name="connsiteY79" fmla="*/ 1393371 h 5214257"/>
                <a:gd name="connsiteX80" fmla="*/ 2797629 w 5159829"/>
                <a:gd name="connsiteY80" fmla="*/ 1752600 h 5214257"/>
                <a:gd name="connsiteX81" fmla="*/ 3102429 w 5159829"/>
                <a:gd name="connsiteY81" fmla="*/ 1621971 h 5214257"/>
                <a:gd name="connsiteX82" fmla="*/ 3570515 w 5159829"/>
                <a:gd name="connsiteY82" fmla="*/ 1164771 h 5214257"/>
                <a:gd name="connsiteX83" fmla="*/ 3581400 w 5159829"/>
                <a:gd name="connsiteY83" fmla="*/ 794657 h 5214257"/>
                <a:gd name="connsiteX84" fmla="*/ 4430486 w 5159829"/>
                <a:gd name="connsiteY84" fmla="*/ 0 h 5214257"/>
                <a:gd name="connsiteX0" fmla="*/ 2079173 w 5148944"/>
                <a:gd name="connsiteY0" fmla="*/ 1992086 h 5214257"/>
                <a:gd name="connsiteX1" fmla="*/ 2133601 w 5148944"/>
                <a:gd name="connsiteY1" fmla="*/ 2166257 h 5214257"/>
                <a:gd name="connsiteX2" fmla="*/ 2090058 w 5148944"/>
                <a:gd name="connsiteY2" fmla="*/ 2068286 h 5214257"/>
                <a:gd name="connsiteX3" fmla="*/ 2075586 w 5148944"/>
                <a:gd name="connsiteY3" fmla="*/ 2016599 h 5214257"/>
                <a:gd name="connsiteX4" fmla="*/ 2079173 w 5148944"/>
                <a:gd name="connsiteY4" fmla="*/ 1992086 h 5214257"/>
                <a:gd name="connsiteX5" fmla="*/ 2383973 w 5148944"/>
                <a:gd name="connsiteY5" fmla="*/ 1643743 h 5214257"/>
                <a:gd name="connsiteX6" fmla="*/ 2318658 w 5148944"/>
                <a:gd name="connsiteY6" fmla="*/ 2013857 h 5214257"/>
                <a:gd name="connsiteX7" fmla="*/ 2013858 w 5148944"/>
                <a:gd name="connsiteY7" fmla="*/ 1796143 h 5214257"/>
                <a:gd name="connsiteX8" fmla="*/ 2075586 w 5148944"/>
                <a:gd name="connsiteY8" fmla="*/ 2016599 h 5214257"/>
                <a:gd name="connsiteX9" fmla="*/ 2013858 w 5148944"/>
                <a:gd name="connsiteY9" fmla="*/ 2438400 h 5214257"/>
                <a:gd name="connsiteX10" fmla="*/ 2296887 w 5148944"/>
                <a:gd name="connsiteY10" fmla="*/ 2547257 h 5214257"/>
                <a:gd name="connsiteX11" fmla="*/ 2362201 w 5148944"/>
                <a:gd name="connsiteY11" fmla="*/ 2764971 h 5214257"/>
                <a:gd name="connsiteX12" fmla="*/ 2492830 w 5148944"/>
                <a:gd name="connsiteY12" fmla="*/ 2612571 h 5214257"/>
                <a:gd name="connsiteX13" fmla="*/ 2579915 w 5148944"/>
                <a:gd name="connsiteY13" fmla="*/ 3026229 h 5214257"/>
                <a:gd name="connsiteX14" fmla="*/ 2808515 w 5148944"/>
                <a:gd name="connsiteY14" fmla="*/ 2612571 h 5214257"/>
                <a:gd name="connsiteX15" fmla="*/ 2950030 w 5148944"/>
                <a:gd name="connsiteY15" fmla="*/ 3004457 h 5214257"/>
                <a:gd name="connsiteX16" fmla="*/ 3015344 w 5148944"/>
                <a:gd name="connsiteY16" fmla="*/ 2688771 h 5214257"/>
                <a:gd name="connsiteX17" fmla="*/ 3581401 w 5148944"/>
                <a:gd name="connsiteY17" fmla="*/ 3015343 h 5214257"/>
                <a:gd name="connsiteX18" fmla="*/ 3233058 w 5148944"/>
                <a:gd name="connsiteY18" fmla="*/ 2220686 h 5214257"/>
                <a:gd name="connsiteX19" fmla="*/ 3733801 w 5148944"/>
                <a:gd name="connsiteY19" fmla="*/ 2209800 h 5214257"/>
                <a:gd name="connsiteX20" fmla="*/ 3233058 w 5148944"/>
                <a:gd name="connsiteY20" fmla="*/ 1948543 h 5214257"/>
                <a:gd name="connsiteX21" fmla="*/ 3287487 w 5148944"/>
                <a:gd name="connsiteY21" fmla="*/ 1665514 h 5214257"/>
                <a:gd name="connsiteX22" fmla="*/ 2895601 w 5148944"/>
                <a:gd name="connsiteY22" fmla="*/ 1948543 h 5214257"/>
                <a:gd name="connsiteX23" fmla="*/ 2699658 w 5148944"/>
                <a:gd name="connsiteY23" fmla="*/ 2046514 h 5214257"/>
                <a:gd name="connsiteX24" fmla="*/ 2699658 w 5148944"/>
                <a:gd name="connsiteY24" fmla="*/ 1709057 h 5214257"/>
                <a:gd name="connsiteX25" fmla="*/ 2492830 w 5148944"/>
                <a:gd name="connsiteY25" fmla="*/ 2024743 h 5214257"/>
                <a:gd name="connsiteX26" fmla="*/ 2383973 w 5148944"/>
                <a:gd name="connsiteY26" fmla="*/ 1643743 h 5214257"/>
                <a:gd name="connsiteX27" fmla="*/ 4419601 w 5148944"/>
                <a:gd name="connsiteY27" fmla="*/ 0 h 5214257"/>
                <a:gd name="connsiteX28" fmla="*/ 3701144 w 5148944"/>
                <a:gd name="connsiteY28" fmla="*/ 783771 h 5214257"/>
                <a:gd name="connsiteX29" fmla="*/ 3701144 w 5148944"/>
                <a:gd name="connsiteY29" fmla="*/ 1240971 h 5214257"/>
                <a:gd name="connsiteX30" fmla="*/ 3385458 w 5148944"/>
                <a:gd name="connsiteY30" fmla="*/ 1785257 h 5214257"/>
                <a:gd name="connsiteX31" fmla="*/ 3722915 w 5148944"/>
                <a:gd name="connsiteY31" fmla="*/ 1992086 h 5214257"/>
                <a:gd name="connsiteX32" fmla="*/ 4038601 w 5148944"/>
                <a:gd name="connsiteY32" fmla="*/ 1992086 h 5214257"/>
                <a:gd name="connsiteX33" fmla="*/ 4452258 w 5148944"/>
                <a:gd name="connsiteY33" fmla="*/ 1534886 h 5214257"/>
                <a:gd name="connsiteX34" fmla="*/ 4191001 w 5148944"/>
                <a:gd name="connsiteY34" fmla="*/ 2035629 h 5214257"/>
                <a:gd name="connsiteX35" fmla="*/ 4354287 w 5148944"/>
                <a:gd name="connsiteY35" fmla="*/ 2057400 h 5214257"/>
                <a:gd name="connsiteX36" fmla="*/ 4767944 w 5148944"/>
                <a:gd name="connsiteY36" fmla="*/ 2307771 h 5214257"/>
                <a:gd name="connsiteX37" fmla="*/ 5148944 w 5148944"/>
                <a:gd name="connsiteY37" fmla="*/ 2024743 h 5214257"/>
                <a:gd name="connsiteX38" fmla="*/ 4746173 w 5148944"/>
                <a:gd name="connsiteY38" fmla="*/ 2449286 h 5214257"/>
                <a:gd name="connsiteX39" fmla="*/ 4267201 w 5148944"/>
                <a:gd name="connsiteY39" fmla="*/ 2231571 h 5214257"/>
                <a:gd name="connsiteX40" fmla="*/ 3962401 w 5148944"/>
                <a:gd name="connsiteY40" fmla="*/ 2253343 h 5214257"/>
                <a:gd name="connsiteX41" fmla="*/ 3516087 w 5148944"/>
                <a:gd name="connsiteY41" fmla="*/ 2394857 h 5214257"/>
                <a:gd name="connsiteX42" fmla="*/ 3679373 w 5148944"/>
                <a:gd name="connsiteY42" fmla="*/ 2852057 h 5214257"/>
                <a:gd name="connsiteX43" fmla="*/ 4865915 w 5148944"/>
                <a:gd name="connsiteY43" fmla="*/ 4310743 h 5214257"/>
                <a:gd name="connsiteX44" fmla="*/ 3472544 w 5148944"/>
                <a:gd name="connsiteY44" fmla="*/ 3080657 h 5214257"/>
                <a:gd name="connsiteX45" fmla="*/ 3102430 w 5148944"/>
                <a:gd name="connsiteY45" fmla="*/ 2993571 h 5214257"/>
                <a:gd name="connsiteX46" fmla="*/ 3233058 w 5148944"/>
                <a:gd name="connsiteY46" fmla="*/ 3439886 h 5214257"/>
                <a:gd name="connsiteX47" fmla="*/ 3352801 w 5148944"/>
                <a:gd name="connsiteY47" fmla="*/ 3254829 h 5214257"/>
                <a:gd name="connsiteX48" fmla="*/ 3233058 w 5148944"/>
                <a:gd name="connsiteY48" fmla="*/ 3624943 h 5214257"/>
                <a:gd name="connsiteX49" fmla="*/ 3635830 w 5148944"/>
                <a:gd name="connsiteY49" fmla="*/ 5214257 h 5214257"/>
                <a:gd name="connsiteX50" fmla="*/ 2775858 w 5148944"/>
                <a:gd name="connsiteY50" fmla="*/ 2939143 h 5214257"/>
                <a:gd name="connsiteX51" fmla="*/ 2405744 w 5148944"/>
                <a:gd name="connsiteY51" fmla="*/ 3603171 h 5214257"/>
                <a:gd name="connsiteX52" fmla="*/ 2394858 w 5148944"/>
                <a:gd name="connsiteY52" fmla="*/ 2841171 h 5214257"/>
                <a:gd name="connsiteX53" fmla="*/ 1883230 w 5148944"/>
                <a:gd name="connsiteY53" fmla="*/ 4332514 h 5214257"/>
                <a:gd name="connsiteX54" fmla="*/ 2035630 w 5148944"/>
                <a:gd name="connsiteY54" fmla="*/ 3222171 h 5214257"/>
                <a:gd name="connsiteX55" fmla="*/ 838201 w 5148944"/>
                <a:gd name="connsiteY55" fmla="*/ 3385457 h 5214257"/>
                <a:gd name="connsiteX56" fmla="*/ 2111830 w 5148944"/>
                <a:gd name="connsiteY56" fmla="*/ 3026229 h 5214257"/>
                <a:gd name="connsiteX57" fmla="*/ 2209801 w 5148944"/>
                <a:gd name="connsiteY57" fmla="*/ 2830286 h 5214257"/>
                <a:gd name="connsiteX58" fmla="*/ 2220687 w 5148944"/>
                <a:gd name="connsiteY58" fmla="*/ 2688771 h 5214257"/>
                <a:gd name="connsiteX59" fmla="*/ 1970315 w 5148944"/>
                <a:gd name="connsiteY59" fmla="*/ 2645229 h 5214257"/>
                <a:gd name="connsiteX60" fmla="*/ 1023258 w 5148944"/>
                <a:gd name="connsiteY60" fmla="*/ 3167743 h 5214257"/>
                <a:gd name="connsiteX61" fmla="*/ 0 w 5148944"/>
                <a:gd name="connsiteY61" fmla="*/ 3026228 h 5214257"/>
                <a:gd name="connsiteX62" fmla="*/ 925287 w 5148944"/>
                <a:gd name="connsiteY62" fmla="*/ 3048000 h 5214257"/>
                <a:gd name="connsiteX63" fmla="*/ 1905001 w 5148944"/>
                <a:gd name="connsiteY63" fmla="*/ 2416629 h 5214257"/>
                <a:gd name="connsiteX64" fmla="*/ 1992087 w 5148944"/>
                <a:gd name="connsiteY64" fmla="*/ 1926771 h 5214257"/>
                <a:gd name="connsiteX65" fmla="*/ 1469573 w 5148944"/>
                <a:gd name="connsiteY65" fmla="*/ 1621971 h 5214257"/>
                <a:gd name="connsiteX66" fmla="*/ 772887 w 5148944"/>
                <a:gd name="connsiteY66" fmla="*/ 1534886 h 5214257"/>
                <a:gd name="connsiteX67" fmla="*/ 283030 w 5148944"/>
                <a:gd name="connsiteY67" fmla="*/ 1992086 h 5214257"/>
                <a:gd name="connsiteX68" fmla="*/ 664030 w 5148944"/>
                <a:gd name="connsiteY68" fmla="*/ 1556657 h 5214257"/>
                <a:gd name="connsiteX69" fmla="*/ 566058 w 5148944"/>
                <a:gd name="connsiteY69" fmla="*/ 1219200 h 5214257"/>
                <a:gd name="connsiteX70" fmla="*/ 696687 w 5148944"/>
                <a:gd name="connsiteY70" fmla="*/ 1458686 h 5214257"/>
                <a:gd name="connsiteX71" fmla="*/ 1589315 w 5148944"/>
                <a:gd name="connsiteY71" fmla="*/ 1436914 h 5214257"/>
                <a:gd name="connsiteX72" fmla="*/ 2275115 w 5148944"/>
                <a:gd name="connsiteY72" fmla="*/ 1763486 h 5214257"/>
                <a:gd name="connsiteX73" fmla="*/ 2318658 w 5148944"/>
                <a:gd name="connsiteY73" fmla="*/ 1273629 h 5214257"/>
                <a:gd name="connsiteX74" fmla="*/ 2438401 w 5148944"/>
                <a:gd name="connsiteY74" fmla="*/ 674914 h 5214257"/>
                <a:gd name="connsiteX75" fmla="*/ 1970315 w 5148944"/>
                <a:gd name="connsiteY75" fmla="*/ 32657 h 5214257"/>
                <a:gd name="connsiteX76" fmla="*/ 2667001 w 5148944"/>
                <a:gd name="connsiteY76" fmla="*/ 674914 h 5214257"/>
                <a:gd name="connsiteX77" fmla="*/ 2525487 w 5148944"/>
                <a:gd name="connsiteY77" fmla="*/ 1458686 h 5214257"/>
                <a:gd name="connsiteX78" fmla="*/ 2601687 w 5148944"/>
                <a:gd name="connsiteY78" fmla="*/ 1687286 h 5214257"/>
                <a:gd name="connsiteX79" fmla="*/ 2808515 w 5148944"/>
                <a:gd name="connsiteY79" fmla="*/ 1393371 h 5214257"/>
                <a:gd name="connsiteX80" fmla="*/ 2786744 w 5148944"/>
                <a:gd name="connsiteY80" fmla="*/ 1752600 h 5214257"/>
                <a:gd name="connsiteX81" fmla="*/ 3091544 w 5148944"/>
                <a:gd name="connsiteY81" fmla="*/ 1621971 h 5214257"/>
                <a:gd name="connsiteX82" fmla="*/ 3559630 w 5148944"/>
                <a:gd name="connsiteY82" fmla="*/ 1164771 h 5214257"/>
                <a:gd name="connsiteX83" fmla="*/ 3570515 w 5148944"/>
                <a:gd name="connsiteY83" fmla="*/ 794657 h 5214257"/>
                <a:gd name="connsiteX84" fmla="*/ 4419601 w 5148944"/>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480458 w 5791201"/>
                <a:gd name="connsiteY55" fmla="*/ 3385457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121230 w 5791201"/>
                <a:gd name="connsiteY55" fmla="*/ 3973286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91201" h="5214257">
                  <a:moveTo>
                    <a:pt x="2721430" y="1992086"/>
                  </a:moveTo>
                  <a:lnTo>
                    <a:pt x="2775858" y="2166257"/>
                  </a:lnTo>
                  <a:lnTo>
                    <a:pt x="2732315" y="2068286"/>
                  </a:lnTo>
                  <a:lnTo>
                    <a:pt x="2717843" y="2016599"/>
                  </a:lnTo>
                  <a:lnTo>
                    <a:pt x="2721430" y="1992086"/>
                  </a:lnTo>
                  <a:close/>
                  <a:moveTo>
                    <a:pt x="3026230" y="1643743"/>
                  </a:moveTo>
                  <a:lnTo>
                    <a:pt x="2960915" y="2013857"/>
                  </a:lnTo>
                  <a:lnTo>
                    <a:pt x="2656115" y="1796143"/>
                  </a:lnTo>
                  <a:lnTo>
                    <a:pt x="2717843" y="2016599"/>
                  </a:lnTo>
                  <a:lnTo>
                    <a:pt x="2656115" y="2438400"/>
                  </a:lnTo>
                  <a:lnTo>
                    <a:pt x="2939144" y="2547257"/>
                  </a:lnTo>
                  <a:lnTo>
                    <a:pt x="3004458" y="2764971"/>
                  </a:lnTo>
                  <a:lnTo>
                    <a:pt x="3135087" y="2612571"/>
                  </a:lnTo>
                  <a:lnTo>
                    <a:pt x="3222172" y="3026229"/>
                  </a:lnTo>
                  <a:lnTo>
                    <a:pt x="3450772" y="2612571"/>
                  </a:lnTo>
                  <a:lnTo>
                    <a:pt x="3592287" y="3004457"/>
                  </a:lnTo>
                  <a:lnTo>
                    <a:pt x="3657601" y="2688771"/>
                  </a:lnTo>
                  <a:lnTo>
                    <a:pt x="4223658" y="3015343"/>
                  </a:lnTo>
                  <a:lnTo>
                    <a:pt x="3875315" y="2220686"/>
                  </a:lnTo>
                  <a:lnTo>
                    <a:pt x="4376058" y="2209800"/>
                  </a:lnTo>
                  <a:lnTo>
                    <a:pt x="3875315" y="1948543"/>
                  </a:lnTo>
                  <a:lnTo>
                    <a:pt x="3929744" y="1665514"/>
                  </a:lnTo>
                  <a:lnTo>
                    <a:pt x="3537858" y="1948543"/>
                  </a:lnTo>
                  <a:lnTo>
                    <a:pt x="3341915" y="2046514"/>
                  </a:lnTo>
                  <a:lnTo>
                    <a:pt x="3341915" y="1709057"/>
                  </a:lnTo>
                  <a:lnTo>
                    <a:pt x="3135087" y="2024743"/>
                  </a:lnTo>
                  <a:lnTo>
                    <a:pt x="3026230" y="1643743"/>
                  </a:lnTo>
                  <a:close/>
                  <a:moveTo>
                    <a:pt x="5061858" y="0"/>
                  </a:moveTo>
                  <a:lnTo>
                    <a:pt x="4343401" y="783771"/>
                  </a:lnTo>
                  <a:lnTo>
                    <a:pt x="4343401" y="1240971"/>
                  </a:lnTo>
                  <a:lnTo>
                    <a:pt x="4027715" y="1785257"/>
                  </a:lnTo>
                  <a:lnTo>
                    <a:pt x="4365172" y="1992086"/>
                  </a:lnTo>
                  <a:lnTo>
                    <a:pt x="4680858" y="1992086"/>
                  </a:lnTo>
                  <a:lnTo>
                    <a:pt x="5094515" y="1534886"/>
                  </a:lnTo>
                  <a:lnTo>
                    <a:pt x="4833258" y="2035629"/>
                  </a:lnTo>
                  <a:lnTo>
                    <a:pt x="4996544" y="2057400"/>
                  </a:lnTo>
                  <a:lnTo>
                    <a:pt x="5410201" y="2307771"/>
                  </a:lnTo>
                  <a:lnTo>
                    <a:pt x="5791201" y="2024743"/>
                  </a:lnTo>
                  <a:lnTo>
                    <a:pt x="5388430" y="2449286"/>
                  </a:lnTo>
                  <a:lnTo>
                    <a:pt x="4909458" y="2231571"/>
                  </a:lnTo>
                  <a:lnTo>
                    <a:pt x="4604658" y="2253343"/>
                  </a:lnTo>
                  <a:lnTo>
                    <a:pt x="4158344" y="2394857"/>
                  </a:lnTo>
                  <a:lnTo>
                    <a:pt x="4321630" y="2852057"/>
                  </a:lnTo>
                  <a:lnTo>
                    <a:pt x="5508172" y="4310743"/>
                  </a:lnTo>
                  <a:lnTo>
                    <a:pt x="4114801" y="3080657"/>
                  </a:lnTo>
                  <a:lnTo>
                    <a:pt x="3744687" y="2993571"/>
                  </a:lnTo>
                  <a:lnTo>
                    <a:pt x="3875315" y="3439886"/>
                  </a:lnTo>
                  <a:lnTo>
                    <a:pt x="3995058" y="3254829"/>
                  </a:lnTo>
                  <a:lnTo>
                    <a:pt x="3875315" y="3624943"/>
                  </a:lnTo>
                  <a:lnTo>
                    <a:pt x="4278087" y="5214257"/>
                  </a:lnTo>
                  <a:lnTo>
                    <a:pt x="3418115" y="2939143"/>
                  </a:lnTo>
                  <a:lnTo>
                    <a:pt x="3048001" y="3603171"/>
                  </a:lnTo>
                  <a:lnTo>
                    <a:pt x="3037115" y="2841171"/>
                  </a:lnTo>
                  <a:lnTo>
                    <a:pt x="2525487" y="4332514"/>
                  </a:lnTo>
                  <a:lnTo>
                    <a:pt x="2677887" y="3222171"/>
                  </a:lnTo>
                  <a:lnTo>
                    <a:pt x="1121230" y="3973286"/>
                  </a:lnTo>
                  <a:lnTo>
                    <a:pt x="2754087" y="3026229"/>
                  </a:lnTo>
                  <a:lnTo>
                    <a:pt x="2852058" y="2830286"/>
                  </a:lnTo>
                  <a:lnTo>
                    <a:pt x="2862944" y="2688771"/>
                  </a:lnTo>
                  <a:lnTo>
                    <a:pt x="2612572" y="2645229"/>
                  </a:lnTo>
                  <a:lnTo>
                    <a:pt x="1665515" y="3167743"/>
                  </a:lnTo>
                  <a:lnTo>
                    <a:pt x="0" y="3004457"/>
                  </a:lnTo>
                  <a:lnTo>
                    <a:pt x="1567544" y="3048000"/>
                  </a:lnTo>
                  <a:lnTo>
                    <a:pt x="2547258" y="2416629"/>
                  </a:lnTo>
                  <a:lnTo>
                    <a:pt x="2634344" y="1926771"/>
                  </a:lnTo>
                  <a:lnTo>
                    <a:pt x="2111830" y="1621971"/>
                  </a:lnTo>
                  <a:lnTo>
                    <a:pt x="1415144" y="1534886"/>
                  </a:lnTo>
                  <a:lnTo>
                    <a:pt x="925287" y="1992086"/>
                  </a:lnTo>
                  <a:lnTo>
                    <a:pt x="1306287" y="1556657"/>
                  </a:lnTo>
                  <a:lnTo>
                    <a:pt x="1208315" y="1219200"/>
                  </a:lnTo>
                  <a:lnTo>
                    <a:pt x="1338944" y="1458686"/>
                  </a:lnTo>
                  <a:lnTo>
                    <a:pt x="2231572" y="1436914"/>
                  </a:lnTo>
                  <a:lnTo>
                    <a:pt x="2917372" y="1763486"/>
                  </a:lnTo>
                  <a:lnTo>
                    <a:pt x="2960915" y="1273629"/>
                  </a:lnTo>
                  <a:lnTo>
                    <a:pt x="3080658" y="674914"/>
                  </a:lnTo>
                  <a:lnTo>
                    <a:pt x="2612572" y="32657"/>
                  </a:lnTo>
                  <a:lnTo>
                    <a:pt x="3309258" y="674914"/>
                  </a:lnTo>
                  <a:lnTo>
                    <a:pt x="3167744" y="1458686"/>
                  </a:lnTo>
                  <a:lnTo>
                    <a:pt x="3243944" y="1687286"/>
                  </a:lnTo>
                  <a:lnTo>
                    <a:pt x="3450772" y="1393371"/>
                  </a:lnTo>
                  <a:lnTo>
                    <a:pt x="3429001" y="1752600"/>
                  </a:lnTo>
                  <a:lnTo>
                    <a:pt x="3733801" y="1621971"/>
                  </a:lnTo>
                  <a:lnTo>
                    <a:pt x="4201887" y="1164771"/>
                  </a:lnTo>
                  <a:lnTo>
                    <a:pt x="4212772" y="794657"/>
                  </a:lnTo>
                  <a:lnTo>
                    <a:pt x="5061858"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257554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2.86188E-6 4.22152E-6 L -0.42941 4.22152E-6 " pathEditMode="relative" rAng="0" ptsTypes="AA">
                                      <p:cBhvr>
                                        <p:cTn id="6" dur="1000" fill="hold"/>
                                        <p:tgtEl>
                                          <p:spTgt spid="49"/>
                                        </p:tgtEl>
                                        <p:attrNameLst>
                                          <p:attrName>ppt_x</p:attrName>
                                          <p:attrName>ppt_y</p:attrName>
                                        </p:attrNameLst>
                                      </p:cBhvr>
                                      <p:rCtr x="-21471" y="0"/>
                                    </p:animMotion>
                                  </p:childTnLst>
                                </p:cTn>
                              </p:par>
                              <p:par>
                                <p:cTn id="7" presetID="35" presetClass="path" presetSubtype="0" accel="50000" decel="50000" fill="hold" nodeType="withEffect">
                                  <p:stCondLst>
                                    <p:cond delay="0"/>
                                  </p:stCondLst>
                                  <p:childTnLst>
                                    <p:animMotion origin="layout" path="M -4.73066E-6 -9.62324E-7 L -0.42941 -9.62324E-7 " pathEditMode="relative" rAng="0" ptsTypes="AA">
                                      <p:cBhvr>
                                        <p:cTn id="8" dur="1000" fill="hold"/>
                                        <p:tgtEl>
                                          <p:spTgt spid="61"/>
                                        </p:tgtEl>
                                        <p:attrNameLst>
                                          <p:attrName>ppt_x</p:attrName>
                                          <p:attrName>ppt_y</p:attrName>
                                        </p:attrNameLst>
                                      </p:cBhvr>
                                      <p:rCtr x="-21471" y="0"/>
                                    </p:animMotion>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2203888"/>
            <a:ext cx="12434712" cy="3178178"/>
          </a:xfrm>
          <a:prstGeom prst="rect">
            <a:avLst/>
          </a:prstGeom>
          <a:solidFill>
            <a:schemeClr val="tx1">
              <a:lumMod val="50000"/>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 name="Straight Connector 32"/>
          <p:cNvCxnSpPr/>
          <p:nvPr/>
        </p:nvCxnSpPr>
        <p:spPr>
          <a:xfrm>
            <a:off x="5824139" y="3490893"/>
            <a:ext cx="1645687" cy="6369"/>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09706" y="3497262"/>
            <a:ext cx="1737113"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50239" y="3164473"/>
            <a:ext cx="6580511" cy="1042424"/>
            <a:chOff x="4662196" y="3164425"/>
            <a:chExt cx="6581444" cy="1042572"/>
          </a:xfrm>
        </p:grpSpPr>
        <p:cxnSp>
          <p:nvCxnSpPr>
            <p:cNvPr id="97" name="Straight Connector 96"/>
            <p:cNvCxnSpPr/>
            <p:nvPr/>
          </p:nvCxnSpPr>
          <p:spPr>
            <a:xfrm>
              <a:off x="5547606" y="3497262"/>
              <a:ext cx="1822478"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344142" y="3497262"/>
              <a:ext cx="1705006"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7376146" y="3164425"/>
              <a:ext cx="1231539" cy="1042572"/>
              <a:chOff x="8827542" y="2664156"/>
              <a:chExt cx="2504661" cy="2120348"/>
            </a:xfrm>
          </p:grpSpPr>
          <p:grpSp>
            <p:nvGrpSpPr>
              <p:cNvPr id="9" name="Group 8"/>
              <p:cNvGrpSpPr/>
              <p:nvPr/>
            </p:nvGrpSpPr>
            <p:grpSpPr>
              <a:xfrm>
                <a:off x="8827542" y="2664156"/>
                <a:ext cx="2504661" cy="2120348"/>
                <a:chOff x="7742284" y="2491409"/>
                <a:chExt cx="2504661" cy="2120348"/>
              </a:xfrm>
            </p:grpSpPr>
            <p:sp>
              <p:nvSpPr>
                <p:cNvPr id="6" name="Rounded Rectangle 5"/>
                <p:cNvSpPr/>
                <p:nvPr/>
              </p:nvSpPr>
              <p:spPr bwMode="auto">
                <a:xfrm>
                  <a:off x="7742284" y="2491409"/>
                  <a:ext cx="2504661" cy="2120348"/>
                </a:xfrm>
                <a:prstGeom prst="roundRect">
                  <a:avLst>
                    <a:gd name="adj" fmla="val 2067"/>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7804774" y="2728819"/>
                  <a:ext cx="2371144" cy="18127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9623011" y="2551113"/>
                  <a:ext cx="552981" cy="147450"/>
                  <a:chOff x="7613351" y="2584898"/>
                  <a:chExt cx="342926" cy="91440"/>
                </a:xfrm>
                <a:solidFill>
                  <a:schemeClr val="bg1">
                    <a:lumMod val="75000"/>
                  </a:schemeClr>
                </a:solidFill>
              </p:grpSpPr>
              <p:sp>
                <p:nvSpPr>
                  <p:cNvPr id="17" name="Rectangle 16"/>
                  <p:cNvSpPr/>
                  <p:nvPr/>
                </p:nvSpPr>
                <p:spPr bwMode="auto">
                  <a:xfrm>
                    <a:off x="7864837"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7739092"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7613351" y="2584898"/>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p:cNvGrpSpPr/>
              <p:nvPr/>
            </p:nvGrpSpPr>
            <p:grpSpPr>
              <a:xfrm>
                <a:off x="9676822" y="3072640"/>
                <a:ext cx="808918" cy="1303381"/>
                <a:chOff x="13661552" y="2645513"/>
                <a:chExt cx="655753" cy="1056589"/>
              </a:xfrm>
            </p:grpSpPr>
            <p:sp>
              <p:nvSpPr>
                <p:cNvPr id="28" name="Freeform 27"/>
                <p:cNvSpPr/>
                <p:nvPr/>
              </p:nvSpPr>
              <p:spPr bwMode="auto">
                <a:xfrm>
                  <a:off x="13803523" y="2645513"/>
                  <a:ext cx="371819" cy="507758"/>
                </a:xfrm>
                <a:custGeom>
                  <a:avLst/>
                  <a:gdLst>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28650 w 1333500"/>
                    <a:gd name="connsiteY0" fmla="*/ 1023937 h 1862137"/>
                    <a:gd name="connsiteX1" fmla="*/ 700088 w 1333500"/>
                    <a:gd name="connsiteY1" fmla="*/ 1185862 h 1862137"/>
                    <a:gd name="connsiteX2" fmla="*/ 904875 w 1333500"/>
                    <a:gd name="connsiteY2" fmla="*/ 1304925 h 1862137"/>
                    <a:gd name="connsiteX3" fmla="*/ 900113 w 1333500"/>
                    <a:gd name="connsiteY3" fmla="*/ 1604962 h 1862137"/>
                    <a:gd name="connsiteX4" fmla="*/ 776288 w 1333500"/>
                    <a:gd name="connsiteY4" fmla="*/ 1824037 h 1862137"/>
                    <a:gd name="connsiteX5" fmla="*/ 790575 w 1333500"/>
                    <a:gd name="connsiteY5" fmla="*/ 1862137 h 1862137"/>
                    <a:gd name="connsiteX6" fmla="*/ 885825 w 1333500"/>
                    <a:gd name="connsiteY6" fmla="*/ 1833562 h 1862137"/>
                    <a:gd name="connsiteX7" fmla="*/ 1300163 w 1333500"/>
                    <a:gd name="connsiteY7" fmla="*/ 1366837 h 1862137"/>
                    <a:gd name="connsiteX8" fmla="*/ 1333500 w 1333500"/>
                    <a:gd name="connsiteY8" fmla="*/ 752475 h 1862137"/>
                    <a:gd name="connsiteX9" fmla="*/ 1219200 w 1333500"/>
                    <a:gd name="connsiteY9" fmla="*/ 590550 h 1862137"/>
                    <a:gd name="connsiteX10" fmla="*/ 1100138 w 1333500"/>
                    <a:gd name="connsiteY10" fmla="*/ 714375 h 1862137"/>
                    <a:gd name="connsiteX11" fmla="*/ 1071563 w 1333500"/>
                    <a:gd name="connsiteY11" fmla="*/ 295275 h 1862137"/>
                    <a:gd name="connsiteX12" fmla="*/ 785813 w 1333500"/>
                    <a:gd name="connsiteY12" fmla="*/ 0 h 1862137"/>
                    <a:gd name="connsiteX13" fmla="*/ 600075 w 1333500"/>
                    <a:gd name="connsiteY13" fmla="*/ 23812 h 1862137"/>
                    <a:gd name="connsiteX14" fmla="*/ 781050 w 1333500"/>
                    <a:gd name="connsiteY14" fmla="*/ 190500 h 1862137"/>
                    <a:gd name="connsiteX15" fmla="*/ 781050 w 1333500"/>
                    <a:gd name="connsiteY15" fmla="*/ 414337 h 1862137"/>
                    <a:gd name="connsiteX16" fmla="*/ 628650 w 1333500"/>
                    <a:gd name="connsiteY16" fmla="*/ 461962 h 1862137"/>
                    <a:gd name="connsiteX17" fmla="*/ 571500 w 1333500"/>
                    <a:gd name="connsiteY17" fmla="*/ 385762 h 1862137"/>
                    <a:gd name="connsiteX18" fmla="*/ 261938 w 1333500"/>
                    <a:gd name="connsiteY18" fmla="*/ 823912 h 1862137"/>
                    <a:gd name="connsiteX19" fmla="*/ 309563 w 1333500"/>
                    <a:gd name="connsiteY19" fmla="*/ 1281112 h 1862137"/>
                    <a:gd name="connsiteX20" fmla="*/ 133350 w 1333500"/>
                    <a:gd name="connsiteY20" fmla="*/ 1190625 h 1862137"/>
                    <a:gd name="connsiteX21" fmla="*/ 76200 w 1333500"/>
                    <a:gd name="connsiteY21" fmla="*/ 1095375 h 1862137"/>
                    <a:gd name="connsiteX22" fmla="*/ 0 w 1333500"/>
                    <a:gd name="connsiteY22" fmla="*/ 1409700 h 1862137"/>
                    <a:gd name="connsiteX23" fmla="*/ 219075 w 1333500"/>
                    <a:gd name="connsiteY23" fmla="*/ 1747837 h 1862137"/>
                    <a:gd name="connsiteX24" fmla="*/ 500063 w 1333500"/>
                    <a:gd name="connsiteY24" fmla="*/ 1843087 h 1862137"/>
                    <a:gd name="connsiteX25" fmla="*/ 519113 w 1333500"/>
                    <a:gd name="connsiteY25" fmla="*/ 1804987 h 1862137"/>
                    <a:gd name="connsiteX26" fmla="*/ 533400 w 1333500"/>
                    <a:gd name="connsiteY26" fmla="*/ 1304925 h 1862137"/>
                    <a:gd name="connsiteX27" fmla="*/ 628650 w 133350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23937 h 1862137"/>
                    <a:gd name="connsiteX1" fmla="*/ 704568 w 1337980"/>
                    <a:gd name="connsiteY1" fmla="*/ 1185862 h 1862137"/>
                    <a:gd name="connsiteX2" fmla="*/ 909355 w 1337980"/>
                    <a:gd name="connsiteY2" fmla="*/ 1304925 h 1862137"/>
                    <a:gd name="connsiteX3" fmla="*/ 904593 w 1337980"/>
                    <a:gd name="connsiteY3" fmla="*/ 1604962 h 1862137"/>
                    <a:gd name="connsiteX4" fmla="*/ 780768 w 1337980"/>
                    <a:gd name="connsiteY4" fmla="*/ 1824037 h 1862137"/>
                    <a:gd name="connsiteX5" fmla="*/ 795055 w 1337980"/>
                    <a:gd name="connsiteY5" fmla="*/ 1862137 h 1862137"/>
                    <a:gd name="connsiteX6" fmla="*/ 890305 w 1337980"/>
                    <a:gd name="connsiteY6" fmla="*/ 1833562 h 1862137"/>
                    <a:gd name="connsiteX7" fmla="*/ 1304643 w 1337980"/>
                    <a:gd name="connsiteY7" fmla="*/ 1366837 h 1862137"/>
                    <a:gd name="connsiteX8" fmla="*/ 1337980 w 1337980"/>
                    <a:gd name="connsiteY8" fmla="*/ 752475 h 1862137"/>
                    <a:gd name="connsiteX9" fmla="*/ 1223680 w 1337980"/>
                    <a:gd name="connsiteY9" fmla="*/ 590550 h 1862137"/>
                    <a:gd name="connsiteX10" fmla="*/ 1104618 w 1337980"/>
                    <a:gd name="connsiteY10" fmla="*/ 714375 h 1862137"/>
                    <a:gd name="connsiteX11" fmla="*/ 1076043 w 1337980"/>
                    <a:gd name="connsiteY11" fmla="*/ 295275 h 1862137"/>
                    <a:gd name="connsiteX12" fmla="*/ 790293 w 1337980"/>
                    <a:gd name="connsiteY12" fmla="*/ 0 h 1862137"/>
                    <a:gd name="connsiteX13" fmla="*/ 604555 w 1337980"/>
                    <a:gd name="connsiteY13" fmla="*/ 23812 h 1862137"/>
                    <a:gd name="connsiteX14" fmla="*/ 785530 w 1337980"/>
                    <a:gd name="connsiteY14" fmla="*/ 190500 h 1862137"/>
                    <a:gd name="connsiteX15" fmla="*/ 785530 w 1337980"/>
                    <a:gd name="connsiteY15" fmla="*/ 414337 h 1862137"/>
                    <a:gd name="connsiteX16" fmla="*/ 633130 w 1337980"/>
                    <a:gd name="connsiteY16" fmla="*/ 461962 h 1862137"/>
                    <a:gd name="connsiteX17" fmla="*/ 575980 w 1337980"/>
                    <a:gd name="connsiteY17" fmla="*/ 385762 h 1862137"/>
                    <a:gd name="connsiteX18" fmla="*/ 266418 w 1337980"/>
                    <a:gd name="connsiteY18" fmla="*/ 823912 h 1862137"/>
                    <a:gd name="connsiteX19" fmla="*/ 314043 w 1337980"/>
                    <a:gd name="connsiteY19" fmla="*/ 1281112 h 1862137"/>
                    <a:gd name="connsiteX20" fmla="*/ 137830 w 1337980"/>
                    <a:gd name="connsiteY20" fmla="*/ 1190625 h 1862137"/>
                    <a:gd name="connsiteX21" fmla="*/ 80680 w 1337980"/>
                    <a:gd name="connsiteY21" fmla="*/ 1095375 h 1862137"/>
                    <a:gd name="connsiteX22" fmla="*/ 4480 w 1337980"/>
                    <a:gd name="connsiteY22" fmla="*/ 1409700 h 1862137"/>
                    <a:gd name="connsiteX23" fmla="*/ 223555 w 1337980"/>
                    <a:gd name="connsiteY23" fmla="*/ 1747837 h 1862137"/>
                    <a:gd name="connsiteX24" fmla="*/ 504543 w 1337980"/>
                    <a:gd name="connsiteY24" fmla="*/ 1843087 h 1862137"/>
                    <a:gd name="connsiteX25" fmla="*/ 523593 w 1337980"/>
                    <a:gd name="connsiteY25" fmla="*/ 1804987 h 1862137"/>
                    <a:gd name="connsiteX26" fmla="*/ 537880 w 1337980"/>
                    <a:gd name="connsiteY26" fmla="*/ 1304925 h 1862137"/>
                    <a:gd name="connsiteX27" fmla="*/ 633130 w 1337980"/>
                    <a:gd name="connsiteY27" fmla="*/ 1023937 h 186213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37980"/>
                    <a:gd name="connsiteY0" fmla="*/ 1044927 h 1883127"/>
                    <a:gd name="connsiteX1" fmla="*/ 704568 w 1337980"/>
                    <a:gd name="connsiteY1" fmla="*/ 1206852 h 1883127"/>
                    <a:gd name="connsiteX2" fmla="*/ 909355 w 1337980"/>
                    <a:gd name="connsiteY2" fmla="*/ 1325915 h 1883127"/>
                    <a:gd name="connsiteX3" fmla="*/ 904593 w 1337980"/>
                    <a:gd name="connsiteY3" fmla="*/ 1625952 h 1883127"/>
                    <a:gd name="connsiteX4" fmla="*/ 780768 w 1337980"/>
                    <a:gd name="connsiteY4" fmla="*/ 1845027 h 1883127"/>
                    <a:gd name="connsiteX5" fmla="*/ 795055 w 1337980"/>
                    <a:gd name="connsiteY5" fmla="*/ 1883127 h 1883127"/>
                    <a:gd name="connsiteX6" fmla="*/ 890305 w 1337980"/>
                    <a:gd name="connsiteY6" fmla="*/ 1854552 h 1883127"/>
                    <a:gd name="connsiteX7" fmla="*/ 1304643 w 1337980"/>
                    <a:gd name="connsiteY7" fmla="*/ 1387827 h 1883127"/>
                    <a:gd name="connsiteX8" fmla="*/ 1337980 w 1337980"/>
                    <a:gd name="connsiteY8" fmla="*/ 773465 h 1883127"/>
                    <a:gd name="connsiteX9" fmla="*/ 1223680 w 1337980"/>
                    <a:gd name="connsiteY9" fmla="*/ 611540 h 1883127"/>
                    <a:gd name="connsiteX10" fmla="*/ 1104618 w 1337980"/>
                    <a:gd name="connsiteY10" fmla="*/ 735365 h 1883127"/>
                    <a:gd name="connsiteX11" fmla="*/ 1076043 w 1337980"/>
                    <a:gd name="connsiteY11" fmla="*/ 316265 h 1883127"/>
                    <a:gd name="connsiteX12" fmla="*/ 790293 w 1337980"/>
                    <a:gd name="connsiteY12" fmla="*/ 20990 h 1883127"/>
                    <a:gd name="connsiteX13" fmla="*/ 604555 w 1337980"/>
                    <a:gd name="connsiteY13" fmla="*/ 44802 h 1883127"/>
                    <a:gd name="connsiteX14" fmla="*/ 785530 w 1337980"/>
                    <a:gd name="connsiteY14" fmla="*/ 211490 h 1883127"/>
                    <a:gd name="connsiteX15" fmla="*/ 785530 w 1337980"/>
                    <a:gd name="connsiteY15" fmla="*/ 435327 h 1883127"/>
                    <a:gd name="connsiteX16" fmla="*/ 633130 w 1337980"/>
                    <a:gd name="connsiteY16" fmla="*/ 482952 h 1883127"/>
                    <a:gd name="connsiteX17" fmla="*/ 575980 w 1337980"/>
                    <a:gd name="connsiteY17" fmla="*/ 406752 h 1883127"/>
                    <a:gd name="connsiteX18" fmla="*/ 266418 w 1337980"/>
                    <a:gd name="connsiteY18" fmla="*/ 844902 h 1883127"/>
                    <a:gd name="connsiteX19" fmla="*/ 314043 w 1337980"/>
                    <a:gd name="connsiteY19" fmla="*/ 1302102 h 1883127"/>
                    <a:gd name="connsiteX20" fmla="*/ 137830 w 1337980"/>
                    <a:gd name="connsiteY20" fmla="*/ 1211615 h 1883127"/>
                    <a:gd name="connsiteX21" fmla="*/ 80680 w 1337980"/>
                    <a:gd name="connsiteY21" fmla="*/ 1116365 h 1883127"/>
                    <a:gd name="connsiteX22" fmla="*/ 4480 w 1337980"/>
                    <a:gd name="connsiteY22" fmla="*/ 1430690 h 1883127"/>
                    <a:gd name="connsiteX23" fmla="*/ 223555 w 1337980"/>
                    <a:gd name="connsiteY23" fmla="*/ 1768827 h 1883127"/>
                    <a:gd name="connsiteX24" fmla="*/ 504543 w 1337980"/>
                    <a:gd name="connsiteY24" fmla="*/ 1864077 h 1883127"/>
                    <a:gd name="connsiteX25" fmla="*/ 523593 w 1337980"/>
                    <a:gd name="connsiteY25" fmla="*/ 1825977 h 1883127"/>
                    <a:gd name="connsiteX26" fmla="*/ 537880 w 1337980"/>
                    <a:gd name="connsiteY26" fmla="*/ 1325915 h 1883127"/>
                    <a:gd name="connsiteX27" fmla="*/ 633130 w 1337980"/>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54384"/>
                    <a:gd name="connsiteY0" fmla="*/ 1044927 h 1883127"/>
                    <a:gd name="connsiteX1" fmla="*/ 704568 w 1354384"/>
                    <a:gd name="connsiteY1" fmla="*/ 1206852 h 1883127"/>
                    <a:gd name="connsiteX2" fmla="*/ 909355 w 1354384"/>
                    <a:gd name="connsiteY2" fmla="*/ 1325915 h 1883127"/>
                    <a:gd name="connsiteX3" fmla="*/ 904593 w 1354384"/>
                    <a:gd name="connsiteY3" fmla="*/ 1625952 h 1883127"/>
                    <a:gd name="connsiteX4" fmla="*/ 780768 w 1354384"/>
                    <a:gd name="connsiteY4" fmla="*/ 1845027 h 1883127"/>
                    <a:gd name="connsiteX5" fmla="*/ 795055 w 1354384"/>
                    <a:gd name="connsiteY5" fmla="*/ 1883127 h 1883127"/>
                    <a:gd name="connsiteX6" fmla="*/ 890305 w 1354384"/>
                    <a:gd name="connsiteY6" fmla="*/ 1854552 h 1883127"/>
                    <a:gd name="connsiteX7" fmla="*/ 1304643 w 1354384"/>
                    <a:gd name="connsiteY7" fmla="*/ 1387827 h 1883127"/>
                    <a:gd name="connsiteX8" fmla="*/ 1337980 w 1354384"/>
                    <a:gd name="connsiteY8" fmla="*/ 773465 h 1883127"/>
                    <a:gd name="connsiteX9" fmla="*/ 1223680 w 1354384"/>
                    <a:gd name="connsiteY9" fmla="*/ 611540 h 1883127"/>
                    <a:gd name="connsiteX10" fmla="*/ 1104618 w 1354384"/>
                    <a:gd name="connsiteY10" fmla="*/ 735365 h 1883127"/>
                    <a:gd name="connsiteX11" fmla="*/ 1076043 w 1354384"/>
                    <a:gd name="connsiteY11" fmla="*/ 316265 h 1883127"/>
                    <a:gd name="connsiteX12" fmla="*/ 790293 w 1354384"/>
                    <a:gd name="connsiteY12" fmla="*/ 20990 h 1883127"/>
                    <a:gd name="connsiteX13" fmla="*/ 604555 w 1354384"/>
                    <a:gd name="connsiteY13" fmla="*/ 44802 h 1883127"/>
                    <a:gd name="connsiteX14" fmla="*/ 785530 w 1354384"/>
                    <a:gd name="connsiteY14" fmla="*/ 211490 h 1883127"/>
                    <a:gd name="connsiteX15" fmla="*/ 785530 w 1354384"/>
                    <a:gd name="connsiteY15" fmla="*/ 435327 h 1883127"/>
                    <a:gd name="connsiteX16" fmla="*/ 633130 w 1354384"/>
                    <a:gd name="connsiteY16" fmla="*/ 482952 h 1883127"/>
                    <a:gd name="connsiteX17" fmla="*/ 575980 w 1354384"/>
                    <a:gd name="connsiteY17" fmla="*/ 406752 h 1883127"/>
                    <a:gd name="connsiteX18" fmla="*/ 266418 w 1354384"/>
                    <a:gd name="connsiteY18" fmla="*/ 844902 h 1883127"/>
                    <a:gd name="connsiteX19" fmla="*/ 314043 w 1354384"/>
                    <a:gd name="connsiteY19" fmla="*/ 1302102 h 1883127"/>
                    <a:gd name="connsiteX20" fmla="*/ 137830 w 1354384"/>
                    <a:gd name="connsiteY20" fmla="*/ 1211615 h 1883127"/>
                    <a:gd name="connsiteX21" fmla="*/ 80680 w 1354384"/>
                    <a:gd name="connsiteY21" fmla="*/ 1116365 h 1883127"/>
                    <a:gd name="connsiteX22" fmla="*/ 4480 w 1354384"/>
                    <a:gd name="connsiteY22" fmla="*/ 1430690 h 1883127"/>
                    <a:gd name="connsiteX23" fmla="*/ 223555 w 1354384"/>
                    <a:gd name="connsiteY23" fmla="*/ 1768827 h 1883127"/>
                    <a:gd name="connsiteX24" fmla="*/ 504543 w 1354384"/>
                    <a:gd name="connsiteY24" fmla="*/ 1864077 h 1883127"/>
                    <a:gd name="connsiteX25" fmla="*/ 523593 w 1354384"/>
                    <a:gd name="connsiteY25" fmla="*/ 1825977 h 1883127"/>
                    <a:gd name="connsiteX26" fmla="*/ 537880 w 1354384"/>
                    <a:gd name="connsiteY26" fmla="*/ 1325915 h 1883127"/>
                    <a:gd name="connsiteX27" fmla="*/ 633130 w 1354384"/>
                    <a:gd name="connsiteY27" fmla="*/ 1044927 h 1883127"/>
                    <a:gd name="connsiteX0" fmla="*/ 633130 w 1374140"/>
                    <a:gd name="connsiteY0" fmla="*/ 1044927 h 1883127"/>
                    <a:gd name="connsiteX1" fmla="*/ 704568 w 1374140"/>
                    <a:gd name="connsiteY1" fmla="*/ 1206852 h 1883127"/>
                    <a:gd name="connsiteX2" fmla="*/ 909355 w 1374140"/>
                    <a:gd name="connsiteY2" fmla="*/ 1325915 h 1883127"/>
                    <a:gd name="connsiteX3" fmla="*/ 904593 w 1374140"/>
                    <a:gd name="connsiteY3" fmla="*/ 1625952 h 1883127"/>
                    <a:gd name="connsiteX4" fmla="*/ 780768 w 1374140"/>
                    <a:gd name="connsiteY4" fmla="*/ 1845027 h 1883127"/>
                    <a:gd name="connsiteX5" fmla="*/ 795055 w 1374140"/>
                    <a:gd name="connsiteY5" fmla="*/ 1883127 h 1883127"/>
                    <a:gd name="connsiteX6" fmla="*/ 890305 w 1374140"/>
                    <a:gd name="connsiteY6" fmla="*/ 1854552 h 1883127"/>
                    <a:gd name="connsiteX7" fmla="*/ 1304643 w 1374140"/>
                    <a:gd name="connsiteY7" fmla="*/ 1387827 h 1883127"/>
                    <a:gd name="connsiteX8" fmla="*/ 1337980 w 1374140"/>
                    <a:gd name="connsiteY8" fmla="*/ 773465 h 1883127"/>
                    <a:gd name="connsiteX9" fmla="*/ 1223680 w 1374140"/>
                    <a:gd name="connsiteY9" fmla="*/ 611540 h 1883127"/>
                    <a:gd name="connsiteX10" fmla="*/ 1104618 w 1374140"/>
                    <a:gd name="connsiteY10" fmla="*/ 735365 h 1883127"/>
                    <a:gd name="connsiteX11" fmla="*/ 1076043 w 1374140"/>
                    <a:gd name="connsiteY11" fmla="*/ 316265 h 1883127"/>
                    <a:gd name="connsiteX12" fmla="*/ 790293 w 1374140"/>
                    <a:gd name="connsiteY12" fmla="*/ 20990 h 1883127"/>
                    <a:gd name="connsiteX13" fmla="*/ 604555 w 1374140"/>
                    <a:gd name="connsiteY13" fmla="*/ 44802 h 1883127"/>
                    <a:gd name="connsiteX14" fmla="*/ 785530 w 1374140"/>
                    <a:gd name="connsiteY14" fmla="*/ 211490 h 1883127"/>
                    <a:gd name="connsiteX15" fmla="*/ 785530 w 1374140"/>
                    <a:gd name="connsiteY15" fmla="*/ 435327 h 1883127"/>
                    <a:gd name="connsiteX16" fmla="*/ 633130 w 1374140"/>
                    <a:gd name="connsiteY16" fmla="*/ 482952 h 1883127"/>
                    <a:gd name="connsiteX17" fmla="*/ 575980 w 1374140"/>
                    <a:gd name="connsiteY17" fmla="*/ 406752 h 1883127"/>
                    <a:gd name="connsiteX18" fmla="*/ 266418 w 1374140"/>
                    <a:gd name="connsiteY18" fmla="*/ 844902 h 1883127"/>
                    <a:gd name="connsiteX19" fmla="*/ 314043 w 1374140"/>
                    <a:gd name="connsiteY19" fmla="*/ 1302102 h 1883127"/>
                    <a:gd name="connsiteX20" fmla="*/ 137830 w 1374140"/>
                    <a:gd name="connsiteY20" fmla="*/ 1211615 h 1883127"/>
                    <a:gd name="connsiteX21" fmla="*/ 80680 w 1374140"/>
                    <a:gd name="connsiteY21" fmla="*/ 1116365 h 1883127"/>
                    <a:gd name="connsiteX22" fmla="*/ 4480 w 1374140"/>
                    <a:gd name="connsiteY22" fmla="*/ 1430690 h 1883127"/>
                    <a:gd name="connsiteX23" fmla="*/ 223555 w 1374140"/>
                    <a:gd name="connsiteY23" fmla="*/ 1768827 h 1883127"/>
                    <a:gd name="connsiteX24" fmla="*/ 504543 w 1374140"/>
                    <a:gd name="connsiteY24" fmla="*/ 1864077 h 1883127"/>
                    <a:gd name="connsiteX25" fmla="*/ 523593 w 1374140"/>
                    <a:gd name="connsiteY25" fmla="*/ 1825977 h 1883127"/>
                    <a:gd name="connsiteX26" fmla="*/ 537880 w 1374140"/>
                    <a:gd name="connsiteY26" fmla="*/ 1325915 h 1883127"/>
                    <a:gd name="connsiteX27" fmla="*/ 633130 w 1374140"/>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 name="connsiteX0" fmla="*/ 637959 w 1378969"/>
                    <a:gd name="connsiteY0" fmla="*/ 1044927 h 1883127"/>
                    <a:gd name="connsiteX1" fmla="*/ 709397 w 1378969"/>
                    <a:gd name="connsiteY1" fmla="*/ 1206852 h 1883127"/>
                    <a:gd name="connsiteX2" fmla="*/ 914184 w 1378969"/>
                    <a:gd name="connsiteY2" fmla="*/ 1325915 h 1883127"/>
                    <a:gd name="connsiteX3" fmla="*/ 909422 w 1378969"/>
                    <a:gd name="connsiteY3" fmla="*/ 1625952 h 1883127"/>
                    <a:gd name="connsiteX4" fmla="*/ 785597 w 1378969"/>
                    <a:gd name="connsiteY4" fmla="*/ 1845027 h 1883127"/>
                    <a:gd name="connsiteX5" fmla="*/ 799884 w 1378969"/>
                    <a:gd name="connsiteY5" fmla="*/ 1883127 h 1883127"/>
                    <a:gd name="connsiteX6" fmla="*/ 895134 w 1378969"/>
                    <a:gd name="connsiteY6" fmla="*/ 1854552 h 1883127"/>
                    <a:gd name="connsiteX7" fmla="*/ 1309472 w 1378969"/>
                    <a:gd name="connsiteY7" fmla="*/ 1387827 h 1883127"/>
                    <a:gd name="connsiteX8" fmla="*/ 1342809 w 1378969"/>
                    <a:gd name="connsiteY8" fmla="*/ 773465 h 1883127"/>
                    <a:gd name="connsiteX9" fmla="*/ 1228509 w 1378969"/>
                    <a:gd name="connsiteY9" fmla="*/ 611540 h 1883127"/>
                    <a:gd name="connsiteX10" fmla="*/ 1109447 w 1378969"/>
                    <a:gd name="connsiteY10" fmla="*/ 735365 h 1883127"/>
                    <a:gd name="connsiteX11" fmla="*/ 1080872 w 1378969"/>
                    <a:gd name="connsiteY11" fmla="*/ 316265 h 1883127"/>
                    <a:gd name="connsiteX12" fmla="*/ 795122 w 1378969"/>
                    <a:gd name="connsiteY12" fmla="*/ 20990 h 1883127"/>
                    <a:gd name="connsiteX13" fmla="*/ 609384 w 1378969"/>
                    <a:gd name="connsiteY13" fmla="*/ 44802 h 1883127"/>
                    <a:gd name="connsiteX14" fmla="*/ 790359 w 1378969"/>
                    <a:gd name="connsiteY14" fmla="*/ 211490 h 1883127"/>
                    <a:gd name="connsiteX15" fmla="*/ 790359 w 1378969"/>
                    <a:gd name="connsiteY15" fmla="*/ 435327 h 1883127"/>
                    <a:gd name="connsiteX16" fmla="*/ 637959 w 1378969"/>
                    <a:gd name="connsiteY16" fmla="*/ 482952 h 1883127"/>
                    <a:gd name="connsiteX17" fmla="*/ 580809 w 1378969"/>
                    <a:gd name="connsiteY17" fmla="*/ 406752 h 1883127"/>
                    <a:gd name="connsiteX18" fmla="*/ 271247 w 1378969"/>
                    <a:gd name="connsiteY18" fmla="*/ 844902 h 1883127"/>
                    <a:gd name="connsiteX19" fmla="*/ 318872 w 1378969"/>
                    <a:gd name="connsiteY19" fmla="*/ 1302102 h 1883127"/>
                    <a:gd name="connsiteX20" fmla="*/ 142659 w 1378969"/>
                    <a:gd name="connsiteY20" fmla="*/ 1211615 h 1883127"/>
                    <a:gd name="connsiteX21" fmla="*/ 85509 w 1378969"/>
                    <a:gd name="connsiteY21" fmla="*/ 1116365 h 1883127"/>
                    <a:gd name="connsiteX22" fmla="*/ 9309 w 1378969"/>
                    <a:gd name="connsiteY22" fmla="*/ 1430690 h 1883127"/>
                    <a:gd name="connsiteX23" fmla="*/ 228384 w 1378969"/>
                    <a:gd name="connsiteY23" fmla="*/ 1768827 h 1883127"/>
                    <a:gd name="connsiteX24" fmla="*/ 509372 w 1378969"/>
                    <a:gd name="connsiteY24" fmla="*/ 1864077 h 1883127"/>
                    <a:gd name="connsiteX25" fmla="*/ 528422 w 1378969"/>
                    <a:gd name="connsiteY25" fmla="*/ 1825977 h 1883127"/>
                    <a:gd name="connsiteX26" fmla="*/ 542709 w 1378969"/>
                    <a:gd name="connsiteY26" fmla="*/ 1325915 h 1883127"/>
                    <a:gd name="connsiteX27" fmla="*/ 637959 w 1378969"/>
                    <a:gd name="connsiteY27" fmla="*/ 1044927 h 18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78969" h="1883127">
                      <a:moveTo>
                        <a:pt x="637959" y="1044927"/>
                      </a:moveTo>
                      <a:cubicBezTo>
                        <a:pt x="732415" y="1053658"/>
                        <a:pt x="663360" y="1160021"/>
                        <a:pt x="709397" y="1206852"/>
                      </a:cubicBezTo>
                      <a:cubicBezTo>
                        <a:pt x="755434" y="1253683"/>
                        <a:pt x="880847" y="1256065"/>
                        <a:pt x="914184" y="1325915"/>
                      </a:cubicBezTo>
                      <a:cubicBezTo>
                        <a:pt x="947521" y="1395765"/>
                        <a:pt x="950697" y="1552927"/>
                        <a:pt x="909422" y="1625952"/>
                      </a:cubicBezTo>
                      <a:lnTo>
                        <a:pt x="785597" y="1845027"/>
                      </a:lnTo>
                      <a:lnTo>
                        <a:pt x="799884" y="1883127"/>
                      </a:lnTo>
                      <a:lnTo>
                        <a:pt x="895134" y="1854552"/>
                      </a:lnTo>
                      <a:cubicBezTo>
                        <a:pt x="980065" y="1772002"/>
                        <a:pt x="1234860" y="1568008"/>
                        <a:pt x="1309472" y="1387827"/>
                      </a:cubicBezTo>
                      <a:cubicBezTo>
                        <a:pt x="1384084" y="1207646"/>
                        <a:pt x="1403928" y="1088584"/>
                        <a:pt x="1342809" y="773465"/>
                      </a:cubicBezTo>
                      <a:cubicBezTo>
                        <a:pt x="1281690" y="458346"/>
                        <a:pt x="1267403" y="617890"/>
                        <a:pt x="1228509" y="611540"/>
                      </a:cubicBezTo>
                      <a:cubicBezTo>
                        <a:pt x="1189615" y="605190"/>
                        <a:pt x="1134053" y="784577"/>
                        <a:pt x="1109447" y="735365"/>
                      </a:cubicBezTo>
                      <a:cubicBezTo>
                        <a:pt x="1084841" y="686153"/>
                        <a:pt x="1133259" y="435327"/>
                        <a:pt x="1080872" y="316265"/>
                      </a:cubicBezTo>
                      <a:cubicBezTo>
                        <a:pt x="1028485" y="197203"/>
                        <a:pt x="873703" y="66234"/>
                        <a:pt x="795122" y="20990"/>
                      </a:cubicBezTo>
                      <a:cubicBezTo>
                        <a:pt x="716541" y="-24254"/>
                        <a:pt x="610178" y="13052"/>
                        <a:pt x="609384" y="44802"/>
                      </a:cubicBezTo>
                      <a:cubicBezTo>
                        <a:pt x="608590" y="76552"/>
                        <a:pt x="760197" y="146403"/>
                        <a:pt x="790359" y="211490"/>
                      </a:cubicBezTo>
                      <a:cubicBezTo>
                        <a:pt x="820521" y="276577"/>
                        <a:pt x="815759" y="390083"/>
                        <a:pt x="790359" y="435327"/>
                      </a:cubicBezTo>
                      <a:cubicBezTo>
                        <a:pt x="764959" y="480571"/>
                        <a:pt x="672884" y="487715"/>
                        <a:pt x="637959" y="482952"/>
                      </a:cubicBezTo>
                      <a:cubicBezTo>
                        <a:pt x="603034" y="478190"/>
                        <a:pt x="641928" y="346427"/>
                        <a:pt x="580809" y="406752"/>
                      </a:cubicBezTo>
                      <a:cubicBezTo>
                        <a:pt x="320460" y="662339"/>
                        <a:pt x="307759" y="670277"/>
                        <a:pt x="271247" y="844902"/>
                      </a:cubicBezTo>
                      <a:cubicBezTo>
                        <a:pt x="227591" y="994127"/>
                        <a:pt x="340303" y="1240983"/>
                        <a:pt x="318872" y="1302102"/>
                      </a:cubicBezTo>
                      <a:cubicBezTo>
                        <a:pt x="297441" y="1363221"/>
                        <a:pt x="181553" y="1242571"/>
                        <a:pt x="142659" y="1211615"/>
                      </a:cubicBezTo>
                      <a:cubicBezTo>
                        <a:pt x="103765" y="1180659"/>
                        <a:pt x="107734" y="1079853"/>
                        <a:pt x="85509" y="1116365"/>
                      </a:cubicBezTo>
                      <a:cubicBezTo>
                        <a:pt x="6134" y="1148115"/>
                        <a:pt x="-14503" y="1321946"/>
                        <a:pt x="9309" y="1430690"/>
                      </a:cubicBezTo>
                      <a:cubicBezTo>
                        <a:pt x="33121" y="1539434"/>
                        <a:pt x="145040" y="1696596"/>
                        <a:pt x="228384" y="1768827"/>
                      </a:cubicBezTo>
                      <a:cubicBezTo>
                        <a:pt x="311728" y="1841058"/>
                        <a:pt x="459366" y="1854552"/>
                        <a:pt x="509372" y="1864077"/>
                      </a:cubicBezTo>
                      <a:cubicBezTo>
                        <a:pt x="559378" y="1873602"/>
                        <a:pt x="522866" y="1915671"/>
                        <a:pt x="528422" y="1825977"/>
                      </a:cubicBezTo>
                      <a:cubicBezTo>
                        <a:pt x="533978" y="1736283"/>
                        <a:pt x="524453" y="1456090"/>
                        <a:pt x="542709" y="1325915"/>
                      </a:cubicBezTo>
                      <a:cubicBezTo>
                        <a:pt x="560965" y="1195740"/>
                        <a:pt x="610178" y="1064771"/>
                        <a:pt x="637959" y="1044927"/>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5"/>
                <p:cNvSpPr>
                  <a:spLocks noEditPoints="1"/>
                </p:cNvSpPr>
                <p:nvPr/>
              </p:nvSpPr>
              <p:spPr bwMode="black">
                <a:xfrm>
                  <a:off x="13661552" y="3193007"/>
                  <a:ext cx="655753" cy="509095"/>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696969"/>
                </a:solidFill>
                <a:ln>
                  <a:noFill/>
                </a:ln>
                <a:extLst/>
              </p:spPr>
              <p:txBody>
                <a:bodyPr vert="horz" wrap="square" lIns="89608" tIns="44805" rIns="89608" bIns="44805" numCol="1" anchor="t" anchorCtr="0" compatLnSpc="1">
                  <a:prstTxWarp prst="textNoShape">
                    <a:avLst/>
                  </a:prstTxWarp>
                </a:bodyPr>
                <a:lstStyle/>
                <a:p>
                  <a:pPr defTabSz="914010"/>
                  <a:endParaRPr lang="en-US">
                    <a:solidFill>
                      <a:srgbClr val="FFFFFF"/>
                    </a:solidFill>
                    <a:latin typeface="Segoe UI"/>
                  </a:endParaRPr>
                </a:p>
              </p:txBody>
            </p:sp>
          </p:grpSp>
        </p:grpSp>
        <p:sp>
          <p:nvSpPr>
            <p:cNvPr id="37" name="Freeform 20"/>
            <p:cNvSpPr>
              <a:spLocks noEditPoints="1"/>
            </p:cNvSpPr>
            <p:nvPr/>
          </p:nvSpPr>
          <p:spPr bwMode="black">
            <a:xfrm>
              <a:off x="9884662" y="3236114"/>
              <a:ext cx="1358978"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36" name="Freeform 35"/>
            <p:cNvSpPr>
              <a:spLocks noChangeAspect="1"/>
            </p:cNvSpPr>
            <p:nvPr/>
          </p:nvSpPr>
          <p:spPr bwMode="black">
            <a:xfrm>
              <a:off x="4662196" y="3347454"/>
              <a:ext cx="885410" cy="630659"/>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1" rIns="179215" bIns="143371" numCol="1" spcCol="0" rtlCol="0" fromWordArt="0" anchor="t" anchorCtr="0" forceAA="0" compatLnSpc="1">
              <a:prstTxWarp prst="textNoShape">
                <a:avLst/>
              </a:prstTxWarp>
              <a:noAutofit/>
            </a:bodyPr>
            <a:lstStyle/>
            <a:p>
              <a:pPr algn="ctr" defTabSz="913745"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7387281" y="2862358"/>
            <a:ext cx="1101054" cy="1247951"/>
            <a:chOff x="4863990" y="7444236"/>
            <a:chExt cx="4857352" cy="5505395"/>
          </a:xfrm>
        </p:grpSpPr>
        <p:sp>
          <p:nvSpPr>
            <p:cNvPr id="35" name="Freeform 34"/>
            <p:cNvSpPr>
              <a:spLocks/>
            </p:cNvSpPr>
            <p:nvPr/>
          </p:nvSpPr>
          <p:spPr bwMode="auto">
            <a:xfrm>
              <a:off x="4863990" y="7445362"/>
              <a:ext cx="4857352" cy="5504269"/>
            </a:xfrm>
            <a:custGeom>
              <a:avLst/>
              <a:gdLst>
                <a:gd name="connsiteX0" fmla="*/ 2327156 w 4857352"/>
                <a:gd name="connsiteY0" fmla="*/ 1501 h 5504269"/>
                <a:gd name="connsiteX1" fmla="*/ 3276744 w 4857352"/>
                <a:gd name="connsiteY1" fmla="*/ 629490 h 5504269"/>
                <a:gd name="connsiteX2" fmla="*/ 3276744 w 4857352"/>
                <a:gd name="connsiteY2" fmla="*/ 1433198 h 5504269"/>
                <a:gd name="connsiteX3" fmla="*/ 3366014 w 4857352"/>
                <a:gd name="connsiteY3" fmla="*/ 1832426 h 5504269"/>
                <a:gd name="connsiteX4" fmla="*/ 3161217 w 4857352"/>
                <a:gd name="connsiteY4" fmla="*/ 2095076 h 5504269"/>
                <a:gd name="connsiteX5" fmla="*/ 2961672 w 4857352"/>
                <a:gd name="connsiteY5" fmla="*/ 2552086 h 5504269"/>
                <a:gd name="connsiteX6" fmla="*/ 2987928 w 4857352"/>
                <a:gd name="connsiteY6" fmla="*/ 2783218 h 5504269"/>
                <a:gd name="connsiteX7" fmla="*/ 3161217 w 4857352"/>
                <a:gd name="connsiteY7" fmla="*/ 2809483 h 5504269"/>
                <a:gd name="connsiteX8" fmla="*/ 3192724 w 4857352"/>
                <a:gd name="connsiteY8" fmla="*/ 3009096 h 5504269"/>
                <a:gd name="connsiteX9" fmla="*/ 3681085 w 4857352"/>
                <a:gd name="connsiteY9" fmla="*/ 3240228 h 5504269"/>
                <a:gd name="connsiteX10" fmla="*/ 4484518 w 4857352"/>
                <a:gd name="connsiteY10" fmla="*/ 3786540 h 5504269"/>
                <a:gd name="connsiteX11" fmla="*/ 4857352 w 4857352"/>
                <a:gd name="connsiteY11" fmla="*/ 5504269 h 5504269"/>
                <a:gd name="connsiteX12" fmla="*/ 0 w 4857352"/>
                <a:gd name="connsiteY12" fmla="*/ 5504269 h 5504269"/>
                <a:gd name="connsiteX13" fmla="*/ 320323 w 4857352"/>
                <a:gd name="connsiteY13" fmla="*/ 3954636 h 5504269"/>
                <a:gd name="connsiteX14" fmla="*/ 1265537 w 4857352"/>
                <a:gd name="connsiteY14" fmla="*/ 3208710 h 5504269"/>
                <a:gd name="connsiteX15" fmla="*/ 1727642 w 4857352"/>
                <a:gd name="connsiteY15" fmla="*/ 2982832 h 5504269"/>
                <a:gd name="connsiteX16" fmla="*/ 1753898 w 4857352"/>
                <a:gd name="connsiteY16" fmla="*/ 2809483 h 5504269"/>
                <a:gd name="connsiteX17" fmla="*/ 1927187 w 4857352"/>
                <a:gd name="connsiteY17" fmla="*/ 2783218 h 5504269"/>
                <a:gd name="connsiteX18" fmla="*/ 1927187 w 4857352"/>
                <a:gd name="connsiteY18" fmla="*/ 2552086 h 5504269"/>
                <a:gd name="connsiteX19" fmla="*/ 1715109 w 4857352"/>
                <a:gd name="connsiteY19" fmla="*/ 2236876 h 5504269"/>
                <a:gd name="connsiteX20" fmla="*/ 1712277 w 4857352"/>
                <a:gd name="connsiteY20" fmla="*/ 2220027 h 5504269"/>
                <a:gd name="connsiteX21" fmla="*/ 1722999 w 4857352"/>
                <a:gd name="connsiteY21" fmla="*/ 2222383 h 5504269"/>
                <a:gd name="connsiteX22" fmla="*/ 2481692 w 4857352"/>
                <a:gd name="connsiteY22" fmla="*/ 2224419 h 5504269"/>
                <a:gd name="connsiteX23" fmla="*/ 2613772 w 4857352"/>
                <a:gd name="connsiteY23" fmla="*/ 2063764 h 5504269"/>
                <a:gd name="connsiteX24" fmla="*/ 2444227 w 4857352"/>
                <a:gd name="connsiteY24" fmla="*/ 2036459 h 5504269"/>
                <a:gd name="connsiteX25" fmla="*/ 2314052 w 4857352"/>
                <a:gd name="connsiteY25" fmla="*/ 2110119 h 5504269"/>
                <a:gd name="connsiteX26" fmla="*/ 1649842 w 4857352"/>
                <a:gd name="connsiteY26" fmla="*/ 2080909 h 5504269"/>
                <a:gd name="connsiteX27" fmla="*/ 1593135 w 4857352"/>
                <a:gd name="connsiteY27" fmla="*/ 2058149 h 5504269"/>
                <a:gd name="connsiteX28" fmla="*/ 1576506 w 4857352"/>
                <a:gd name="connsiteY28" fmla="*/ 2030809 h 5504269"/>
                <a:gd name="connsiteX29" fmla="*/ 1554353 w 4857352"/>
                <a:gd name="connsiteY29" fmla="*/ 1890209 h 5504269"/>
                <a:gd name="connsiteX30" fmla="*/ 1580609 w 4857352"/>
                <a:gd name="connsiteY30" fmla="*/ 1459463 h 5504269"/>
                <a:gd name="connsiteX31" fmla="*/ 1496590 w 4857352"/>
                <a:gd name="connsiteY31" fmla="*/ 1202066 h 5504269"/>
                <a:gd name="connsiteX32" fmla="*/ 1843168 w 4857352"/>
                <a:gd name="connsiteY32" fmla="*/ 256528 h 5504269"/>
                <a:gd name="connsiteX33" fmla="*/ 2327156 w 4857352"/>
                <a:gd name="connsiteY33" fmla="*/ 1501 h 550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352" h="5504269">
                  <a:moveTo>
                    <a:pt x="2327156" y="1501"/>
                  </a:moveTo>
                  <a:cubicBezTo>
                    <a:pt x="2726968" y="-16874"/>
                    <a:pt x="3229483" y="130128"/>
                    <a:pt x="3276744" y="629490"/>
                  </a:cubicBezTo>
                  <a:cubicBezTo>
                    <a:pt x="3276744" y="629490"/>
                    <a:pt x="3366014" y="1118019"/>
                    <a:pt x="3276744" y="1433198"/>
                  </a:cubicBezTo>
                  <a:cubicBezTo>
                    <a:pt x="3276744" y="1433198"/>
                    <a:pt x="3507796" y="1401680"/>
                    <a:pt x="3366014" y="1832426"/>
                  </a:cubicBezTo>
                  <a:cubicBezTo>
                    <a:pt x="3366014" y="1832426"/>
                    <a:pt x="3276744" y="2147606"/>
                    <a:pt x="3161217" y="2095076"/>
                  </a:cubicBezTo>
                  <a:cubicBezTo>
                    <a:pt x="3161217" y="2095076"/>
                    <a:pt x="3161217" y="2494303"/>
                    <a:pt x="2961672" y="2552086"/>
                  </a:cubicBezTo>
                  <a:cubicBezTo>
                    <a:pt x="2961672" y="2552086"/>
                    <a:pt x="2987928" y="2751700"/>
                    <a:pt x="2987928" y="2783218"/>
                  </a:cubicBezTo>
                  <a:cubicBezTo>
                    <a:pt x="2987928" y="2783218"/>
                    <a:pt x="2987928" y="2783218"/>
                    <a:pt x="3161217" y="2809483"/>
                  </a:cubicBezTo>
                  <a:cubicBezTo>
                    <a:pt x="3161217" y="2809483"/>
                    <a:pt x="3134961" y="2982832"/>
                    <a:pt x="3192724" y="3009096"/>
                  </a:cubicBezTo>
                  <a:cubicBezTo>
                    <a:pt x="3192724" y="3009096"/>
                    <a:pt x="3418526" y="3156180"/>
                    <a:pt x="3681085" y="3240228"/>
                  </a:cubicBezTo>
                  <a:cubicBezTo>
                    <a:pt x="4195702" y="3355794"/>
                    <a:pt x="4484518" y="3581673"/>
                    <a:pt x="4484518" y="3786540"/>
                  </a:cubicBezTo>
                  <a:cubicBezTo>
                    <a:pt x="4484518" y="3786540"/>
                    <a:pt x="4857352" y="5189090"/>
                    <a:pt x="4857352" y="5504269"/>
                  </a:cubicBezTo>
                  <a:cubicBezTo>
                    <a:pt x="4857352" y="5504269"/>
                    <a:pt x="4857352" y="5504269"/>
                    <a:pt x="0" y="5504269"/>
                  </a:cubicBezTo>
                  <a:cubicBezTo>
                    <a:pt x="0" y="5504269"/>
                    <a:pt x="231053" y="4269816"/>
                    <a:pt x="320323" y="3954636"/>
                  </a:cubicBezTo>
                  <a:cubicBezTo>
                    <a:pt x="404342" y="3639456"/>
                    <a:pt x="834940" y="3413577"/>
                    <a:pt x="1265537" y="3208710"/>
                  </a:cubicBezTo>
                  <a:cubicBezTo>
                    <a:pt x="1465083" y="3124662"/>
                    <a:pt x="1522846" y="3066880"/>
                    <a:pt x="1727642" y="2982832"/>
                  </a:cubicBezTo>
                  <a:cubicBezTo>
                    <a:pt x="1727642" y="2982832"/>
                    <a:pt x="1753898" y="2867266"/>
                    <a:pt x="1753898" y="2809483"/>
                  </a:cubicBezTo>
                  <a:cubicBezTo>
                    <a:pt x="1753898" y="2809483"/>
                    <a:pt x="1753898" y="2809483"/>
                    <a:pt x="1927187" y="2783218"/>
                  </a:cubicBezTo>
                  <a:cubicBezTo>
                    <a:pt x="1927187" y="2783218"/>
                    <a:pt x="1953443" y="2809483"/>
                    <a:pt x="1927187" y="2552086"/>
                  </a:cubicBezTo>
                  <a:cubicBezTo>
                    <a:pt x="1927187" y="2552086"/>
                    <a:pt x="1774411" y="2527955"/>
                    <a:pt x="1715109" y="2236876"/>
                  </a:cubicBezTo>
                  <a:lnTo>
                    <a:pt x="1712277" y="2220027"/>
                  </a:lnTo>
                  <a:lnTo>
                    <a:pt x="1722999" y="2222383"/>
                  </a:lnTo>
                  <a:cubicBezTo>
                    <a:pt x="1965181" y="2262340"/>
                    <a:pt x="2337971" y="2244514"/>
                    <a:pt x="2481692" y="2224419"/>
                  </a:cubicBezTo>
                  <a:cubicBezTo>
                    <a:pt x="2645945" y="2201453"/>
                    <a:pt x="2620016" y="2095091"/>
                    <a:pt x="2613772" y="2063764"/>
                  </a:cubicBezTo>
                  <a:cubicBezTo>
                    <a:pt x="2607528" y="2032437"/>
                    <a:pt x="2487830" y="2012858"/>
                    <a:pt x="2444227" y="2036459"/>
                  </a:cubicBezTo>
                  <a:cubicBezTo>
                    <a:pt x="2400624" y="2060060"/>
                    <a:pt x="2446449" y="2102711"/>
                    <a:pt x="2314052" y="2110119"/>
                  </a:cubicBezTo>
                  <a:cubicBezTo>
                    <a:pt x="2181655" y="2117527"/>
                    <a:pt x="1830711" y="2138271"/>
                    <a:pt x="1649842" y="2080909"/>
                  </a:cubicBezTo>
                  <a:lnTo>
                    <a:pt x="1593135" y="2058149"/>
                  </a:lnTo>
                  <a:lnTo>
                    <a:pt x="1576506" y="2030809"/>
                  </a:lnTo>
                  <a:cubicBezTo>
                    <a:pt x="1563214" y="1999537"/>
                    <a:pt x="1554353" y="1954558"/>
                    <a:pt x="1554353" y="1890209"/>
                  </a:cubicBezTo>
                  <a:cubicBezTo>
                    <a:pt x="1522846" y="1722113"/>
                    <a:pt x="1412571" y="1575029"/>
                    <a:pt x="1580609" y="1459463"/>
                  </a:cubicBezTo>
                  <a:cubicBezTo>
                    <a:pt x="1580609" y="1459463"/>
                    <a:pt x="1580609" y="1459463"/>
                    <a:pt x="1496590" y="1202066"/>
                  </a:cubicBezTo>
                  <a:cubicBezTo>
                    <a:pt x="1496590" y="1202066"/>
                    <a:pt x="1381064" y="198745"/>
                    <a:pt x="1843168" y="256528"/>
                  </a:cubicBezTo>
                  <a:cubicBezTo>
                    <a:pt x="1767354" y="130128"/>
                    <a:pt x="2016191" y="15793"/>
                    <a:pt x="2327156" y="15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endParaRPr lang="en-US">
                <a:solidFill>
                  <a:srgbClr val="505050"/>
                </a:solidFill>
                <a:latin typeface="Segoe UI"/>
              </a:endParaRPr>
            </a:p>
          </p:txBody>
        </p:sp>
        <p:sp>
          <p:nvSpPr>
            <p:cNvPr id="38" name="Rounded Rectangle 37"/>
            <p:cNvSpPr/>
            <p:nvPr/>
          </p:nvSpPr>
          <p:spPr bwMode="auto">
            <a:xfrm rot="21143298">
              <a:off x="6112069" y="8851864"/>
              <a:ext cx="212338" cy="7271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5926787" y="9124906"/>
              <a:ext cx="656121" cy="529744"/>
            </a:xfrm>
            <a:custGeom>
              <a:avLst/>
              <a:gdLst>
                <a:gd name="connsiteX0" fmla="*/ 37811 w 656121"/>
                <a:gd name="connsiteY0" fmla="*/ 1 h 529744"/>
                <a:gd name="connsiteX1" fmla="*/ 166041 w 656121"/>
                <a:gd name="connsiteY1" fmla="*/ 74207 h 529744"/>
                <a:gd name="connsiteX2" fmla="*/ 587046 w 656121"/>
                <a:gd name="connsiteY2" fmla="*/ 389167 h 529744"/>
                <a:gd name="connsiteX3" fmla="*/ 638029 w 656121"/>
                <a:gd name="connsiteY3" fmla="*/ 398578 h 529744"/>
                <a:gd name="connsiteX4" fmla="*/ 656121 w 656121"/>
                <a:gd name="connsiteY4" fmla="*/ 529744 h 529744"/>
                <a:gd name="connsiteX5" fmla="*/ 565456 w 656121"/>
                <a:gd name="connsiteY5" fmla="*/ 509817 h 529744"/>
                <a:gd name="connsiteX6" fmla="*/ 64441 w 656121"/>
                <a:gd name="connsiteY6" fmla="*/ 137707 h 529744"/>
                <a:gd name="connsiteX7" fmla="*/ 17451 w 656121"/>
                <a:gd name="connsiteY7" fmla="*/ 4357 h 529744"/>
                <a:gd name="connsiteX8" fmla="*/ 37811 w 656121"/>
                <a:gd name="connsiteY8" fmla="*/ 1 h 52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121" h="529744">
                  <a:moveTo>
                    <a:pt x="37811" y="1"/>
                  </a:moveTo>
                  <a:cubicBezTo>
                    <a:pt x="65314" y="150"/>
                    <a:pt x="112701" y="16581"/>
                    <a:pt x="166041" y="74207"/>
                  </a:cubicBezTo>
                  <a:cubicBezTo>
                    <a:pt x="281611" y="166917"/>
                    <a:pt x="406177" y="331805"/>
                    <a:pt x="587046" y="389167"/>
                  </a:cubicBezTo>
                  <a:lnTo>
                    <a:pt x="638029" y="398578"/>
                  </a:lnTo>
                  <a:lnTo>
                    <a:pt x="656121" y="529744"/>
                  </a:lnTo>
                  <a:lnTo>
                    <a:pt x="565456" y="509817"/>
                  </a:lnTo>
                  <a:cubicBezTo>
                    <a:pt x="339714" y="443989"/>
                    <a:pt x="155775" y="221950"/>
                    <a:pt x="64441" y="137707"/>
                  </a:cubicBezTo>
                  <a:cubicBezTo>
                    <a:pt x="-26893" y="53464"/>
                    <a:pt x="518" y="14940"/>
                    <a:pt x="17451" y="4357"/>
                  </a:cubicBezTo>
                  <a:cubicBezTo>
                    <a:pt x="21685" y="1711"/>
                    <a:pt x="28643" y="-48"/>
                    <a:pt x="37811"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Freeform 39"/>
            <p:cNvSpPr/>
            <p:nvPr/>
          </p:nvSpPr>
          <p:spPr bwMode="auto">
            <a:xfrm>
              <a:off x="6041129" y="7444236"/>
              <a:ext cx="2236176" cy="1669284"/>
            </a:xfrm>
            <a:custGeom>
              <a:avLst/>
              <a:gdLst>
                <a:gd name="connsiteX0" fmla="*/ 4877 w 2358840"/>
                <a:gd name="connsiteY0" fmla="*/ 1756290 h 1756290"/>
                <a:gd name="connsiteX1" fmla="*/ 263957 w 2358840"/>
                <a:gd name="connsiteY1" fmla="*/ 239910 h 1756290"/>
                <a:gd name="connsiteX2" fmla="*/ 1704137 w 2358840"/>
                <a:gd name="connsiteY2" fmla="*/ 18930 h 1756290"/>
                <a:gd name="connsiteX3" fmla="*/ 2283257 w 2358840"/>
                <a:gd name="connsiteY3" fmla="*/ 399930 h 1756290"/>
                <a:gd name="connsiteX4" fmla="*/ 2351837 w 2358840"/>
                <a:gd name="connsiteY4" fmla="*/ 636150 h 1756290"/>
                <a:gd name="connsiteX5" fmla="*/ 2351837 w 2358840"/>
                <a:gd name="connsiteY5" fmla="*/ 636150 h 1756290"/>
                <a:gd name="connsiteX0" fmla="*/ 4877 w 2351836"/>
                <a:gd name="connsiteY0" fmla="*/ 1773782 h 1773782"/>
                <a:gd name="connsiteX1" fmla="*/ 263957 w 2351836"/>
                <a:gd name="connsiteY1" fmla="*/ 257402 h 1773782"/>
                <a:gd name="connsiteX2" fmla="*/ 1704137 w 2351836"/>
                <a:gd name="connsiteY2" fmla="*/ 36422 h 1773782"/>
                <a:gd name="connsiteX3" fmla="*/ 2351837 w 2351836"/>
                <a:gd name="connsiteY3" fmla="*/ 653642 h 1773782"/>
                <a:gd name="connsiteX4" fmla="*/ 2351837 w 2351836"/>
                <a:gd name="connsiteY4" fmla="*/ 653642 h 1773782"/>
                <a:gd name="connsiteX0" fmla="*/ 9627 w 2356588"/>
                <a:gd name="connsiteY0" fmla="*/ 1762013 h 1762013"/>
                <a:gd name="connsiteX1" fmla="*/ 268707 w 2356588"/>
                <a:gd name="connsiteY1" fmla="*/ 245633 h 1762013"/>
                <a:gd name="connsiteX2" fmla="*/ 1920526 w 2356588"/>
                <a:gd name="connsiteY2" fmla="*/ 39893 h 1762013"/>
                <a:gd name="connsiteX3" fmla="*/ 2356587 w 2356588"/>
                <a:gd name="connsiteY3" fmla="*/ 641873 h 1762013"/>
                <a:gd name="connsiteX4" fmla="*/ 2356587 w 2356588"/>
                <a:gd name="connsiteY4" fmla="*/ 641873 h 1762013"/>
                <a:gd name="connsiteX0" fmla="*/ 9627 w 2399243"/>
                <a:gd name="connsiteY0" fmla="*/ 1762013 h 1762013"/>
                <a:gd name="connsiteX1" fmla="*/ 268707 w 2399243"/>
                <a:gd name="connsiteY1" fmla="*/ 245633 h 1762013"/>
                <a:gd name="connsiteX2" fmla="*/ 1920526 w 2399243"/>
                <a:gd name="connsiteY2" fmla="*/ 39893 h 1762013"/>
                <a:gd name="connsiteX3" fmla="*/ 2356587 w 2399243"/>
                <a:gd name="connsiteY3" fmla="*/ 641873 h 1762013"/>
                <a:gd name="connsiteX4" fmla="*/ 2390449 w 2399243"/>
                <a:gd name="connsiteY4" fmla="*/ 900953 h 1762013"/>
                <a:gd name="connsiteX0" fmla="*/ 9627 w 2574544"/>
                <a:gd name="connsiteY0" fmla="*/ 1764830 h 1764830"/>
                <a:gd name="connsiteX1" fmla="*/ 268707 w 2574544"/>
                <a:gd name="connsiteY1" fmla="*/ 248450 h 1764830"/>
                <a:gd name="connsiteX2" fmla="*/ 1920526 w 2574544"/>
                <a:gd name="connsiteY2" fmla="*/ 42710 h 1764830"/>
                <a:gd name="connsiteX3" fmla="*/ 2559761 w 2574544"/>
                <a:gd name="connsiteY3" fmla="*/ 682790 h 1764830"/>
                <a:gd name="connsiteX4" fmla="*/ 2390449 w 2574544"/>
                <a:gd name="connsiteY4" fmla="*/ 903770 h 1764830"/>
                <a:gd name="connsiteX0" fmla="*/ 9627 w 2559762"/>
                <a:gd name="connsiteY0" fmla="*/ 1764830 h 1764830"/>
                <a:gd name="connsiteX1" fmla="*/ 268707 w 2559762"/>
                <a:gd name="connsiteY1" fmla="*/ 248450 h 1764830"/>
                <a:gd name="connsiteX2" fmla="*/ 1920526 w 2559762"/>
                <a:gd name="connsiteY2" fmla="*/ 42710 h 1764830"/>
                <a:gd name="connsiteX3" fmla="*/ 2559761 w 2559762"/>
                <a:gd name="connsiteY3" fmla="*/ 682790 h 1764830"/>
                <a:gd name="connsiteX0" fmla="*/ 9627 w 2627485"/>
                <a:gd name="connsiteY0" fmla="*/ 1768212 h 1768212"/>
                <a:gd name="connsiteX1" fmla="*/ 268707 w 2627485"/>
                <a:gd name="connsiteY1" fmla="*/ 251832 h 1768212"/>
                <a:gd name="connsiteX2" fmla="*/ 1920526 w 2627485"/>
                <a:gd name="connsiteY2" fmla="*/ 46092 h 1768212"/>
                <a:gd name="connsiteX3" fmla="*/ 2627485 w 2627485"/>
                <a:gd name="connsiteY3" fmla="*/ 731892 h 1768212"/>
                <a:gd name="connsiteX0" fmla="*/ 9627 w 2436523"/>
                <a:gd name="connsiteY0" fmla="*/ 1769406 h 1769406"/>
                <a:gd name="connsiteX1" fmla="*/ 268707 w 2436523"/>
                <a:gd name="connsiteY1" fmla="*/ 253026 h 1769406"/>
                <a:gd name="connsiteX2" fmla="*/ 1920526 w 2436523"/>
                <a:gd name="connsiteY2" fmla="*/ 47286 h 1769406"/>
                <a:gd name="connsiteX3" fmla="*/ 2436523 w 2436523"/>
                <a:gd name="connsiteY3" fmla="*/ 749240 h 1769406"/>
                <a:gd name="connsiteX0" fmla="*/ 9627 w 2436523"/>
                <a:gd name="connsiteY0" fmla="*/ 1769406 h 1769406"/>
                <a:gd name="connsiteX1" fmla="*/ 268707 w 2436523"/>
                <a:gd name="connsiteY1" fmla="*/ 253026 h 1769406"/>
                <a:gd name="connsiteX2" fmla="*/ 1920526 w 2436523"/>
                <a:gd name="connsiteY2" fmla="*/ 47286 h 1769406"/>
                <a:gd name="connsiteX3" fmla="*/ 2436523 w 2436523"/>
                <a:gd name="connsiteY3" fmla="*/ 749240 h 1769406"/>
              </a:gdLst>
              <a:ahLst/>
              <a:cxnLst>
                <a:cxn ang="0">
                  <a:pos x="connsiteX0" y="connsiteY0"/>
                </a:cxn>
                <a:cxn ang="0">
                  <a:pos x="connsiteX1" y="connsiteY1"/>
                </a:cxn>
                <a:cxn ang="0">
                  <a:pos x="connsiteX2" y="connsiteY2"/>
                </a:cxn>
                <a:cxn ang="0">
                  <a:pos x="connsiteX3" y="connsiteY3"/>
                </a:cxn>
              </a:cxnLst>
              <a:rect l="l" t="t" r="r" b="b"/>
              <a:pathLst>
                <a:path w="2436523" h="1769406">
                  <a:moveTo>
                    <a:pt x="9627" y="1769406"/>
                  </a:moveTo>
                  <a:cubicBezTo>
                    <a:pt x="-2438" y="1155996"/>
                    <a:pt x="-49776" y="540046"/>
                    <a:pt x="268707" y="253026"/>
                  </a:cubicBezTo>
                  <a:cubicBezTo>
                    <a:pt x="587190" y="-33994"/>
                    <a:pt x="1559223" y="-35416"/>
                    <a:pt x="1920526" y="47286"/>
                  </a:cubicBezTo>
                  <a:cubicBezTo>
                    <a:pt x="2281829" y="129988"/>
                    <a:pt x="2416322" y="557268"/>
                    <a:pt x="2436523" y="749240"/>
                  </a:cubicBezTo>
                </a:path>
              </a:pathLst>
            </a:custGeom>
            <a:noFill/>
            <a:ln w="444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dirty="0">
                <a:solidFill>
                  <a:srgbClr val="FFFFFF"/>
                </a:solidFill>
                <a:latin typeface="Segoe UI"/>
              </a:endParaRPr>
            </a:p>
          </p:txBody>
        </p:sp>
      </p:grpSp>
      <p:cxnSp>
        <p:nvCxnSpPr>
          <p:cNvPr id="46" name="Straight Connector 45"/>
          <p:cNvCxnSpPr/>
          <p:nvPr/>
        </p:nvCxnSpPr>
        <p:spPr>
          <a:xfrm>
            <a:off x="10893156" y="3497262"/>
            <a:ext cx="1788924" cy="0"/>
          </a:xfrm>
          <a:prstGeom prst="line">
            <a:avLst/>
          </a:prstGeom>
          <a:ln w="571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bad guy"/>
          <p:cNvPicPr>
            <a:picLocks noChangeAspect="1"/>
          </p:cNvPicPr>
          <p:nvPr/>
        </p:nvPicPr>
        <p:blipFill>
          <a:blip r:embed="rId3"/>
          <a:stretch>
            <a:fillRect/>
          </a:stretch>
        </p:blipFill>
        <p:spPr>
          <a:xfrm>
            <a:off x="9883860" y="2831428"/>
            <a:ext cx="1254067" cy="1218364"/>
          </a:xfrm>
          <a:prstGeom prst="rect">
            <a:avLst/>
          </a:prstGeom>
        </p:spPr>
      </p:pic>
      <p:grpSp>
        <p:nvGrpSpPr>
          <p:cNvPr id="47" name="Group 46"/>
          <p:cNvGrpSpPr/>
          <p:nvPr/>
        </p:nvGrpSpPr>
        <p:grpSpPr>
          <a:xfrm>
            <a:off x="4540648" y="3236152"/>
            <a:ext cx="1358785" cy="874158"/>
            <a:chOff x="9884662" y="3236114"/>
            <a:chExt cx="1358978" cy="874282"/>
          </a:xfrm>
        </p:grpSpPr>
        <p:sp>
          <p:nvSpPr>
            <p:cNvPr id="49" name="Freeform 20"/>
            <p:cNvSpPr>
              <a:spLocks noEditPoints="1"/>
            </p:cNvSpPr>
            <p:nvPr/>
          </p:nvSpPr>
          <p:spPr bwMode="black">
            <a:xfrm>
              <a:off x="9884662" y="3236114"/>
              <a:ext cx="1358978" cy="874282"/>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a:solidFill>
                  <a:srgbClr val="505050">
                    <a:lumMod val="50000"/>
                  </a:srgbClr>
                </a:solidFill>
                <a:latin typeface="Segoe Light" pitchFamily="34" charset="0"/>
              </a:endParaRPr>
            </a:p>
          </p:txBody>
        </p:sp>
        <p:sp>
          <p:nvSpPr>
            <p:cNvPr id="50" name="Freeform 49"/>
            <p:cNvSpPr/>
            <p:nvPr/>
          </p:nvSpPr>
          <p:spPr bwMode="auto">
            <a:xfrm>
              <a:off x="10138868" y="3244902"/>
              <a:ext cx="850566" cy="765829"/>
            </a:xfrm>
            <a:custGeom>
              <a:avLst/>
              <a:gdLst>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394858 w 5159829"/>
                <a:gd name="connsiteY4" fmla="*/ 1643743 h 5214257"/>
                <a:gd name="connsiteX5" fmla="*/ 2329543 w 5159829"/>
                <a:gd name="connsiteY5" fmla="*/ 2013857 h 5214257"/>
                <a:gd name="connsiteX6" fmla="*/ 2024743 w 5159829"/>
                <a:gd name="connsiteY6" fmla="*/ 1796143 h 5214257"/>
                <a:gd name="connsiteX7" fmla="*/ 2086471 w 5159829"/>
                <a:gd name="connsiteY7" fmla="*/ 2016599 h 5214257"/>
                <a:gd name="connsiteX8" fmla="*/ 2024743 w 5159829"/>
                <a:gd name="connsiteY8" fmla="*/ 2438400 h 5214257"/>
                <a:gd name="connsiteX9" fmla="*/ 2307772 w 5159829"/>
                <a:gd name="connsiteY9" fmla="*/ 2547257 h 5214257"/>
                <a:gd name="connsiteX10" fmla="*/ 2373086 w 5159829"/>
                <a:gd name="connsiteY10" fmla="*/ 2764971 h 5214257"/>
                <a:gd name="connsiteX11" fmla="*/ 2503715 w 5159829"/>
                <a:gd name="connsiteY11" fmla="*/ 2612571 h 5214257"/>
                <a:gd name="connsiteX12" fmla="*/ 2590800 w 5159829"/>
                <a:gd name="connsiteY12" fmla="*/ 3026229 h 5214257"/>
                <a:gd name="connsiteX13" fmla="*/ 2819400 w 5159829"/>
                <a:gd name="connsiteY13" fmla="*/ 2612571 h 5214257"/>
                <a:gd name="connsiteX14" fmla="*/ 2960915 w 5159829"/>
                <a:gd name="connsiteY14" fmla="*/ 3004457 h 5214257"/>
                <a:gd name="connsiteX15" fmla="*/ 3026229 w 5159829"/>
                <a:gd name="connsiteY15" fmla="*/ 2688771 h 5214257"/>
                <a:gd name="connsiteX16" fmla="*/ 3592286 w 5159829"/>
                <a:gd name="connsiteY16" fmla="*/ 3015343 h 5214257"/>
                <a:gd name="connsiteX17" fmla="*/ 3243943 w 5159829"/>
                <a:gd name="connsiteY17" fmla="*/ 2220686 h 5214257"/>
                <a:gd name="connsiteX18" fmla="*/ 3744686 w 5159829"/>
                <a:gd name="connsiteY18" fmla="*/ 2209800 h 5214257"/>
                <a:gd name="connsiteX19" fmla="*/ 3243943 w 5159829"/>
                <a:gd name="connsiteY19" fmla="*/ 1948543 h 5214257"/>
                <a:gd name="connsiteX20" fmla="*/ 3298372 w 5159829"/>
                <a:gd name="connsiteY20" fmla="*/ 1665514 h 5214257"/>
                <a:gd name="connsiteX21" fmla="*/ 2906486 w 5159829"/>
                <a:gd name="connsiteY21" fmla="*/ 1948543 h 5214257"/>
                <a:gd name="connsiteX22" fmla="*/ 2710543 w 5159829"/>
                <a:gd name="connsiteY22" fmla="*/ 2046514 h 5214257"/>
                <a:gd name="connsiteX23" fmla="*/ 2710543 w 5159829"/>
                <a:gd name="connsiteY23" fmla="*/ 1709057 h 5214257"/>
                <a:gd name="connsiteX24" fmla="*/ 2503715 w 5159829"/>
                <a:gd name="connsiteY24" fmla="*/ 2024743 h 5214257"/>
                <a:gd name="connsiteX25" fmla="*/ 4430486 w 5159829"/>
                <a:gd name="connsiteY25" fmla="*/ 0 h 5214257"/>
                <a:gd name="connsiteX26" fmla="*/ 3712029 w 5159829"/>
                <a:gd name="connsiteY26" fmla="*/ 783771 h 5214257"/>
                <a:gd name="connsiteX27" fmla="*/ 3712029 w 5159829"/>
                <a:gd name="connsiteY27" fmla="*/ 1240971 h 5214257"/>
                <a:gd name="connsiteX28" fmla="*/ 3396343 w 5159829"/>
                <a:gd name="connsiteY28" fmla="*/ 1785257 h 5214257"/>
                <a:gd name="connsiteX29" fmla="*/ 3733800 w 5159829"/>
                <a:gd name="connsiteY29" fmla="*/ 1992086 h 5214257"/>
                <a:gd name="connsiteX30" fmla="*/ 4049486 w 5159829"/>
                <a:gd name="connsiteY30" fmla="*/ 1992086 h 5214257"/>
                <a:gd name="connsiteX31" fmla="*/ 4463143 w 5159829"/>
                <a:gd name="connsiteY31" fmla="*/ 1534886 h 5214257"/>
                <a:gd name="connsiteX32" fmla="*/ 4201886 w 5159829"/>
                <a:gd name="connsiteY32" fmla="*/ 2035629 h 5214257"/>
                <a:gd name="connsiteX33" fmla="*/ 4365172 w 5159829"/>
                <a:gd name="connsiteY33" fmla="*/ 2057400 h 5214257"/>
                <a:gd name="connsiteX34" fmla="*/ 4778829 w 5159829"/>
                <a:gd name="connsiteY34" fmla="*/ 2307771 h 5214257"/>
                <a:gd name="connsiteX35" fmla="*/ 5159829 w 5159829"/>
                <a:gd name="connsiteY35" fmla="*/ 2024743 h 5214257"/>
                <a:gd name="connsiteX36" fmla="*/ 4757058 w 5159829"/>
                <a:gd name="connsiteY36" fmla="*/ 2449286 h 5214257"/>
                <a:gd name="connsiteX37" fmla="*/ 4278086 w 5159829"/>
                <a:gd name="connsiteY37" fmla="*/ 2231571 h 5214257"/>
                <a:gd name="connsiteX38" fmla="*/ 3973286 w 5159829"/>
                <a:gd name="connsiteY38" fmla="*/ 2253343 h 5214257"/>
                <a:gd name="connsiteX39" fmla="*/ 3526972 w 5159829"/>
                <a:gd name="connsiteY39" fmla="*/ 2394857 h 5214257"/>
                <a:gd name="connsiteX40" fmla="*/ 3690258 w 5159829"/>
                <a:gd name="connsiteY40" fmla="*/ 2852057 h 5214257"/>
                <a:gd name="connsiteX41" fmla="*/ 4876800 w 5159829"/>
                <a:gd name="connsiteY41" fmla="*/ 4310743 h 5214257"/>
                <a:gd name="connsiteX42" fmla="*/ 3483429 w 5159829"/>
                <a:gd name="connsiteY42" fmla="*/ 3080657 h 5214257"/>
                <a:gd name="connsiteX43" fmla="*/ 3113315 w 5159829"/>
                <a:gd name="connsiteY43" fmla="*/ 2993571 h 5214257"/>
                <a:gd name="connsiteX44" fmla="*/ 3243943 w 5159829"/>
                <a:gd name="connsiteY44" fmla="*/ 3439886 h 5214257"/>
                <a:gd name="connsiteX45" fmla="*/ 3363686 w 5159829"/>
                <a:gd name="connsiteY45" fmla="*/ 3254829 h 5214257"/>
                <a:gd name="connsiteX46" fmla="*/ 3243943 w 5159829"/>
                <a:gd name="connsiteY46" fmla="*/ 3624943 h 5214257"/>
                <a:gd name="connsiteX47" fmla="*/ 3646715 w 5159829"/>
                <a:gd name="connsiteY47" fmla="*/ 5214257 h 5214257"/>
                <a:gd name="connsiteX48" fmla="*/ 2786743 w 5159829"/>
                <a:gd name="connsiteY48" fmla="*/ 2939143 h 5214257"/>
                <a:gd name="connsiteX49" fmla="*/ 2416629 w 5159829"/>
                <a:gd name="connsiteY49" fmla="*/ 3603171 h 5214257"/>
                <a:gd name="connsiteX50" fmla="*/ 2405743 w 5159829"/>
                <a:gd name="connsiteY50" fmla="*/ 2841171 h 5214257"/>
                <a:gd name="connsiteX51" fmla="*/ 1894115 w 5159829"/>
                <a:gd name="connsiteY51" fmla="*/ 4332514 h 5214257"/>
                <a:gd name="connsiteX52" fmla="*/ 2046515 w 5159829"/>
                <a:gd name="connsiteY52" fmla="*/ 3222171 h 5214257"/>
                <a:gd name="connsiteX53" fmla="*/ 849086 w 5159829"/>
                <a:gd name="connsiteY53" fmla="*/ 3385457 h 5214257"/>
                <a:gd name="connsiteX54" fmla="*/ 2122715 w 5159829"/>
                <a:gd name="connsiteY54" fmla="*/ 3026229 h 5214257"/>
                <a:gd name="connsiteX55" fmla="*/ 2220686 w 5159829"/>
                <a:gd name="connsiteY55" fmla="*/ 2830286 h 5214257"/>
                <a:gd name="connsiteX56" fmla="*/ 2231572 w 5159829"/>
                <a:gd name="connsiteY56" fmla="*/ 2688771 h 5214257"/>
                <a:gd name="connsiteX57" fmla="*/ 1981200 w 5159829"/>
                <a:gd name="connsiteY57" fmla="*/ 2645229 h 5214257"/>
                <a:gd name="connsiteX58" fmla="*/ 0 w 5159829"/>
                <a:gd name="connsiteY58" fmla="*/ 3733800 h 5214257"/>
                <a:gd name="connsiteX59" fmla="*/ 1915886 w 5159829"/>
                <a:gd name="connsiteY59" fmla="*/ 2416629 h 5214257"/>
                <a:gd name="connsiteX60" fmla="*/ 2002972 w 5159829"/>
                <a:gd name="connsiteY60" fmla="*/ 1926771 h 5214257"/>
                <a:gd name="connsiteX61" fmla="*/ 1480458 w 5159829"/>
                <a:gd name="connsiteY61" fmla="*/ 1621971 h 5214257"/>
                <a:gd name="connsiteX62" fmla="*/ 783772 w 5159829"/>
                <a:gd name="connsiteY62" fmla="*/ 1534886 h 5214257"/>
                <a:gd name="connsiteX63" fmla="*/ 293915 w 5159829"/>
                <a:gd name="connsiteY63" fmla="*/ 1992086 h 5214257"/>
                <a:gd name="connsiteX64" fmla="*/ 674915 w 5159829"/>
                <a:gd name="connsiteY64" fmla="*/ 1556657 h 5214257"/>
                <a:gd name="connsiteX65" fmla="*/ 576943 w 5159829"/>
                <a:gd name="connsiteY65" fmla="*/ 1219200 h 5214257"/>
                <a:gd name="connsiteX66" fmla="*/ 707572 w 5159829"/>
                <a:gd name="connsiteY66" fmla="*/ 1458686 h 5214257"/>
                <a:gd name="connsiteX67" fmla="*/ 1600200 w 5159829"/>
                <a:gd name="connsiteY67" fmla="*/ 1436914 h 5214257"/>
                <a:gd name="connsiteX68" fmla="*/ 2286000 w 5159829"/>
                <a:gd name="connsiteY68" fmla="*/ 1763486 h 5214257"/>
                <a:gd name="connsiteX69" fmla="*/ 2329543 w 5159829"/>
                <a:gd name="connsiteY69" fmla="*/ 1273629 h 5214257"/>
                <a:gd name="connsiteX70" fmla="*/ 2449286 w 5159829"/>
                <a:gd name="connsiteY70" fmla="*/ 674914 h 5214257"/>
                <a:gd name="connsiteX71" fmla="*/ 1981200 w 5159829"/>
                <a:gd name="connsiteY71" fmla="*/ 32657 h 5214257"/>
                <a:gd name="connsiteX72" fmla="*/ 2677886 w 5159829"/>
                <a:gd name="connsiteY72" fmla="*/ 674914 h 5214257"/>
                <a:gd name="connsiteX73" fmla="*/ 2536372 w 5159829"/>
                <a:gd name="connsiteY73" fmla="*/ 1458686 h 5214257"/>
                <a:gd name="connsiteX74" fmla="*/ 2612572 w 5159829"/>
                <a:gd name="connsiteY74" fmla="*/ 1687286 h 5214257"/>
                <a:gd name="connsiteX75" fmla="*/ 2819400 w 5159829"/>
                <a:gd name="connsiteY75" fmla="*/ 1393371 h 5214257"/>
                <a:gd name="connsiteX76" fmla="*/ 2797629 w 5159829"/>
                <a:gd name="connsiteY76" fmla="*/ 1752600 h 5214257"/>
                <a:gd name="connsiteX77" fmla="*/ 3102429 w 5159829"/>
                <a:gd name="connsiteY77" fmla="*/ 1621971 h 5214257"/>
                <a:gd name="connsiteX78" fmla="*/ 3570515 w 5159829"/>
                <a:gd name="connsiteY78" fmla="*/ 1164771 h 5214257"/>
                <a:gd name="connsiteX79" fmla="*/ 3581400 w 5159829"/>
                <a:gd name="connsiteY79" fmla="*/ 794657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0 w 5159829"/>
                <a:gd name="connsiteY60" fmla="*/ 3733800 h 5214257"/>
                <a:gd name="connsiteX61" fmla="*/ 936172 w 5159829"/>
                <a:gd name="connsiteY61" fmla="*/ 3048000 h 5214257"/>
                <a:gd name="connsiteX62" fmla="*/ 1915886 w 5159829"/>
                <a:gd name="connsiteY62" fmla="*/ 2416629 h 5214257"/>
                <a:gd name="connsiteX63" fmla="*/ 2002972 w 5159829"/>
                <a:gd name="connsiteY63" fmla="*/ 1926771 h 5214257"/>
                <a:gd name="connsiteX64" fmla="*/ 1480458 w 5159829"/>
                <a:gd name="connsiteY64" fmla="*/ 1621971 h 5214257"/>
                <a:gd name="connsiteX65" fmla="*/ 783772 w 5159829"/>
                <a:gd name="connsiteY65" fmla="*/ 1534886 h 5214257"/>
                <a:gd name="connsiteX66" fmla="*/ 293915 w 5159829"/>
                <a:gd name="connsiteY66" fmla="*/ 1992086 h 5214257"/>
                <a:gd name="connsiteX67" fmla="*/ 674915 w 5159829"/>
                <a:gd name="connsiteY67" fmla="*/ 1556657 h 5214257"/>
                <a:gd name="connsiteX68" fmla="*/ 576943 w 5159829"/>
                <a:gd name="connsiteY68" fmla="*/ 1219200 h 5214257"/>
                <a:gd name="connsiteX69" fmla="*/ 707572 w 5159829"/>
                <a:gd name="connsiteY69" fmla="*/ 1458686 h 5214257"/>
                <a:gd name="connsiteX70" fmla="*/ 1600200 w 5159829"/>
                <a:gd name="connsiteY70" fmla="*/ 1436914 h 5214257"/>
                <a:gd name="connsiteX71" fmla="*/ 2286000 w 5159829"/>
                <a:gd name="connsiteY71" fmla="*/ 1763486 h 5214257"/>
                <a:gd name="connsiteX72" fmla="*/ 2329543 w 5159829"/>
                <a:gd name="connsiteY72" fmla="*/ 1273629 h 5214257"/>
                <a:gd name="connsiteX73" fmla="*/ 2449286 w 5159829"/>
                <a:gd name="connsiteY73" fmla="*/ 674914 h 5214257"/>
                <a:gd name="connsiteX74" fmla="*/ 1981200 w 5159829"/>
                <a:gd name="connsiteY74" fmla="*/ 32657 h 5214257"/>
                <a:gd name="connsiteX75" fmla="*/ 2677886 w 5159829"/>
                <a:gd name="connsiteY75" fmla="*/ 674914 h 5214257"/>
                <a:gd name="connsiteX76" fmla="*/ 2536372 w 5159829"/>
                <a:gd name="connsiteY76" fmla="*/ 1458686 h 5214257"/>
                <a:gd name="connsiteX77" fmla="*/ 2612572 w 5159829"/>
                <a:gd name="connsiteY77" fmla="*/ 1687286 h 5214257"/>
                <a:gd name="connsiteX78" fmla="*/ 2819400 w 5159829"/>
                <a:gd name="connsiteY78" fmla="*/ 1393371 h 5214257"/>
                <a:gd name="connsiteX79" fmla="*/ 2797629 w 5159829"/>
                <a:gd name="connsiteY79" fmla="*/ 1752600 h 5214257"/>
                <a:gd name="connsiteX80" fmla="*/ 3102429 w 5159829"/>
                <a:gd name="connsiteY80" fmla="*/ 1621971 h 5214257"/>
                <a:gd name="connsiteX81" fmla="*/ 3570515 w 5159829"/>
                <a:gd name="connsiteY81" fmla="*/ 1164771 h 5214257"/>
                <a:gd name="connsiteX82" fmla="*/ 3581400 w 5159829"/>
                <a:gd name="connsiteY82" fmla="*/ 794657 h 5214257"/>
                <a:gd name="connsiteX83" fmla="*/ 4430486 w 5159829"/>
                <a:gd name="connsiteY83" fmla="*/ 0 h 5214257"/>
                <a:gd name="connsiteX0" fmla="*/ 2090058 w 5159829"/>
                <a:gd name="connsiteY0" fmla="*/ 1992086 h 5214257"/>
                <a:gd name="connsiteX1" fmla="*/ 2144486 w 5159829"/>
                <a:gd name="connsiteY1" fmla="*/ 2166257 h 5214257"/>
                <a:gd name="connsiteX2" fmla="*/ 2100943 w 5159829"/>
                <a:gd name="connsiteY2" fmla="*/ 2068286 h 5214257"/>
                <a:gd name="connsiteX3" fmla="*/ 2086471 w 5159829"/>
                <a:gd name="connsiteY3" fmla="*/ 2016599 h 5214257"/>
                <a:gd name="connsiteX4" fmla="*/ 2090058 w 5159829"/>
                <a:gd name="connsiteY4" fmla="*/ 1992086 h 5214257"/>
                <a:gd name="connsiteX5" fmla="*/ 2394858 w 5159829"/>
                <a:gd name="connsiteY5" fmla="*/ 1643743 h 5214257"/>
                <a:gd name="connsiteX6" fmla="*/ 2329543 w 5159829"/>
                <a:gd name="connsiteY6" fmla="*/ 2013857 h 5214257"/>
                <a:gd name="connsiteX7" fmla="*/ 2024743 w 5159829"/>
                <a:gd name="connsiteY7" fmla="*/ 1796143 h 5214257"/>
                <a:gd name="connsiteX8" fmla="*/ 2086471 w 5159829"/>
                <a:gd name="connsiteY8" fmla="*/ 2016599 h 5214257"/>
                <a:gd name="connsiteX9" fmla="*/ 2024743 w 5159829"/>
                <a:gd name="connsiteY9" fmla="*/ 2438400 h 5214257"/>
                <a:gd name="connsiteX10" fmla="*/ 2307772 w 5159829"/>
                <a:gd name="connsiteY10" fmla="*/ 2547257 h 5214257"/>
                <a:gd name="connsiteX11" fmla="*/ 2373086 w 5159829"/>
                <a:gd name="connsiteY11" fmla="*/ 2764971 h 5214257"/>
                <a:gd name="connsiteX12" fmla="*/ 2503715 w 5159829"/>
                <a:gd name="connsiteY12" fmla="*/ 2612571 h 5214257"/>
                <a:gd name="connsiteX13" fmla="*/ 2590800 w 5159829"/>
                <a:gd name="connsiteY13" fmla="*/ 3026229 h 5214257"/>
                <a:gd name="connsiteX14" fmla="*/ 2819400 w 5159829"/>
                <a:gd name="connsiteY14" fmla="*/ 2612571 h 5214257"/>
                <a:gd name="connsiteX15" fmla="*/ 2960915 w 5159829"/>
                <a:gd name="connsiteY15" fmla="*/ 3004457 h 5214257"/>
                <a:gd name="connsiteX16" fmla="*/ 3026229 w 5159829"/>
                <a:gd name="connsiteY16" fmla="*/ 2688771 h 5214257"/>
                <a:gd name="connsiteX17" fmla="*/ 3592286 w 5159829"/>
                <a:gd name="connsiteY17" fmla="*/ 3015343 h 5214257"/>
                <a:gd name="connsiteX18" fmla="*/ 3243943 w 5159829"/>
                <a:gd name="connsiteY18" fmla="*/ 2220686 h 5214257"/>
                <a:gd name="connsiteX19" fmla="*/ 3744686 w 5159829"/>
                <a:gd name="connsiteY19" fmla="*/ 2209800 h 5214257"/>
                <a:gd name="connsiteX20" fmla="*/ 3243943 w 5159829"/>
                <a:gd name="connsiteY20" fmla="*/ 1948543 h 5214257"/>
                <a:gd name="connsiteX21" fmla="*/ 3298372 w 5159829"/>
                <a:gd name="connsiteY21" fmla="*/ 1665514 h 5214257"/>
                <a:gd name="connsiteX22" fmla="*/ 2906486 w 5159829"/>
                <a:gd name="connsiteY22" fmla="*/ 1948543 h 5214257"/>
                <a:gd name="connsiteX23" fmla="*/ 2710543 w 5159829"/>
                <a:gd name="connsiteY23" fmla="*/ 2046514 h 5214257"/>
                <a:gd name="connsiteX24" fmla="*/ 2710543 w 5159829"/>
                <a:gd name="connsiteY24" fmla="*/ 1709057 h 5214257"/>
                <a:gd name="connsiteX25" fmla="*/ 2503715 w 5159829"/>
                <a:gd name="connsiteY25" fmla="*/ 2024743 h 5214257"/>
                <a:gd name="connsiteX26" fmla="*/ 2394858 w 5159829"/>
                <a:gd name="connsiteY26" fmla="*/ 1643743 h 5214257"/>
                <a:gd name="connsiteX27" fmla="*/ 4430486 w 5159829"/>
                <a:gd name="connsiteY27" fmla="*/ 0 h 5214257"/>
                <a:gd name="connsiteX28" fmla="*/ 3712029 w 5159829"/>
                <a:gd name="connsiteY28" fmla="*/ 783771 h 5214257"/>
                <a:gd name="connsiteX29" fmla="*/ 3712029 w 5159829"/>
                <a:gd name="connsiteY29" fmla="*/ 1240971 h 5214257"/>
                <a:gd name="connsiteX30" fmla="*/ 3396343 w 5159829"/>
                <a:gd name="connsiteY30" fmla="*/ 1785257 h 5214257"/>
                <a:gd name="connsiteX31" fmla="*/ 3733800 w 5159829"/>
                <a:gd name="connsiteY31" fmla="*/ 1992086 h 5214257"/>
                <a:gd name="connsiteX32" fmla="*/ 4049486 w 5159829"/>
                <a:gd name="connsiteY32" fmla="*/ 1992086 h 5214257"/>
                <a:gd name="connsiteX33" fmla="*/ 4463143 w 5159829"/>
                <a:gd name="connsiteY33" fmla="*/ 1534886 h 5214257"/>
                <a:gd name="connsiteX34" fmla="*/ 4201886 w 5159829"/>
                <a:gd name="connsiteY34" fmla="*/ 2035629 h 5214257"/>
                <a:gd name="connsiteX35" fmla="*/ 4365172 w 5159829"/>
                <a:gd name="connsiteY35" fmla="*/ 2057400 h 5214257"/>
                <a:gd name="connsiteX36" fmla="*/ 4778829 w 5159829"/>
                <a:gd name="connsiteY36" fmla="*/ 2307771 h 5214257"/>
                <a:gd name="connsiteX37" fmla="*/ 5159829 w 5159829"/>
                <a:gd name="connsiteY37" fmla="*/ 2024743 h 5214257"/>
                <a:gd name="connsiteX38" fmla="*/ 4757058 w 5159829"/>
                <a:gd name="connsiteY38" fmla="*/ 2449286 h 5214257"/>
                <a:gd name="connsiteX39" fmla="*/ 4278086 w 5159829"/>
                <a:gd name="connsiteY39" fmla="*/ 2231571 h 5214257"/>
                <a:gd name="connsiteX40" fmla="*/ 3973286 w 5159829"/>
                <a:gd name="connsiteY40" fmla="*/ 2253343 h 5214257"/>
                <a:gd name="connsiteX41" fmla="*/ 3526972 w 5159829"/>
                <a:gd name="connsiteY41" fmla="*/ 2394857 h 5214257"/>
                <a:gd name="connsiteX42" fmla="*/ 3690258 w 5159829"/>
                <a:gd name="connsiteY42" fmla="*/ 2852057 h 5214257"/>
                <a:gd name="connsiteX43" fmla="*/ 4876800 w 5159829"/>
                <a:gd name="connsiteY43" fmla="*/ 4310743 h 5214257"/>
                <a:gd name="connsiteX44" fmla="*/ 3483429 w 5159829"/>
                <a:gd name="connsiteY44" fmla="*/ 3080657 h 5214257"/>
                <a:gd name="connsiteX45" fmla="*/ 3113315 w 5159829"/>
                <a:gd name="connsiteY45" fmla="*/ 2993571 h 5214257"/>
                <a:gd name="connsiteX46" fmla="*/ 3243943 w 5159829"/>
                <a:gd name="connsiteY46" fmla="*/ 3439886 h 5214257"/>
                <a:gd name="connsiteX47" fmla="*/ 3363686 w 5159829"/>
                <a:gd name="connsiteY47" fmla="*/ 3254829 h 5214257"/>
                <a:gd name="connsiteX48" fmla="*/ 3243943 w 5159829"/>
                <a:gd name="connsiteY48" fmla="*/ 3624943 h 5214257"/>
                <a:gd name="connsiteX49" fmla="*/ 3646715 w 5159829"/>
                <a:gd name="connsiteY49" fmla="*/ 5214257 h 5214257"/>
                <a:gd name="connsiteX50" fmla="*/ 2786743 w 5159829"/>
                <a:gd name="connsiteY50" fmla="*/ 2939143 h 5214257"/>
                <a:gd name="connsiteX51" fmla="*/ 2416629 w 5159829"/>
                <a:gd name="connsiteY51" fmla="*/ 3603171 h 5214257"/>
                <a:gd name="connsiteX52" fmla="*/ 2405743 w 5159829"/>
                <a:gd name="connsiteY52" fmla="*/ 2841171 h 5214257"/>
                <a:gd name="connsiteX53" fmla="*/ 1894115 w 5159829"/>
                <a:gd name="connsiteY53" fmla="*/ 4332514 h 5214257"/>
                <a:gd name="connsiteX54" fmla="*/ 2046515 w 5159829"/>
                <a:gd name="connsiteY54" fmla="*/ 3222171 h 5214257"/>
                <a:gd name="connsiteX55" fmla="*/ 849086 w 5159829"/>
                <a:gd name="connsiteY55" fmla="*/ 3385457 h 5214257"/>
                <a:gd name="connsiteX56" fmla="*/ 2122715 w 5159829"/>
                <a:gd name="connsiteY56" fmla="*/ 3026229 h 5214257"/>
                <a:gd name="connsiteX57" fmla="*/ 2220686 w 5159829"/>
                <a:gd name="connsiteY57" fmla="*/ 2830286 h 5214257"/>
                <a:gd name="connsiteX58" fmla="*/ 2231572 w 5159829"/>
                <a:gd name="connsiteY58" fmla="*/ 2688771 h 5214257"/>
                <a:gd name="connsiteX59" fmla="*/ 1981200 w 5159829"/>
                <a:gd name="connsiteY59" fmla="*/ 2645229 h 5214257"/>
                <a:gd name="connsiteX60" fmla="*/ 1034143 w 5159829"/>
                <a:gd name="connsiteY60" fmla="*/ 3167743 h 5214257"/>
                <a:gd name="connsiteX61" fmla="*/ 0 w 5159829"/>
                <a:gd name="connsiteY61" fmla="*/ 3733800 h 5214257"/>
                <a:gd name="connsiteX62" fmla="*/ 936172 w 5159829"/>
                <a:gd name="connsiteY62" fmla="*/ 3048000 h 5214257"/>
                <a:gd name="connsiteX63" fmla="*/ 1915886 w 5159829"/>
                <a:gd name="connsiteY63" fmla="*/ 2416629 h 5214257"/>
                <a:gd name="connsiteX64" fmla="*/ 2002972 w 5159829"/>
                <a:gd name="connsiteY64" fmla="*/ 1926771 h 5214257"/>
                <a:gd name="connsiteX65" fmla="*/ 1480458 w 5159829"/>
                <a:gd name="connsiteY65" fmla="*/ 1621971 h 5214257"/>
                <a:gd name="connsiteX66" fmla="*/ 783772 w 5159829"/>
                <a:gd name="connsiteY66" fmla="*/ 1534886 h 5214257"/>
                <a:gd name="connsiteX67" fmla="*/ 293915 w 5159829"/>
                <a:gd name="connsiteY67" fmla="*/ 1992086 h 5214257"/>
                <a:gd name="connsiteX68" fmla="*/ 674915 w 5159829"/>
                <a:gd name="connsiteY68" fmla="*/ 1556657 h 5214257"/>
                <a:gd name="connsiteX69" fmla="*/ 576943 w 5159829"/>
                <a:gd name="connsiteY69" fmla="*/ 1219200 h 5214257"/>
                <a:gd name="connsiteX70" fmla="*/ 707572 w 5159829"/>
                <a:gd name="connsiteY70" fmla="*/ 1458686 h 5214257"/>
                <a:gd name="connsiteX71" fmla="*/ 1600200 w 5159829"/>
                <a:gd name="connsiteY71" fmla="*/ 1436914 h 5214257"/>
                <a:gd name="connsiteX72" fmla="*/ 2286000 w 5159829"/>
                <a:gd name="connsiteY72" fmla="*/ 1763486 h 5214257"/>
                <a:gd name="connsiteX73" fmla="*/ 2329543 w 5159829"/>
                <a:gd name="connsiteY73" fmla="*/ 1273629 h 5214257"/>
                <a:gd name="connsiteX74" fmla="*/ 2449286 w 5159829"/>
                <a:gd name="connsiteY74" fmla="*/ 674914 h 5214257"/>
                <a:gd name="connsiteX75" fmla="*/ 1981200 w 5159829"/>
                <a:gd name="connsiteY75" fmla="*/ 32657 h 5214257"/>
                <a:gd name="connsiteX76" fmla="*/ 2677886 w 5159829"/>
                <a:gd name="connsiteY76" fmla="*/ 674914 h 5214257"/>
                <a:gd name="connsiteX77" fmla="*/ 2536372 w 5159829"/>
                <a:gd name="connsiteY77" fmla="*/ 1458686 h 5214257"/>
                <a:gd name="connsiteX78" fmla="*/ 2612572 w 5159829"/>
                <a:gd name="connsiteY78" fmla="*/ 1687286 h 5214257"/>
                <a:gd name="connsiteX79" fmla="*/ 2819400 w 5159829"/>
                <a:gd name="connsiteY79" fmla="*/ 1393371 h 5214257"/>
                <a:gd name="connsiteX80" fmla="*/ 2797629 w 5159829"/>
                <a:gd name="connsiteY80" fmla="*/ 1752600 h 5214257"/>
                <a:gd name="connsiteX81" fmla="*/ 3102429 w 5159829"/>
                <a:gd name="connsiteY81" fmla="*/ 1621971 h 5214257"/>
                <a:gd name="connsiteX82" fmla="*/ 3570515 w 5159829"/>
                <a:gd name="connsiteY82" fmla="*/ 1164771 h 5214257"/>
                <a:gd name="connsiteX83" fmla="*/ 3581400 w 5159829"/>
                <a:gd name="connsiteY83" fmla="*/ 794657 h 5214257"/>
                <a:gd name="connsiteX84" fmla="*/ 4430486 w 5159829"/>
                <a:gd name="connsiteY84" fmla="*/ 0 h 5214257"/>
                <a:gd name="connsiteX0" fmla="*/ 2079173 w 5148944"/>
                <a:gd name="connsiteY0" fmla="*/ 1992086 h 5214257"/>
                <a:gd name="connsiteX1" fmla="*/ 2133601 w 5148944"/>
                <a:gd name="connsiteY1" fmla="*/ 2166257 h 5214257"/>
                <a:gd name="connsiteX2" fmla="*/ 2090058 w 5148944"/>
                <a:gd name="connsiteY2" fmla="*/ 2068286 h 5214257"/>
                <a:gd name="connsiteX3" fmla="*/ 2075586 w 5148944"/>
                <a:gd name="connsiteY3" fmla="*/ 2016599 h 5214257"/>
                <a:gd name="connsiteX4" fmla="*/ 2079173 w 5148944"/>
                <a:gd name="connsiteY4" fmla="*/ 1992086 h 5214257"/>
                <a:gd name="connsiteX5" fmla="*/ 2383973 w 5148944"/>
                <a:gd name="connsiteY5" fmla="*/ 1643743 h 5214257"/>
                <a:gd name="connsiteX6" fmla="*/ 2318658 w 5148944"/>
                <a:gd name="connsiteY6" fmla="*/ 2013857 h 5214257"/>
                <a:gd name="connsiteX7" fmla="*/ 2013858 w 5148944"/>
                <a:gd name="connsiteY7" fmla="*/ 1796143 h 5214257"/>
                <a:gd name="connsiteX8" fmla="*/ 2075586 w 5148944"/>
                <a:gd name="connsiteY8" fmla="*/ 2016599 h 5214257"/>
                <a:gd name="connsiteX9" fmla="*/ 2013858 w 5148944"/>
                <a:gd name="connsiteY9" fmla="*/ 2438400 h 5214257"/>
                <a:gd name="connsiteX10" fmla="*/ 2296887 w 5148944"/>
                <a:gd name="connsiteY10" fmla="*/ 2547257 h 5214257"/>
                <a:gd name="connsiteX11" fmla="*/ 2362201 w 5148944"/>
                <a:gd name="connsiteY11" fmla="*/ 2764971 h 5214257"/>
                <a:gd name="connsiteX12" fmla="*/ 2492830 w 5148944"/>
                <a:gd name="connsiteY12" fmla="*/ 2612571 h 5214257"/>
                <a:gd name="connsiteX13" fmla="*/ 2579915 w 5148944"/>
                <a:gd name="connsiteY13" fmla="*/ 3026229 h 5214257"/>
                <a:gd name="connsiteX14" fmla="*/ 2808515 w 5148944"/>
                <a:gd name="connsiteY14" fmla="*/ 2612571 h 5214257"/>
                <a:gd name="connsiteX15" fmla="*/ 2950030 w 5148944"/>
                <a:gd name="connsiteY15" fmla="*/ 3004457 h 5214257"/>
                <a:gd name="connsiteX16" fmla="*/ 3015344 w 5148944"/>
                <a:gd name="connsiteY16" fmla="*/ 2688771 h 5214257"/>
                <a:gd name="connsiteX17" fmla="*/ 3581401 w 5148944"/>
                <a:gd name="connsiteY17" fmla="*/ 3015343 h 5214257"/>
                <a:gd name="connsiteX18" fmla="*/ 3233058 w 5148944"/>
                <a:gd name="connsiteY18" fmla="*/ 2220686 h 5214257"/>
                <a:gd name="connsiteX19" fmla="*/ 3733801 w 5148944"/>
                <a:gd name="connsiteY19" fmla="*/ 2209800 h 5214257"/>
                <a:gd name="connsiteX20" fmla="*/ 3233058 w 5148944"/>
                <a:gd name="connsiteY20" fmla="*/ 1948543 h 5214257"/>
                <a:gd name="connsiteX21" fmla="*/ 3287487 w 5148944"/>
                <a:gd name="connsiteY21" fmla="*/ 1665514 h 5214257"/>
                <a:gd name="connsiteX22" fmla="*/ 2895601 w 5148944"/>
                <a:gd name="connsiteY22" fmla="*/ 1948543 h 5214257"/>
                <a:gd name="connsiteX23" fmla="*/ 2699658 w 5148944"/>
                <a:gd name="connsiteY23" fmla="*/ 2046514 h 5214257"/>
                <a:gd name="connsiteX24" fmla="*/ 2699658 w 5148944"/>
                <a:gd name="connsiteY24" fmla="*/ 1709057 h 5214257"/>
                <a:gd name="connsiteX25" fmla="*/ 2492830 w 5148944"/>
                <a:gd name="connsiteY25" fmla="*/ 2024743 h 5214257"/>
                <a:gd name="connsiteX26" fmla="*/ 2383973 w 5148944"/>
                <a:gd name="connsiteY26" fmla="*/ 1643743 h 5214257"/>
                <a:gd name="connsiteX27" fmla="*/ 4419601 w 5148944"/>
                <a:gd name="connsiteY27" fmla="*/ 0 h 5214257"/>
                <a:gd name="connsiteX28" fmla="*/ 3701144 w 5148944"/>
                <a:gd name="connsiteY28" fmla="*/ 783771 h 5214257"/>
                <a:gd name="connsiteX29" fmla="*/ 3701144 w 5148944"/>
                <a:gd name="connsiteY29" fmla="*/ 1240971 h 5214257"/>
                <a:gd name="connsiteX30" fmla="*/ 3385458 w 5148944"/>
                <a:gd name="connsiteY30" fmla="*/ 1785257 h 5214257"/>
                <a:gd name="connsiteX31" fmla="*/ 3722915 w 5148944"/>
                <a:gd name="connsiteY31" fmla="*/ 1992086 h 5214257"/>
                <a:gd name="connsiteX32" fmla="*/ 4038601 w 5148944"/>
                <a:gd name="connsiteY32" fmla="*/ 1992086 h 5214257"/>
                <a:gd name="connsiteX33" fmla="*/ 4452258 w 5148944"/>
                <a:gd name="connsiteY33" fmla="*/ 1534886 h 5214257"/>
                <a:gd name="connsiteX34" fmla="*/ 4191001 w 5148944"/>
                <a:gd name="connsiteY34" fmla="*/ 2035629 h 5214257"/>
                <a:gd name="connsiteX35" fmla="*/ 4354287 w 5148944"/>
                <a:gd name="connsiteY35" fmla="*/ 2057400 h 5214257"/>
                <a:gd name="connsiteX36" fmla="*/ 4767944 w 5148944"/>
                <a:gd name="connsiteY36" fmla="*/ 2307771 h 5214257"/>
                <a:gd name="connsiteX37" fmla="*/ 5148944 w 5148944"/>
                <a:gd name="connsiteY37" fmla="*/ 2024743 h 5214257"/>
                <a:gd name="connsiteX38" fmla="*/ 4746173 w 5148944"/>
                <a:gd name="connsiteY38" fmla="*/ 2449286 h 5214257"/>
                <a:gd name="connsiteX39" fmla="*/ 4267201 w 5148944"/>
                <a:gd name="connsiteY39" fmla="*/ 2231571 h 5214257"/>
                <a:gd name="connsiteX40" fmla="*/ 3962401 w 5148944"/>
                <a:gd name="connsiteY40" fmla="*/ 2253343 h 5214257"/>
                <a:gd name="connsiteX41" fmla="*/ 3516087 w 5148944"/>
                <a:gd name="connsiteY41" fmla="*/ 2394857 h 5214257"/>
                <a:gd name="connsiteX42" fmla="*/ 3679373 w 5148944"/>
                <a:gd name="connsiteY42" fmla="*/ 2852057 h 5214257"/>
                <a:gd name="connsiteX43" fmla="*/ 4865915 w 5148944"/>
                <a:gd name="connsiteY43" fmla="*/ 4310743 h 5214257"/>
                <a:gd name="connsiteX44" fmla="*/ 3472544 w 5148944"/>
                <a:gd name="connsiteY44" fmla="*/ 3080657 h 5214257"/>
                <a:gd name="connsiteX45" fmla="*/ 3102430 w 5148944"/>
                <a:gd name="connsiteY45" fmla="*/ 2993571 h 5214257"/>
                <a:gd name="connsiteX46" fmla="*/ 3233058 w 5148944"/>
                <a:gd name="connsiteY46" fmla="*/ 3439886 h 5214257"/>
                <a:gd name="connsiteX47" fmla="*/ 3352801 w 5148944"/>
                <a:gd name="connsiteY47" fmla="*/ 3254829 h 5214257"/>
                <a:gd name="connsiteX48" fmla="*/ 3233058 w 5148944"/>
                <a:gd name="connsiteY48" fmla="*/ 3624943 h 5214257"/>
                <a:gd name="connsiteX49" fmla="*/ 3635830 w 5148944"/>
                <a:gd name="connsiteY49" fmla="*/ 5214257 h 5214257"/>
                <a:gd name="connsiteX50" fmla="*/ 2775858 w 5148944"/>
                <a:gd name="connsiteY50" fmla="*/ 2939143 h 5214257"/>
                <a:gd name="connsiteX51" fmla="*/ 2405744 w 5148944"/>
                <a:gd name="connsiteY51" fmla="*/ 3603171 h 5214257"/>
                <a:gd name="connsiteX52" fmla="*/ 2394858 w 5148944"/>
                <a:gd name="connsiteY52" fmla="*/ 2841171 h 5214257"/>
                <a:gd name="connsiteX53" fmla="*/ 1883230 w 5148944"/>
                <a:gd name="connsiteY53" fmla="*/ 4332514 h 5214257"/>
                <a:gd name="connsiteX54" fmla="*/ 2035630 w 5148944"/>
                <a:gd name="connsiteY54" fmla="*/ 3222171 h 5214257"/>
                <a:gd name="connsiteX55" fmla="*/ 838201 w 5148944"/>
                <a:gd name="connsiteY55" fmla="*/ 3385457 h 5214257"/>
                <a:gd name="connsiteX56" fmla="*/ 2111830 w 5148944"/>
                <a:gd name="connsiteY56" fmla="*/ 3026229 h 5214257"/>
                <a:gd name="connsiteX57" fmla="*/ 2209801 w 5148944"/>
                <a:gd name="connsiteY57" fmla="*/ 2830286 h 5214257"/>
                <a:gd name="connsiteX58" fmla="*/ 2220687 w 5148944"/>
                <a:gd name="connsiteY58" fmla="*/ 2688771 h 5214257"/>
                <a:gd name="connsiteX59" fmla="*/ 1970315 w 5148944"/>
                <a:gd name="connsiteY59" fmla="*/ 2645229 h 5214257"/>
                <a:gd name="connsiteX60" fmla="*/ 1023258 w 5148944"/>
                <a:gd name="connsiteY60" fmla="*/ 3167743 h 5214257"/>
                <a:gd name="connsiteX61" fmla="*/ 0 w 5148944"/>
                <a:gd name="connsiteY61" fmla="*/ 3026228 h 5214257"/>
                <a:gd name="connsiteX62" fmla="*/ 925287 w 5148944"/>
                <a:gd name="connsiteY62" fmla="*/ 3048000 h 5214257"/>
                <a:gd name="connsiteX63" fmla="*/ 1905001 w 5148944"/>
                <a:gd name="connsiteY63" fmla="*/ 2416629 h 5214257"/>
                <a:gd name="connsiteX64" fmla="*/ 1992087 w 5148944"/>
                <a:gd name="connsiteY64" fmla="*/ 1926771 h 5214257"/>
                <a:gd name="connsiteX65" fmla="*/ 1469573 w 5148944"/>
                <a:gd name="connsiteY65" fmla="*/ 1621971 h 5214257"/>
                <a:gd name="connsiteX66" fmla="*/ 772887 w 5148944"/>
                <a:gd name="connsiteY66" fmla="*/ 1534886 h 5214257"/>
                <a:gd name="connsiteX67" fmla="*/ 283030 w 5148944"/>
                <a:gd name="connsiteY67" fmla="*/ 1992086 h 5214257"/>
                <a:gd name="connsiteX68" fmla="*/ 664030 w 5148944"/>
                <a:gd name="connsiteY68" fmla="*/ 1556657 h 5214257"/>
                <a:gd name="connsiteX69" fmla="*/ 566058 w 5148944"/>
                <a:gd name="connsiteY69" fmla="*/ 1219200 h 5214257"/>
                <a:gd name="connsiteX70" fmla="*/ 696687 w 5148944"/>
                <a:gd name="connsiteY70" fmla="*/ 1458686 h 5214257"/>
                <a:gd name="connsiteX71" fmla="*/ 1589315 w 5148944"/>
                <a:gd name="connsiteY71" fmla="*/ 1436914 h 5214257"/>
                <a:gd name="connsiteX72" fmla="*/ 2275115 w 5148944"/>
                <a:gd name="connsiteY72" fmla="*/ 1763486 h 5214257"/>
                <a:gd name="connsiteX73" fmla="*/ 2318658 w 5148944"/>
                <a:gd name="connsiteY73" fmla="*/ 1273629 h 5214257"/>
                <a:gd name="connsiteX74" fmla="*/ 2438401 w 5148944"/>
                <a:gd name="connsiteY74" fmla="*/ 674914 h 5214257"/>
                <a:gd name="connsiteX75" fmla="*/ 1970315 w 5148944"/>
                <a:gd name="connsiteY75" fmla="*/ 32657 h 5214257"/>
                <a:gd name="connsiteX76" fmla="*/ 2667001 w 5148944"/>
                <a:gd name="connsiteY76" fmla="*/ 674914 h 5214257"/>
                <a:gd name="connsiteX77" fmla="*/ 2525487 w 5148944"/>
                <a:gd name="connsiteY77" fmla="*/ 1458686 h 5214257"/>
                <a:gd name="connsiteX78" fmla="*/ 2601687 w 5148944"/>
                <a:gd name="connsiteY78" fmla="*/ 1687286 h 5214257"/>
                <a:gd name="connsiteX79" fmla="*/ 2808515 w 5148944"/>
                <a:gd name="connsiteY79" fmla="*/ 1393371 h 5214257"/>
                <a:gd name="connsiteX80" fmla="*/ 2786744 w 5148944"/>
                <a:gd name="connsiteY80" fmla="*/ 1752600 h 5214257"/>
                <a:gd name="connsiteX81" fmla="*/ 3091544 w 5148944"/>
                <a:gd name="connsiteY81" fmla="*/ 1621971 h 5214257"/>
                <a:gd name="connsiteX82" fmla="*/ 3559630 w 5148944"/>
                <a:gd name="connsiteY82" fmla="*/ 1164771 h 5214257"/>
                <a:gd name="connsiteX83" fmla="*/ 3570515 w 5148944"/>
                <a:gd name="connsiteY83" fmla="*/ 794657 h 5214257"/>
                <a:gd name="connsiteX84" fmla="*/ 4419601 w 5148944"/>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480458 w 5791201"/>
                <a:gd name="connsiteY55" fmla="*/ 3385457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 name="connsiteX0" fmla="*/ 2721430 w 5791201"/>
                <a:gd name="connsiteY0" fmla="*/ 1992086 h 5214257"/>
                <a:gd name="connsiteX1" fmla="*/ 2775858 w 5791201"/>
                <a:gd name="connsiteY1" fmla="*/ 2166257 h 5214257"/>
                <a:gd name="connsiteX2" fmla="*/ 2732315 w 5791201"/>
                <a:gd name="connsiteY2" fmla="*/ 2068286 h 5214257"/>
                <a:gd name="connsiteX3" fmla="*/ 2717843 w 5791201"/>
                <a:gd name="connsiteY3" fmla="*/ 2016599 h 5214257"/>
                <a:gd name="connsiteX4" fmla="*/ 2721430 w 5791201"/>
                <a:gd name="connsiteY4" fmla="*/ 1992086 h 5214257"/>
                <a:gd name="connsiteX5" fmla="*/ 3026230 w 5791201"/>
                <a:gd name="connsiteY5" fmla="*/ 1643743 h 5214257"/>
                <a:gd name="connsiteX6" fmla="*/ 2960915 w 5791201"/>
                <a:gd name="connsiteY6" fmla="*/ 2013857 h 5214257"/>
                <a:gd name="connsiteX7" fmla="*/ 2656115 w 5791201"/>
                <a:gd name="connsiteY7" fmla="*/ 1796143 h 5214257"/>
                <a:gd name="connsiteX8" fmla="*/ 2717843 w 5791201"/>
                <a:gd name="connsiteY8" fmla="*/ 2016599 h 5214257"/>
                <a:gd name="connsiteX9" fmla="*/ 2656115 w 5791201"/>
                <a:gd name="connsiteY9" fmla="*/ 2438400 h 5214257"/>
                <a:gd name="connsiteX10" fmla="*/ 2939144 w 5791201"/>
                <a:gd name="connsiteY10" fmla="*/ 2547257 h 5214257"/>
                <a:gd name="connsiteX11" fmla="*/ 3004458 w 5791201"/>
                <a:gd name="connsiteY11" fmla="*/ 2764971 h 5214257"/>
                <a:gd name="connsiteX12" fmla="*/ 3135087 w 5791201"/>
                <a:gd name="connsiteY12" fmla="*/ 2612571 h 5214257"/>
                <a:gd name="connsiteX13" fmla="*/ 3222172 w 5791201"/>
                <a:gd name="connsiteY13" fmla="*/ 3026229 h 5214257"/>
                <a:gd name="connsiteX14" fmla="*/ 3450772 w 5791201"/>
                <a:gd name="connsiteY14" fmla="*/ 2612571 h 5214257"/>
                <a:gd name="connsiteX15" fmla="*/ 3592287 w 5791201"/>
                <a:gd name="connsiteY15" fmla="*/ 3004457 h 5214257"/>
                <a:gd name="connsiteX16" fmla="*/ 3657601 w 5791201"/>
                <a:gd name="connsiteY16" fmla="*/ 2688771 h 5214257"/>
                <a:gd name="connsiteX17" fmla="*/ 4223658 w 5791201"/>
                <a:gd name="connsiteY17" fmla="*/ 3015343 h 5214257"/>
                <a:gd name="connsiteX18" fmla="*/ 3875315 w 5791201"/>
                <a:gd name="connsiteY18" fmla="*/ 2220686 h 5214257"/>
                <a:gd name="connsiteX19" fmla="*/ 4376058 w 5791201"/>
                <a:gd name="connsiteY19" fmla="*/ 2209800 h 5214257"/>
                <a:gd name="connsiteX20" fmla="*/ 3875315 w 5791201"/>
                <a:gd name="connsiteY20" fmla="*/ 1948543 h 5214257"/>
                <a:gd name="connsiteX21" fmla="*/ 3929744 w 5791201"/>
                <a:gd name="connsiteY21" fmla="*/ 1665514 h 5214257"/>
                <a:gd name="connsiteX22" fmla="*/ 3537858 w 5791201"/>
                <a:gd name="connsiteY22" fmla="*/ 1948543 h 5214257"/>
                <a:gd name="connsiteX23" fmla="*/ 3341915 w 5791201"/>
                <a:gd name="connsiteY23" fmla="*/ 2046514 h 5214257"/>
                <a:gd name="connsiteX24" fmla="*/ 3341915 w 5791201"/>
                <a:gd name="connsiteY24" fmla="*/ 1709057 h 5214257"/>
                <a:gd name="connsiteX25" fmla="*/ 3135087 w 5791201"/>
                <a:gd name="connsiteY25" fmla="*/ 2024743 h 5214257"/>
                <a:gd name="connsiteX26" fmla="*/ 3026230 w 5791201"/>
                <a:gd name="connsiteY26" fmla="*/ 1643743 h 5214257"/>
                <a:gd name="connsiteX27" fmla="*/ 5061858 w 5791201"/>
                <a:gd name="connsiteY27" fmla="*/ 0 h 5214257"/>
                <a:gd name="connsiteX28" fmla="*/ 4343401 w 5791201"/>
                <a:gd name="connsiteY28" fmla="*/ 783771 h 5214257"/>
                <a:gd name="connsiteX29" fmla="*/ 4343401 w 5791201"/>
                <a:gd name="connsiteY29" fmla="*/ 1240971 h 5214257"/>
                <a:gd name="connsiteX30" fmla="*/ 4027715 w 5791201"/>
                <a:gd name="connsiteY30" fmla="*/ 1785257 h 5214257"/>
                <a:gd name="connsiteX31" fmla="*/ 4365172 w 5791201"/>
                <a:gd name="connsiteY31" fmla="*/ 1992086 h 5214257"/>
                <a:gd name="connsiteX32" fmla="*/ 4680858 w 5791201"/>
                <a:gd name="connsiteY32" fmla="*/ 1992086 h 5214257"/>
                <a:gd name="connsiteX33" fmla="*/ 5094515 w 5791201"/>
                <a:gd name="connsiteY33" fmla="*/ 1534886 h 5214257"/>
                <a:gd name="connsiteX34" fmla="*/ 4833258 w 5791201"/>
                <a:gd name="connsiteY34" fmla="*/ 2035629 h 5214257"/>
                <a:gd name="connsiteX35" fmla="*/ 4996544 w 5791201"/>
                <a:gd name="connsiteY35" fmla="*/ 2057400 h 5214257"/>
                <a:gd name="connsiteX36" fmla="*/ 5410201 w 5791201"/>
                <a:gd name="connsiteY36" fmla="*/ 2307771 h 5214257"/>
                <a:gd name="connsiteX37" fmla="*/ 5791201 w 5791201"/>
                <a:gd name="connsiteY37" fmla="*/ 2024743 h 5214257"/>
                <a:gd name="connsiteX38" fmla="*/ 5388430 w 5791201"/>
                <a:gd name="connsiteY38" fmla="*/ 2449286 h 5214257"/>
                <a:gd name="connsiteX39" fmla="*/ 4909458 w 5791201"/>
                <a:gd name="connsiteY39" fmla="*/ 2231571 h 5214257"/>
                <a:gd name="connsiteX40" fmla="*/ 4604658 w 5791201"/>
                <a:gd name="connsiteY40" fmla="*/ 2253343 h 5214257"/>
                <a:gd name="connsiteX41" fmla="*/ 4158344 w 5791201"/>
                <a:gd name="connsiteY41" fmla="*/ 2394857 h 5214257"/>
                <a:gd name="connsiteX42" fmla="*/ 4321630 w 5791201"/>
                <a:gd name="connsiteY42" fmla="*/ 2852057 h 5214257"/>
                <a:gd name="connsiteX43" fmla="*/ 5508172 w 5791201"/>
                <a:gd name="connsiteY43" fmla="*/ 4310743 h 5214257"/>
                <a:gd name="connsiteX44" fmla="*/ 4114801 w 5791201"/>
                <a:gd name="connsiteY44" fmla="*/ 3080657 h 5214257"/>
                <a:gd name="connsiteX45" fmla="*/ 3744687 w 5791201"/>
                <a:gd name="connsiteY45" fmla="*/ 2993571 h 5214257"/>
                <a:gd name="connsiteX46" fmla="*/ 3875315 w 5791201"/>
                <a:gd name="connsiteY46" fmla="*/ 3439886 h 5214257"/>
                <a:gd name="connsiteX47" fmla="*/ 3995058 w 5791201"/>
                <a:gd name="connsiteY47" fmla="*/ 3254829 h 5214257"/>
                <a:gd name="connsiteX48" fmla="*/ 3875315 w 5791201"/>
                <a:gd name="connsiteY48" fmla="*/ 3624943 h 5214257"/>
                <a:gd name="connsiteX49" fmla="*/ 4278087 w 5791201"/>
                <a:gd name="connsiteY49" fmla="*/ 5214257 h 5214257"/>
                <a:gd name="connsiteX50" fmla="*/ 3418115 w 5791201"/>
                <a:gd name="connsiteY50" fmla="*/ 2939143 h 5214257"/>
                <a:gd name="connsiteX51" fmla="*/ 3048001 w 5791201"/>
                <a:gd name="connsiteY51" fmla="*/ 3603171 h 5214257"/>
                <a:gd name="connsiteX52" fmla="*/ 3037115 w 5791201"/>
                <a:gd name="connsiteY52" fmla="*/ 2841171 h 5214257"/>
                <a:gd name="connsiteX53" fmla="*/ 2525487 w 5791201"/>
                <a:gd name="connsiteY53" fmla="*/ 4332514 h 5214257"/>
                <a:gd name="connsiteX54" fmla="*/ 2677887 w 5791201"/>
                <a:gd name="connsiteY54" fmla="*/ 3222171 h 5214257"/>
                <a:gd name="connsiteX55" fmla="*/ 1121230 w 5791201"/>
                <a:gd name="connsiteY55" fmla="*/ 3973286 h 5214257"/>
                <a:gd name="connsiteX56" fmla="*/ 2754087 w 5791201"/>
                <a:gd name="connsiteY56" fmla="*/ 3026229 h 5214257"/>
                <a:gd name="connsiteX57" fmla="*/ 2852058 w 5791201"/>
                <a:gd name="connsiteY57" fmla="*/ 2830286 h 5214257"/>
                <a:gd name="connsiteX58" fmla="*/ 2862944 w 5791201"/>
                <a:gd name="connsiteY58" fmla="*/ 2688771 h 5214257"/>
                <a:gd name="connsiteX59" fmla="*/ 2612572 w 5791201"/>
                <a:gd name="connsiteY59" fmla="*/ 2645229 h 5214257"/>
                <a:gd name="connsiteX60" fmla="*/ 1665515 w 5791201"/>
                <a:gd name="connsiteY60" fmla="*/ 3167743 h 5214257"/>
                <a:gd name="connsiteX61" fmla="*/ 0 w 5791201"/>
                <a:gd name="connsiteY61" fmla="*/ 3004457 h 5214257"/>
                <a:gd name="connsiteX62" fmla="*/ 1567544 w 5791201"/>
                <a:gd name="connsiteY62" fmla="*/ 3048000 h 5214257"/>
                <a:gd name="connsiteX63" fmla="*/ 2547258 w 5791201"/>
                <a:gd name="connsiteY63" fmla="*/ 2416629 h 5214257"/>
                <a:gd name="connsiteX64" fmla="*/ 2634344 w 5791201"/>
                <a:gd name="connsiteY64" fmla="*/ 1926771 h 5214257"/>
                <a:gd name="connsiteX65" fmla="*/ 2111830 w 5791201"/>
                <a:gd name="connsiteY65" fmla="*/ 1621971 h 5214257"/>
                <a:gd name="connsiteX66" fmla="*/ 1415144 w 5791201"/>
                <a:gd name="connsiteY66" fmla="*/ 1534886 h 5214257"/>
                <a:gd name="connsiteX67" fmla="*/ 925287 w 5791201"/>
                <a:gd name="connsiteY67" fmla="*/ 1992086 h 5214257"/>
                <a:gd name="connsiteX68" fmla="*/ 1306287 w 5791201"/>
                <a:gd name="connsiteY68" fmla="*/ 1556657 h 5214257"/>
                <a:gd name="connsiteX69" fmla="*/ 1208315 w 5791201"/>
                <a:gd name="connsiteY69" fmla="*/ 1219200 h 5214257"/>
                <a:gd name="connsiteX70" fmla="*/ 1338944 w 5791201"/>
                <a:gd name="connsiteY70" fmla="*/ 1458686 h 5214257"/>
                <a:gd name="connsiteX71" fmla="*/ 2231572 w 5791201"/>
                <a:gd name="connsiteY71" fmla="*/ 1436914 h 5214257"/>
                <a:gd name="connsiteX72" fmla="*/ 2917372 w 5791201"/>
                <a:gd name="connsiteY72" fmla="*/ 1763486 h 5214257"/>
                <a:gd name="connsiteX73" fmla="*/ 2960915 w 5791201"/>
                <a:gd name="connsiteY73" fmla="*/ 1273629 h 5214257"/>
                <a:gd name="connsiteX74" fmla="*/ 3080658 w 5791201"/>
                <a:gd name="connsiteY74" fmla="*/ 674914 h 5214257"/>
                <a:gd name="connsiteX75" fmla="*/ 2612572 w 5791201"/>
                <a:gd name="connsiteY75" fmla="*/ 32657 h 5214257"/>
                <a:gd name="connsiteX76" fmla="*/ 3309258 w 5791201"/>
                <a:gd name="connsiteY76" fmla="*/ 674914 h 5214257"/>
                <a:gd name="connsiteX77" fmla="*/ 3167744 w 5791201"/>
                <a:gd name="connsiteY77" fmla="*/ 1458686 h 5214257"/>
                <a:gd name="connsiteX78" fmla="*/ 3243944 w 5791201"/>
                <a:gd name="connsiteY78" fmla="*/ 1687286 h 5214257"/>
                <a:gd name="connsiteX79" fmla="*/ 3450772 w 5791201"/>
                <a:gd name="connsiteY79" fmla="*/ 1393371 h 5214257"/>
                <a:gd name="connsiteX80" fmla="*/ 3429001 w 5791201"/>
                <a:gd name="connsiteY80" fmla="*/ 1752600 h 5214257"/>
                <a:gd name="connsiteX81" fmla="*/ 3733801 w 5791201"/>
                <a:gd name="connsiteY81" fmla="*/ 1621971 h 5214257"/>
                <a:gd name="connsiteX82" fmla="*/ 4201887 w 5791201"/>
                <a:gd name="connsiteY82" fmla="*/ 1164771 h 5214257"/>
                <a:gd name="connsiteX83" fmla="*/ 4212772 w 5791201"/>
                <a:gd name="connsiteY83" fmla="*/ 794657 h 5214257"/>
                <a:gd name="connsiteX84" fmla="*/ 5061858 w 5791201"/>
                <a:gd name="connsiteY84" fmla="*/ 0 h 521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791201" h="5214257">
                  <a:moveTo>
                    <a:pt x="2721430" y="1992086"/>
                  </a:moveTo>
                  <a:lnTo>
                    <a:pt x="2775858" y="2166257"/>
                  </a:lnTo>
                  <a:lnTo>
                    <a:pt x="2732315" y="2068286"/>
                  </a:lnTo>
                  <a:lnTo>
                    <a:pt x="2717843" y="2016599"/>
                  </a:lnTo>
                  <a:lnTo>
                    <a:pt x="2721430" y="1992086"/>
                  </a:lnTo>
                  <a:close/>
                  <a:moveTo>
                    <a:pt x="3026230" y="1643743"/>
                  </a:moveTo>
                  <a:lnTo>
                    <a:pt x="2960915" y="2013857"/>
                  </a:lnTo>
                  <a:lnTo>
                    <a:pt x="2656115" y="1796143"/>
                  </a:lnTo>
                  <a:lnTo>
                    <a:pt x="2717843" y="2016599"/>
                  </a:lnTo>
                  <a:lnTo>
                    <a:pt x="2656115" y="2438400"/>
                  </a:lnTo>
                  <a:lnTo>
                    <a:pt x="2939144" y="2547257"/>
                  </a:lnTo>
                  <a:lnTo>
                    <a:pt x="3004458" y="2764971"/>
                  </a:lnTo>
                  <a:lnTo>
                    <a:pt x="3135087" y="2612571"/>
                  </a:lnTo>
                  <a:lnTo>
                    <a:pt x="3222172" y="3026229"/>
                  </a:lnTo>
                  <a:lnTo>
                    <a:pt x="3450772" y="2612571"/>
                  </a:lnTo>
                  <a:lnTo>
                    <a:pt x="3592287" y="3004457"/>
                  </a:lnTo>
                  <a:lnTo>
                    <a:pt x="3657601" y="2688771"/>
                  </a:lnTo>
                  <a:lnTo>
                    <a:pt x="4223658" y="3015343"/>
                  </a:lnTo>
                  <a:lnTo>
                    <a:pt x="3875315" y="2220686"/>
                  </a:lnTo>
                  <a:lnTo>
                    <a:pt x="4376058" y="2209800"/>
                  </a:lnTo>
                  <a:lnTo>
                    <a:pt x="3875315" y="1948543"/>
                  </a:lnTo>
                  <a:lnTo>
                    <a:pt x="3929744" y="1665514"/>
                  </a:lnTo>
                  <a:lnTo>
                    <a:pt x="3537858" y="1948543"/>
                  </a:lnTo>
                  <a:lnTo>
                    <a:pt x="3341915" y="2046514"/>
                  </a:lnTo>
                  <a:lnTo>
                    <a:pt x="3341915" y="1709057"/>
                  </a:lnTo>
                  <a:lnTo>
                    <a:pt x="3135087" y="2024743"/>
                  </a:lnTo>
                  <a:lnTo>
                    <a:pt x="3026230" y="1643743"/>
                  </a:lnTo>
                  <a:close/>
                  <a:moveTo>
                    <a:pt x="5061858" y="0"/>
                  </a:moveTo>
                  <a:lnTo>
                    <a:pt x="4343401" y="783771"/>
                  </a:lnTo>
                  <a:lnTo>
                    <a:pt x="4343401" y="1240971"/>
                  </a:lnTo>
                  <a:lnTo>
                    <a:pt x="4027715" y="1785257"/>
                  </a:lnTo>
                  <a:lnTo>
                    <a:pt x="4365172" y="1992086"/>
                  </a:lnTo>
                  <a:lnTo>
                    <a:pt x="4680858" y="1992086"/>
                  </a:lnTo>
                  <a:lnTo>
                    <a:pt x="5094515" y="1534886"/>
                  </a:lnTo>
                  <a:lnTo>
                    <a:pt x="4833258" y="2035629"/>
                  </a:lnTo>
                  <a:lnTo>
                    <a:pt x="4996544" y="2057400"/>
                  </a:lnTo>
                  <a:lnTo>
                    <a:pt x="5410201" y="2307771"/>
                  </a:lnTo>
                  <a:lnTo>
                    <a:pt x="5791201" y="2024743"/>
                  </a:lnTo>
                  <a:lnTo>
                    <a:pt x="5388430" y="2449286"/>
                  </a:lnTo>
                  <a:lnTo>
                    <a:pt x="4909458" y="2231571"/>
                  </a:lnTo>
                  <a:lnTo>
                    <a:pt x="4604658" y="2253343"/>
                  </a:lnTo>
                  <a:lnTo>
                    <a:pt x="4158344" y="2394857"/>
                  </a:lnTo>
                  <a:lnTo>
                    <a:pt x="4321630" y="2852057"/>
                  </a:lnTo>
                  <a:lnTo>
                    <a:pt x="5508172" y="4310743"/>
                  </a:lnTo>
                  <a:lnTo>
                    <a:pt x="4114801" y="3080657"/>
                  </a:lnTo>
                  <a:lnTo>
                    <a:pt x="3744687" y="2993571"/>
                  </a:lnTo>
                  <a:lnTo>
                    <a:pt x="3875315" y="3439886"/>
                  </a:lnTo>
                  <a:lnTo>
                    <a:pt x="3995058" y="3254829"/>
                  </a:lnTo>
                  <a:lnTo>
                    <a:pt x="3875315" y="3624943"/>
                  </a:lnTo>
                  <a:lnTo>
                    <a:pt x="4278087" y="5214257"/>
                  </a:lnTo>
                  <a:lnTo>
                    <a:pt x="3418115" y="2939143"/>
                  </a:lnTo>
                  <a:lnTo>
                    <a:pt x="3048001" y="3603171"/>
                  </a:lnTo>
                  <a:lnTo>
                    <a:pt x="3037115" y="2841171"/>
                  </a:lnTo>
                  <a:lnTo>
                    <a:pt x="2525487" y="4332514"/>
                  </a:lnTo>
                  <a:lnTo>
                    <a:pt x="2677887" y="3222171"/>
                  </a:lnTo>
                  <a:lnTo>
                    <a:pt x="1121230" y="3973286"/>
                  </a:lnTo>
                  <a:lnTo>
                    <a:pt x="2754087" y="3026229"/>
                  </a:lnTo>
                  <a:lnTo>
                    <a:pt x="2852058" y="2830286"/>
                  </a:lnTo>
                  <a:lnTo>
                    <a:pt x="2862944" y="2688771"/>
                  </a:lnTo>
                  <a:lnTo>
                    <a:pt x="2612572" y="2645229"/>
                  </a:lnTo>
                  <a:lnTo>
                    <a:pt x="1665515" y="3167743"/>
                  </a:lnTo>
                  <a:lnTo>
                    <a:pt x="0" y="3004457"/>
                  </a:lnTo>
                  <a:lnTo>
                    <a:pt x="1567544" y="3048000"/>
                  </a:lnTo>
                  <a:lnTo>
                    <a:pt x="2547258" y="2416629"/>
                  </a:lnTo>
                  <a:lnTo>
                    <a:pt x="2634344" y="1926771"/>
                  </a:lnTo>
                  <a:lnTo>
                    <a:pt x="2111830" y="1621971"/>
                  </a:lnTo>
                  <a:lnTo>
                    <a:pt x="1415144" y="1534886"/>
                  </a:lnTo>
                  <a:lnTo>
                    <a:pt x="925287" y="1992086"/>
                  </a:lnTo>
                  <a:lnTo>
                    <a:pt x="1306287" y="1556657"/>
                  </a:lnTo>
                  <a:lnTo>
                    <a:pt x="1208315" y="1219200"/>
                  </a:lnTo>
                  <a:lnTo>
                    <a:pt x="1338944" y="1458686"/>
                  </a:lnTo>
                  <a:lnTo>
                    <a:pt x="2231572" y="1436914"/>
                  </a:lnTo>
                  <a:lnTo>
                    <a:pt x="2917372" y="1763486"/>
                  </a:lnTo>
                  <a:lnTo>
                    <a:pt x="2960915" y="1273629"/>
                  </a:lnTo>
                  <a:lnTo>
                    <a:pt x="3080658" y="674914"/>
                  </a:lnTo>
                  <a:lnTo>
                    <a:pt x="2612572" y="32657"/>
                  </a:lnTo>
                  <a:lnTo>
                    <a:pt x="3309258" y="674914"/>
                  </a:lnTo>
                  <a:lnTo>
                    <a:pt x="3167744" y="1458686"/>
                  </a:lnTo>
                  <a:lnTo>
                    <a:pt x="3243944" y="1687286"/>
                  </a:lnTo>
                  <a:lnTo>
                    <a:pt x="3450772" y="1393371"/>
                  </a:lnTo>
                  <a:lnTo>
                    <a:pt x="3429001" y="1752600"/>
                  </a:lnTo>
                  <a:lnTo>
                    <a:pt x="3733801" y="1621971"/>
                  </a:lnTo>
                  <a:lnTo>
                    <a:pt x="4201887" y="1164771"/>
                  </a:lnTo>
                  <a:lnTo>
                    <a:pt x="4212772" y="794657"/>
                  </a:lnTo>
                  <a:lnTo>
                    <a:pt x="5061858"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TextBox 52"/>
          <p:cNvSpPr txBox="1"/>
          <p:nvPr/>
        </p:nvSpPr>
        <p:spPr>
          <a:xfrm>
            <a:off x="1928317" y="4327596"/>
            <a:ext cx="1563517" cy="50852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 User Lured to Malicious Site</a:t>
            </a:r>
            <a:endParaRPr lang="en-US" dirty="0">
              <a:solidFill>
                <a:srgbClr val="FFFFFF"/>
              </a:solidFill>
              <a:latin typeface="Segoe UI"/>
            </a:endParaRPr>
          </a:p>
        </p:txBody>
      </p:sp>
      <p:sp>
        <p:nvSpPr>
          <p:cNvPr id="54" name="TextBox 53"/>
          <p:cNvSpPr txBox="1"/>
          <p:nvPr/>
        </p:nvSpPr>
        <p:spPr>
          <a:xfrm>
            <a:off x="4454183" y="4327598"/>
            <a:ext cx="1563517" cy="76278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Device Infected with Malware</a:t>
            </a:r>
            <a:endParaRPr lang="en-US" dirty="0">
              <a:solidFill>
                <a:srgbClr val="FFFFFF"/>
              </a:solidFill>
              <a:latin typeface="Segoe UI"/>
            </a:endParaRPr>
          </a:p>
        </p:txBody>
      </p:sp>
      <p:sp>
        <p:nvSpPr>
          <p:cNvPr id="55" name="TextBox 54"/>
          <p:cNvSpPr txBox="1"/>
          <p:nvPr/>
        </p:nvSpPr>
        <p:spPr>
          <a:xfrm>
            <a:off x="7181800" y="4329687"/>
            <a:ext cx="1563517" cy="498598"/>
          </a:xfrm>
          <a:prstGeom prst="rect">
            <a:avLst/>
          </a:prstGeom>
          <a:noFill/>
        </p:spPr>
        <p:txBody>
          <a:bodyPr wrap="square" lIns="0" tIns="0" rIns="0" bIns="0" rtlCol="0">
            <a:spAutoFit/>
          </a:bodyPr>
          <a:lstStyle/>
          <a:p>
            <a:pPr algn="ctr" defTabSz="932563">
              <a:lnSpc>
                <a:spcPct val="90000"/>
              </a:lnSpc>
              <a:spcAft>
                <a:spcPts val="600"/>
              </a:spcAft>
            </a:pPr>
            <a:r>
              <a:rPr lang="en-US" dirty="0" err="1">
                <a:solidFill>
                  <a:srgbClr val="FFFFFF"/>
                </a:solidFill>
                <a:latin typeface="Segoe UI Semibold" panose="020B0702040204020203" pitchFamily="34" charset="0"/>
                <a:cs typeface="Segoe UI Semibold" panose="020B0702040204020203" pitchFamily="34" charset="0"/>
              </a:rPr>
              <a:t>HelpDesk</a:t>
            </a:r>
            <a:r>
              <a:rPr lang="en-US" dirty="0">
                <a:solidFill>
                  <a:srgbClr val="FFFFFF"/>
                </a:solidFill>
                <a:latin typeface="Segoe UI Semibold" panose="020B0702040204020203" pitchFamily="34" charset="0"/>
                <a:cs typeface="Segoe UI Semibold" panose="020B0702040204020203" pitchFamily="34" charset="0"/>
              </a:rPr>
              <a:t> Logs into Device</a:t>
            </a:r>
            <a:endParaRPr lang="en-US" dirty="0">
              <a:solidFill>
                <a:srgbClr val="FFFFFF"/>
              </a:solidFill>
              <a:latin typeface="Segoe UI"/>
            </a:endParaRPr>
          </a:p>
        </p:txBody>
      </p:sp>
      <p:sp>
        <p:nvSpPr>
          <p:cNvPr id="56" name="TextBox 55"/>
          <p:cNvSpPr txBox="1"/>
          <p:nvPr/>
        </p:nvSpPr>
        <p:spPr>
          <a:xfrm>
            <a:off x="9524871" y="4329687"/>
            <a:ext cx="1972042" cy="762786"/>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Identity Stolen, Attacker Has Increased </a:t>
            </a:r>
            <a:r>
              <a:rPr lang="en-US" dirty="0" err="1">
                <a:solidFill>
                  <a:srgbClr val="FFFFFF"/>
                </a:solidFill>
                <a:latin typeface="Segoe UI Semibold" panose="020B0702040204020203" pitchFamily="34" charset="0"/>
                <a:cs typeface="Segoe UI Semibold" panose="020B0702040204020203" pitchFamily="34" charset="0"/>
              </a:rPr>
              <a:t>Privs</a:t>
            </a:r>
            <a:endParaRPr lang="en-US" dirty="0">
              <a:solidFill>
                <a:srgbClr val="FFFFFF"/>
              </a:solidFill>
              <a:latin typeface="Segoe UI"/>
            </a:endParaRPr>
          </a:p>
        </p:txBody>
      </p:sp>
      <p:sp>
        <p:nvSpPr>
          <p:cNvPr id="57" name="TextBox 56"/>
          <p:cNvSpPr txBox="1"/>
          <p:nvPr/>
        </p:nvSpPr>
        <p:spPr>
          <a:xfrm>
            <a:off x="-989355" y="4327596"/>
            <a:ext cx="1563517" cy="508524"/>
          </a:xfrm>
          <a:prstGeom prst="rect">
            <a:avLst/>
          </a:prstGeom>
          <a:noFill/>
        </p:spPr>
        <p:txBody>
          <a:bodyPr wrap="square" lIns="0" tIns="0" rIns="0" bIns="0" rtlCol="0">
            <a:spAutoFit/>
          </a:bodyPr>
          <a:lstStyle/>
          <a:p>
            <a:pPr algn="ctr" defTabSz="932563">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User Receives Email</a:t>
            </a:r>
            <a:endParaRPr lang="en-US" dirty="0">
              <a:solidFill>
                <a:srgbClr val="FFFFFF"/>
              </a:solidFill>
              <a:latin typeface="Segoe UI"/>
            </a:endParaRPr>
          </a:p>
        </p:txBody>
      </p:sp>
    </p:spTree>
    <p:extLst>
      <p:ext uri="{BB962C8B-B14F-4D97-AF65-F5344CB8AC3E}">
        <p14:creationId xmlns:p14="http://schemas.microsoft.com/office/powerpoint/2010/main" val="228308270"/>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92"/>
          <p:cNvSpPr/>
          <p:nvPr/>
        </p:nvSpPr>
        <p:spPr bwMode="auto">
          <a:xfrm>
            <a:off x="882" y="2203888"/>
            <a:ext cx="12434712" cy="3178178"/>
          </a:xfrm>
          <a:prstGeom prst="rect">
            <a:avLst/>
          </a:prstGeom>
          <a:solidFill>
            <a:srgbClr val="505050">
              <a:lumMod val="50000"/>
              <a:alpha val="76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val 193"/>
          <p:cNvSpPr/>
          <p:nvPr/>
        </p:nvSpPr>
        <p:spPr>
          <a:xfrm>
            <a:off x="5124944" y="2390008"/>
            <a:ext cx="2175649" cy="2175649"/>
          </a:xfrm>
          <a:prstGeom prst="ellipse">
            <a:avLst/>
          </a:prstGeom>
          <a:solidFill>
            <a:srgbClr val="FFFFFF">
              <a:alpha val="29020"/>
            </a:srgbClr>
          </a:solidFill>
          <a:ln w="76200" cap="flat" cmpd="sng" algn="ctr">
            <a:no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197" name="Fisrt oval"/>
          <p:cNvSpPr/>
          <p:nvPr/>
        </p:nvSpPr>
        <p:spPr>
          <a:xfrm>
            <a:off x="5251289" y="2507722"/>
            <a:ext cx="1906377" cy="1906377"/>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198" name="Oval 197"/>
          <p:cNvSpPr/>
          <p:nvPr/>
        </p:nvSpPr>
        <p:spPr>
          <a:xfrm>
            <a:off x="3269491" y="1439434"/>
            <a:ext cx="747894" cy="74789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05" name="Oval 204"/>
          <p:cNvSpPr/>
          <p:nvPr/>
        </p:nvSpPr>
        <p:spPr>
          <a:xfrm rot="20638452">
            <a:off x="4818520" y="780023"/>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27" name="Oval 226"/>
          <p:cNvSpPr/>
          <p:nvPr/>
        </p:nvSpPr>
        <p:spPr>
          <a:xfrm rot="3715865">
            <a:off x="6848567" y="431874"/>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35" name="Oval 234"/>
          <p:cNvSpPr/>
          <p:nvPr/>
        </p:nvSpPr>
        <p:spPr>
          <a:xfrm>
            <a:off x="9586961" y="1039773"/>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39" name="Oval 238"/>
          <p:cNvSpPr/>
          <p:nvPr/>
        </p:nvSpPr>
        <p:spPr>
          <a:xfrm rot="20307656">
            <a:off x="7695703" y="4325985"/>
            <a:ext cx="1335942" cy="133594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40" name="Oval 239"/>
          <p:cNvSpPr/>
          <p:nvPr/>
        </p:nvSpPr>
        <p:spPr>
          <a:xfrm rot="2215019">
            <a:off x="918110" y="5015291"/>
            <a:ext cx="870673" cy="870673"/>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41" name="Oval 240"/>
          <p:cNvSpPr/>
          <p:nvPr/>
        </p:nvSpPr>
        <p:spPr>
          <a:xfrm rot="20963089">
            <a:off x="9229053" y="-324945"/>
            <a:ext cx="679904" cy="67990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42" name="Oval 241"/>
          <p:cNvSpPr/>
          <p:nvPr/>
        </p:nvSpPr>
        <p:spPr>
          <a:xfrm rot="2822577">
            <a:off x="9829792" y="3650281"/>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53" name="Oval 252"/>
          <p:cNvSpPr/>
          <p:nvPr/>
        </p:nvSpPr>
        <p:spPr>
          <a:xfrm rot="1738589">
            <a:off x="533255" y="1295287"/>
            <a:ext cx="852761" cy="85276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54" name="Oval 253"/>
          <p:cNvSpPr/>
          <p:nvPr/>
        </p:nvSpPr>
        <p:spPr>
          <a:xfrm rot="20857537">
            <a:off x="11757503" y="4816676"/>
            <a:ext cx="1603177" cy="1603177"/>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56" name="Oval 255"/>
          <p:cNvSpPr/>
          <p:nvPr/>
        </p:nvSpPr>
        <p:spPr>
          <a:xfrm>
            <a:off x="11457502" y="1546463"/>
            <a:ext cx="679904" cy="67990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57" name="Oval 256"/>
          <p:cNvSpPr/>
          <p:nvPr/>
        </p:nvSpPr>
        <p:spPr>
          <a:xfrm>
            <a:off x="1590058" y="-316416"/>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59" name="Oval 258"/>
          <p:cNvSpPr/>
          <p:nvPr/>
        </p:nvSpPr>
        <p:spPr>
          <a:xfrm rot="20043622">
            <a:off x="6132210" y="4956786"/>
            <a:ext cx="1154855" cy="1154855"/>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60" name="Oval 259"/>
          <p:cNvSpPr/>
          <p:nvPr/>
        </p:nvSpPr>
        <p:spPr>
          <a:xfrm rot="429792">
            <a:off x="4718967" y="4673923"/>
            <a:ext cx="873828" cy="873828"/>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262" name="Oval 261"/>
          <p:cNvSpPr/>
          <p:nvPr/>
        </p:nvSpPr>
        <p:spPr>
          <a:xfrm rot="20232351">
            <a:off x="2154803" y="4155685"/>
            <a:ext cx="914270" cy="91427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grpSp>
        <p:nvGrpSpPr>
          <p:cNvPr id="263" name="1 lines"/>
          <p:cNvGrpSpPr/>
          <p:nvPr/>
        </p:nvGrpSpPr>
        <p:grpSpPr>
          <a:xfrm>
            <a:off x="2845119" y="1742611"/>
            <a:ext cx="4905805" cy="3286861"/>
            <a:chOff x="2844639" y="1727847"/>
            <a:chExt cx="4906501" cy="3287327"/>
          </a:xfrm>
        </p:grpSpPr>
        <p:grpSp>
          <p:nvGrpSpPr>
            <p:cNvPr id="264" name="Group 263"/>
            <p:cNvGrpSpPr/>
            <p:nvPr/>
          </p:nvGrpSpPr>
          <p:grpSpPr>
            <a:xfrm>
              <a:off x="3907531" y="1727847"/>
              <a:ext cx="3843609" cy="3287327"/>
              <a:chOff x="3907531" y="1727847"/>
              <a:chExt cx="3843609" cy="3287327"/>
            </a:xfrm>
          </p:grpSpPr>
          <p:cxnSp>
            <p:nvCxnSpPr>
              <p:cNvPr id="266" name="Straight Connector 265"/>
              <p:cNvCxnSpPr>
                <a:stCxn id="198" idx="5"/>
                <a:endCxn id="194" idx="1"/>
              </p:cNvCxnSpPr>
              <p:nvPr/>
            </p:nvCxnSpPr>
            <p:spPr>
              <a:xfrm>
                <a:off x="3907531" y="2077600"/>
                <a:ext cx="1527048" cy="621792"/>
              </a:xfrm>
              <a:prstGeom prst="line">
                <a:avLst/>
              </a:prstGeom>
              <a:noFill/>
              <a:ln w="38100" cap="flat" cmpd="sng" algn="ctr">
                <a:solidFill>
                  <a:srgbClr val="D9D9D9"/>
                </a:solidFill>
                <a:prstDash val="solid"/>
              </a:ln>
              <a:effectLst/>
            </p:spPr>
          </p:cxnSp>
          <p:cxnSp>
            <p:nvCxnSpPr>
              <p:cNvPr id="268" name="Straight Connector 267"/>
              <p:cNvCxnSpPr>
                <a:stCxn id="194" idx="5"/>
                <a:endCxn id="239" idx="1"/>
              </p:cNvCxnSpPr>
              <p:nvPr/>
            </p:nvCxnSpPr>
            <p:spPr>
              <a:xfrm>
                <a:off x="6982084" y="4247146"/>
                <a:ext cx="769056" cy="481049"/>
              </a:xfrm>
              <a:prstGeom prst="line">
                <a:avLst/>
              </a:prstGeom>
              <a:noFill/>
              <a:ln w="38100" cap="flat" cmpd="sng" algn="ctr">
                <a:solidFill>
                  <a:srgbClr val="D9D9D9"/>
                </a:solidFill>
                <a:prstDash val="solid"/>
              </a:ln>
              <a:effectLst/>
            </p:spPr>
          </p:cxnSp>
          <p:cxnSp>
            <p:nvCxnSpPr>
              <p:cNvPr id="269" name="Straight Connector 268"/>
              <p:cNvCxnSpPr>
                <a:stCxn id="194" idx="4"/>
                <a:endCxn id="259" idx="0"/>
              </p:cNvCxnSpPr>
              <p:nvPr/>
            </p:nvCxnSpPr>
            <p:spPr>
              <a:xfrm>
                <a:off x="6212767" y="4565808"/>
                <a:ext cx="244323" cy="449366"/>
              </a:xfrm>
              <a:prstGeom prst="line">
                <a:avLst/>
              </a:prstGeom>
              <a:noFill/>
              <a:ln w="38100" cap="flat" cmpd="sng" algn="ctr">
                <a:solidFill>
                  <a:srgbClr val="D9D9D9"/>
                </a:solidFill>
                <a:prstDash val="solid"/>
              </a:ln>
              <a:effectLst/>
            </p:spPr>
          </p:cxnSp>
          <p:cxnSp>
            <p:nvCxnSpPr>
              <p:cNvPr id="271" name="Straight Connector 270"/>
              <p:cNvCxnSpPr>
                <a:stCxn id="205" idx="4"/>
              </p:cNvCxnSpPr>
              <p:nvPr/>
            </p:nvCxnSpPr>
            <p:spPr>
              <a:xfrm>
                <a:off x="5663799" y="2079016"/>
                <a:ext cx="162660" cy="374904"/>
              </a:xfrm>
              <a:prstGeom prst="line">
                <a:avLst/>
              </a:prstGeom>
              <a:noFill/>
              <a:ln w="38100" cap="flat" cmpd="sng" algn="ctr">
                <a:solidFill>
                  <a:srgbClr val="D9D9D9"/>
                </a:solidFill>
                <a:prstDash val="solid"/>
              </a:ln>
              <a:effectLst/>
            </p:spPr>
          </p:cxnSp>
          <p:cxnSp>
            <p:nvCxnSpPr>
              <p:cNvPr id="272" name="Straight Connector 271"/>
              <p:cNvCxnSpPr>
                <a:stCxn id="227" idx="5"/>
                <a:endCxn id="194" idx="7"/>
              </p:cNvCxnSpPr>
              <p:nvPr/>
            </p:nvCxnSpPr>
            <p:spPr>
              <a:xfrm flipH="1">
                <a:off x="6982084" y="1727847"/>
                <a:ext cx="329184" cy="980665"/>
              </a:xfrm>
              <a:prstGeom prst="line">
                <a:avLst/>
              </a:prstGeom>
              <a:noFill/>
              <a:ln w="38100" cap="flat" cmpd="sng" algn="ctr">
                <a:solidFill>
                  <a:srgbClr val="D9D9D9"/>
                </a:solidFill>
                <a:prstDash val="solid"/>
              </a:ln>
              <a:effectLst/>
            </p:spPr>
          </p:cxnSp>
          <p:cxnSp>
            <p:nvCxnSpPr>
              <p:cNvPr id="274" name="Straight Connector 273"/>
              <p:cNvCxnSpPr/>
              <p:nvPr/>
            </p:nvCxnSpPr>
            <p:spPr>
              <a:xfrm flipH="1">
                <a:off x="7215104" y="2890747"/>
                <a:ext cx="446351" cy="171862"/>
              </a:xfrm>
              <a:prstGeom prst="line">
                <a:avLst/>
              </a:prstGeom>
              <a:noFill/>
              <a:ln w="38100" cap="flat" cmpd="sng" algn="ctr">
                <a:solidFill>
                  <a:srgbClr val="D9D9D9"/>
                </a:solidFill>
                <a:prstDash val="solid"/>
              </a:ln>
              <a:effectLst/>
            </p:spPr>
          </p:cxnSp>
          <p:cxnSp>
            <p:nvCxnSpPr>
              <p:cNvPr id="275" name="Straight Connector 274"/>
              <p:cNvCxnSpPr>
                <a:stCxn id="194" idx="3"/>
                <a:endCxn id="260" idx="0"/>
              </p:cNvCxnSpPr>
              <p:nvPr/>
            </p:nvCxnSpPr>
            <p:spPr>
              <a:xfrm flipH="1">
                <a:off x="5210219" y="4247146"/>
                <a:ext cx="233231" cy="430355"/>
              </a:xfrm>
              <a:prstGeom prst="line">
                <a:avLst/>
              </a:prstGeom>
              <a:noFill/>
              <a:ln w="38100" cap="flat" cmpd="sng" algn="ctr">
                <a:solidFill>
                  <a:srgbClr val="D9D9D9"/>
                </a:solidFill>
                <a:prstDash val="solid"/>
              </a:ln>
              <a:effectLst/>
            </p:spPr>
          </p:cxnSp>
          <p:cxnSp>
            <p:nvCxnSpPr>
              <p:cNvPr id="277" name="Straight Connector 276"/>
              <p:cNvCxnSpPr>
                <a:endCxn id="409" idx="6"/>
              </p:cNvCxnSpPr>
              <p:nvPr/>
            </p:nvCxnSpPr>
            <p:spPr>
              <a:xfrm flipH="1" flipV="1">
                <a:off x="4517890" y="3811117"/>
                <a:ext cx="685800" cy="82078"/>
              </a:xfrm>
              <a:prstGeom prst="line">
                <a:avLst/>
              </a:prstGeom>
              <a:noFill/>
              <a:ln w="38100" cap="flat" cmpd="sng" algn="ctr">
                <a:solidFill>
                  <a:srgbClr val="D9D9D9"/>
                </a:solidFill>
                <a:prstDash val="solid"/>
              </a:ln>
              <a:effectLst/>
            </p:spPr>
          </p:cxnSp>
        </p:grpSp>
        <p:cxnSp>
          <p:nvCxnSpPr>
            <p:cNvPr id="265" name="Straight Connector 264"/>
            <p:cNvCxnSpPr>
              <a:stCxn id="459" idx="6"/>
            </p:cNvCxnSpPr>
            <p:nvPr/>
          </p:nvCxnSpPr>
          <p:spPr>
            <a:xfrm>
              <a:off x="2844639" y="2821797"/>
              <a:ext cx="2395728" cy="124452"/>
            </a:xfrm>
            <a:prstGeom prst="line">
              <a:avLst/>
            </a:prstGeom>
            <a:noFill/>
            <a:ln w="38100" cap="flat" cmpd="sng" algn="ctr">
              <a:solidFill>
                <a:srgbClr val="D9D9D9"/>
              </a:solidFill>
              <a:prstDash val="solid"/>
            </a:ln>
            <a:effectLst/>
          </p:spPr>
        </p:cxnSp>
      </p:grpSp>
      <p:grpSp>
        <p:nvGrpSpPr>
          <p:cNvPr id="278" name="2 lines"/>
          <p:cNvGrpSpPr/>
          <p:nvPr/>
        </p:nvGrpSpPr>
        <p:grpSpPr>
          <a:xfrm>
            <a:off x="914117" y="-367239"/>
            <a:ext cx="8925389" cy="6729647"/>
            <a:chOff x="913364" y="-382301"/>
            <a:chExt cx="8926655" cy="6730602"/>
          </a:xfrm>
        </p:grpSpPr>
        <p:cxnSp>
          <p:nvCxnSpPr>
            <p:cNvPr id="279" name="Straight Connector 278"/>
            <p:cNvCxnSpPr>
              <a:stCxn id="458" idx="2"/>
            </p:cNvCxnSpPr>
            <p:nvPr/>
          </p:nvCxnSpPr>
          <p:spPr>
            <a:xfrm flipV="1">
              <a:off x="8519687" y="1976869"/>
              <a:ext cx="1126040" cy="505190"/>
            </a:xfrm>
            <a:prstGeom prst="line">
              <a:avLst/>
            </a:prstGeom>
            <a:noFill/>
            <a:ln w="38100" cap="flat" cmpd="sng" algn="ctr">
              <a:solidFill>
                <a:srgbClr val="D9D9D9"/>
              </a:solidFill>
              <a:prstDash val="solid"/>
            </a:ln>
            <a:effectLst/>
          </p:spPr>
        </p:cxnSp>
        <p:cxnSp>
          <p:nvCxnSpPr>
            <p:cNvPr id="280" name="Straight Connector 279"/>
            <p:cNvCxnSpPr>
              <a:stCxn id="458" idx="0"/>
            </p:cNvCxnSpPr>
            <p:nvPr/>
          </p:nvCxnSpPr>
          <p:spPr>
            <a:xfrm>
              <a:off x="8438376" y="3162746"/>
              <a:ext cx="1401643" cy="1009625"/>
            </a:xfrm>
            <a:prstGeom prst="line">
              <a:avLst/>
            </a:prstGeom>
            <a:noFill/>
            <a:ln w="38100" cap="flat" cmpd="sng" algn="ctr">
              <a:solidFill>
                <a:srgbClr val="D9D9D9"/>
              </a:solidFill>
              <a:prstDash val="solid"/>
            </a:ln>
            <a:effectLst/>
          </p:spPr>
        </p:cxnSp>
        <p:cxnSp>
          <p:nvCxnSpPr>
            <p:cNvPr id="281" name="Straight Connector 280"/>
            <p:cNvCxnSpPr>
              <a:stCxn id="239" idx="6"/>
              <a:endCxn id="242" idx="3"/>
            </p:cNvCxnSpPr>
            <p:nvPr/>
          </p:nvCxnSpPr>
          <p:spPr>
            <a:xfrm flipV="1">
              <a:off x="8985392" y="4289248"/>
              <a:ext cx="845334" cy="459650"/>
            </a:xfrm>
            <a:prstGeom prst="line">
              <a:avLst/>
            </a:prstGeom>
            <a:noFill/>
            <a:ln w="38100" cap="flat" cmpd="sng" algn="ctr">
              <a:solidFill>
                <a:srgbClr val="D9D9D9"/>
              </a:solidFill>
              <a:prstDash val="solid"/>
            </a:ln>
            <a:effectLst/>
          </p:spPr>
        </p:cxnSp>
        <p:cxnSp>
          <p:nvCxnSpPr>
            <p:cNvPr id="283" name="Straight Connector 282"/>
            <p:cNvCxnSpPr>
              <a:stCxn id="257" idx="5"/>
              <a:endCxn id="198" idx="1"/>
            </p:cNvCxnSpPr>
            <p:nvPr/>
          </p:nvCxnSpPr>
          <p:spPr>
            <a:xfrm>
              <a:off x="2720468" y="814110"/>
              <a:ext cx="658147" cy="734574"/>
            </a:xfrm>
            <a:prstGeom prst="line">
              <a:avLst/>
            </a:prstGeom>
            <a:noFill/>
            <a:ln w="38100" cap="flat" cmpd="sng" algn="ctr">
              <a:solidFill>
                <a:srgbClr val="D9D9D9"/>
              </a:solidFill>
              <a:prstDash val="solid"/>
            </a:ln>
            <a:effectLst/>
          </p:spPr>
        </p:cxnSp>
        <p:cxnSp>
          <p:nvCxnSpPr>
            <p:cNvPr id="284" name="Straight Connector 283"/>
            <p:cNvCxnSpPr>
              <a:stCxn id="458" idx="1"/>
              <a:endCxn id="449" idx="2"/>
            </p:cNvCxnSpPr>
            <p:nvPr/>
          </p:nvCxnSpPr>
          <p:spPr>
            <a:xfrm>
              <a:off x="8620006" y="2824728"/>
              <a:ext cx="872462" cy="119111"/>
            </a:xfrm>
            <a:prstGeom prst="line">
              <a:avLst/>
            </a:prstGeom>
            <a:noFill/>
            <a:ln w="38100" cap="flat" cmpd="sng" algn="ctr">
              <a:solidFill>
                <a:srgbClr val="D9D9D9"/>
              </a:solidFill>
              <a:prstDash val="solid"/>
            </a:ln>
            <a:effectLst/>
          </p:spPr>
        </p:cxnSp>
        <p:cxnSp>
          <p:nvCxnSpPr>
            <p:cNvPr id="286" name="Straight Connector 285"/>
            <p:cNvCxnSpPr>
              <a:stCxn id="260" idx="2"/>
              <a:endCxn id="417" idx="6"/>
            </p:cNvCxnSpPr>
            <p:nvPr/>
          </p:nvCxnSpPr>
          <p:spPr>
            <a:xfrm flipH="1" flipV="1">
              <a:off x="3945250" y="5015497"/>
              <a:ext cx="776915" cy="26566"/>
            </a:xfrm>
            <a:prstGeom prst="line">
              <a:avLst/>
            </a:prstGeom>
            <a:noFill/>
            <a:ln w="38100" cap="flat" cmpd="sng" algn="ctr">
              <a:solidFill>
                <a:srgbClr val="D9D9D9"/>
              </a:solidFill>
              <a:prstDash val="solid"/>
            </a:ln>
            <a:effectLst/>
          </p:spPr>
        </p:cxnSp>
        <p:cxnSp>
          <p:nvCxnSpPr>
            <p:cNvPr id="287" name="Straight Connector 286"/>
            <p:cNvCxnSpPr>
              <a:stCxn id="260" idx="3"/>
              <a:endCxn id="389" idx="7"/>
            </p:cNvCxnSpPr>
            <p:nvPr/>
          </p:nvCxnSpPr>
          <p:spPr>
            <a:xfrm flipH="1">
              <a:off x="4336453" y="5364600"/>
              <a:ext cx="474170" cy="554509"/>
            </a:xfrm>
            <a:prstGeom prst="line">
              <a:avLst/>
            </a:prstGeom>
            <a:noFill/>
            <a:ln w="38100" cap="flat" cmpd="sng" algn="ctr">
              <a:solidFill>
                <a:srgbClr val="D9D9D9"/>
              </a:solidFill>
              <a:prstDash val="solid"/>
            </a:ln>
            <a:effectLst/>
          </p:spPr>
        </p:cxnSp>
        <p:cxnSp>
          <p:nvCxnSpPr>
            <p:cNvPr id="289" name="Straight Connector 288"/>
            <p:cNvCxnSpPr>
              <a:stCxn id="260" idx="4"/>
              <a:endCxn id="390" idx="7"/>
            </p:cNvCxnSpPr>
            <p:nvPr/>
          </p:nvCxnSpPr>
          <p:spPr>
            <a:xfrm>
              <a:off x="5101241" y="5530117"/>
              <a:ext cx="485658" cy="818184"/>
            </a:xfrm>
            <a:prstGeom prst="line">
              <a:avLst/>
            </a:prstGeom>
            <a:noFill/>
            <a:ln w="38100" cap="flat" cmpd="sng" algn="ctr">
              <a:solidFill>
                <a:srgbClr val="D9D9D9"/>
              </a:solidFill>
              <a:prstDash val="solid"/>
            </a:ln>
            <a:effectLst/>
          </p:spPr>
        </p:cxnSp>
        <p:cxnSp>
          <p:nvCxnSpPr>
            <p:cNvPr id="290" name="Straight Connector 289"/>
            <p:cNvCxnSpPr>
              <a:stCxn id="259" idx="4"/>
              <a:endCxn id="400" idx="3"/>
            </p:cNvCxnSpPr>
            <p:nvPr/>
          </p:nvCxnSpPr>
          <p:spPr>
            <a:xfrm>
              <a:off x="6962323" y="6039317"/>
              <a:ext cx="366678" cy="151769"/>
            </a:xfrm>
            <a:prstGeom prst="line">
              <a:avLst/>
            </a:prstGeom>
            <a:noFill/>
            <a:ln w="38100" cap="flat" cmpd="sng" algn="ctr">
              <a:solidFill>
                <a:srgbClr val="D9D9D9"/>
              </a:solidFill>
              <a:prstDash val="solid"/>
            </a:ln>
            <a:effectLst/>
          </p:spPr>
        </p:cxnSp>
        <p:cxnSp>
          <p:nvCxnSpPr>
            <p:cNvPr id="292" name="Straight Connector 291"/>
            <p:cNvCxnSpPr>
              <a:stCxn id="262" idx="6"/>
              <a:endCxn id="409" idx="3"/>
            </p:cNvCxnSpPr>
            <p:nvPr/>
          </p:nvCxnSpPr>
          <p:spPr>
            <a:xfrm flipV="1">
              <a:off x="3032920" y="4223067"/>
              <a:ext cx="455393" cy="198268"/>
            </a:xfrm>
            <a:prstGeom prst="line">
              <a:avLst/>
            </a:prstGeom>
            <a:noFill/>
            <a:ln w="38100" cap="flat" cmpd="sng" algn="ctr">
              <a:solidFill>
                <a:srgbClr val="D9D9D9"/>
              </a:solidFill>
              <a:prstDash val="solid"/>
            </a:ln>
            <a:effectLst/>
          </p:spPr>
        </p:cxnSp>
        <p:cxnSp>
          <p:nvCxnSpPr>
            <p:cNvPr id="293" name="Straight Connector 292"/>
            <p:cNvCxnSpPr>
              <a:stCxn id="442" idx="4"/>
              <a:endCxn id="198" idx="0"/>
            </p:cNvCxnSpPr>
            <p:nvPr/>
          </p:nvCxnSpPr>
          <p:spPr>
            <a:xfrm>
              <a:off x="3619129" y="372418"/>
              <a:ext cx="23944" cy="1052210"/>
            </a:xfrm>
            <a:prstGeom prst="line">
              <a:avLst/>
            </a:prstGeom>
            <a:noFill/>
            <a:ln w="38100" cap="flat" cmpd="sng" algn="ctr">
              <a:solidFill>
                <a:srgbClr val="D9D9D9"/>
              </a:solidFill>
              <a:prstDash val="solid"/>
            </a:ln>
            <a:effectLst/>
          </p:spPr>
        </p:cxnSp>
        <p:cxnSp>
          <p:nvCxnSpPr>
            <p:cNvPr id="295" name="Straight Connector 294"/>
            <p:cNvCxnSpPr>
              <a:stCxn id="426" idx="3"/>
              <a:endCxn id="205" idx="0"/>
            </p:cNvCxnSpPr>
            <p:nvPr/>
          </p:nvCxnSpPr>
          <p:spPr>
            <a:xfrm flipH="1">
              <a:off x="5297971" y="163509"/>
              <a:ext cx="28201" cy="627363"/>
            </a:xfrm>
            <a:prstGeom prst="line">
              <a:avLst/>
            </a:prstGeom>
            <a:noFill/>
            <a:ln w="38100" cap="flat" cmpd="sng" algn="ctr">
              <a:solidFill>
                <a:srgbClr val="D9D9D9"/>
              </a:solidFill>
              <a:prstDash val="solid"/>
            </a:ln>
            <a:effectLst/>
          </p:spPr>
        </p:cxnSp>
        <p:cxnSp>
          <p:nvCxnSpPr>
            <p:cNvPr id="296" name="Straight Connector 295"/>
            <p:cNvCxnSpPr>
              <a:stCxn id="422" idx="4"/>
              <a:endCxn id="205" idx="0"/>
            </p:cNvCxnSpPr>
            <p:nvPr/>
          </p:nvCxnSpPr>
          <p:spPr>
            <a:xfrm>
              <a:off x="5099956" y="243645"/>
              <a:ext cx="198015" cy="547227"/>
            </a:xfrm>
            <a:prstGeom prst="line">
              <a:avLst/>
            </a:prstGeom>
            <a:noFill/>
            <a:ln w="38100" cap="flat" cmpd="sng" algn="ctr">
              <a:solidFill>
                <a:srgbClr val="D9D9D9"/>
              </a:solidFill>
              <a:prstDash val="solid"/>
            </a:ln>
            <a:effectLst/>
          </p:spPr>
        </p:cxnSp>
        <p:cxnSp>
          <p:nvCxnSpPr>
            <p:cNvPr id="297" name="Straight Connector 296"/>
            <p:cNvCxnSpPr>
              <a:stCxn id="420" idx="5"/>
              <a:endCxn id="205" idx="0"/>
            </p:cNvCxnSpPr>
            <p:nvPr/>
          </p:nvCxnSpPr>
          <p:spPr>
            <a:xfrm>
              <a:off x="4901305" y="284573"/>
              <a:ext cx="396666" cy="506299"/>
            </a:xfrm>
            <a:prstGeom prst="line">
              <a:avLst/>
            </a:prstGeom>
            <a:noFill/>
            <a:ln w="38100" cap="flat" cmpd="sng" algn="ctr">
              <a:solidFill>
                <a:srgbClr val="D9D9D9"/>
              </a:solidFill>
              <a:prstDash val="solid"/>
            </a:ln>
            <a:effectLst/>
          </p:spPr>
        </p:cxnSp>
        <p:cxnSp>
          <p:nvCxnSpPr>
            <p:cNvPr id="299" name="Straight Connector 298"/>
            <p:cNvCxnSpPr>
              <a:stCxn id="423" idx="5"/>
              <a:endCxn id="205" idx="1"/>
            </p:cNvCxnSpPr>
            <p:nvPr/>
          </p:nvCxnSpPr>
          <p:spPr>
            <a:xfrm>
              <a:off x="4615480" y="597626"/>
              <a:ext cx="285769" cy="509105"/>
            </a:xfrm>
            <a:prstGeom prst="line">
              <a:avLst/>
            </a:prstGeom>
            <a:noFill/>
            <a:ln w="38100" cap="flat" cmpd="sng" algn="ctr">
              <a:solidFill>
                <a:srgbClr val="D9D9D9"/>
              </a:solidFill>
              <a:prstDash val="solid"/>
            </a:ln>
            <a:effectLst/>
          </p:spPr>
        </p:cxnSp>
        <p:cxnSp>
          <p:nvCxnSpPr>
            <p:cNvPr id="300" name="Straight Connector 299"/>
            <p:cNvCxnSpPr>
              <a:endCxn id="205" idx="1"/>
            </p:cNvCxnSpPr>
            <p:nvPr/>
          </p:nvCxnSpPr>
          <p:spPr>
            <a:xfrm>
              <a:off x="4560762" y="-202899"/>
              <a:ext cx="340487" cy="1324144"/>
            </a:xfrm>
            <a:prstGeom prst="line">
              <a:avLst/>
            </a:prstGeom>
            <a:noFill/>
            <a:ln w="38100" cap="flat" cmpd="sng" algn="ctr">
              <a:solidFill>
                <a:srgbClr val="D9D9D9"/>
              </a:solidFill>
              <a:prstDash val="solid"/>
            </a:ln>
            <a:effectLst/>
          </p:spPr>
        </p:cxnSp>
        <p:cxnSp>
          <p:nvCxnSpPr>
            <p:cNvPr id="302" name="Straight Connector 301"/>
            <p:cNvCxnSpPr>
              <a:stCxn id="430" idx="3"/>
              <a:endCxn id="205" idx="7"/>
            </p:cNvCxnSpPr>
            <p:nvPr/>
          </p:nvCxnSpPr>
          <p:spPr>
            <a:xfrm flipH="1">
              <a:off x="5801841" y="135545"/>
              <a:ext cx="389225" cy="712506"/>
            </a:xfrm>
            <a:prstGeom prst="line">
              <a:avLst/>
            </a:prstGeom>
            <a:noFill/>
            <a:ln w="38100" cap="flat" cmpd="sng" algn="ctr">
              <a:solidFill>
                <a:srgbClr val="D9D9D9"/>
              </a:solidFill>
              <a:prstDash val="solid"/>
            </a:ln>
            <a:effectLst/>
          </p:spPr>
        </p:cxnSp>
        <p:cxnSp>
          <p:nvCxnSpPr>
            <p:cNvPr id="303" name="Straight Connector 302"/>
            <p:cNvCxnSpPr>
              <a:stCxn id="425" idx="6"/>
              <a:endCxn id="205" idx="1"/>
            </p:cNvCxnSpPr>
            <p:nvPr/>
          </p:nvCxnSpPr>
          <p:spPr>
            <a:xfrm flipV="1">
              <a:off x="4401176" y="1106731"/>
              <a:ext cx="500073" cy="93511"/>
            </a:xfrm>
            <a:prstGeom prst="line">
              <a:avLst/>
            </a:prstGeom>
            <a:noFill/>
            <a:ln w="38100" cap="flat" cmpd="sng" algn="ctr">
              <a:solidFill>
                <a:srgbClr val="D9D9D9"/>
              </a:solidFill>
              <a:prstDash val="solid"/>
            </a:ln>
            <a:effectLst/>
          </p:spPr>
        </p:cxnSp>
        <p:cxnSp>
          <p:nvCxnSpPr>
            <p:cNvPr id="305" name="Straight Connector 304"/>
            <p:cNvCxnSpPr>
              <a:stCxn id="424" idx="6"/>
              <a:endCxn id="205" idx="1"/>
            </p:cNvCxnSpPr>
            <p:nvPr/>
          </p:nvCxnSpPr>
          <p:spPr>
            <a:xfrm>
              <a:off x="4083530" y="742326"/>
              <a:ext cx="817719" cy="364405"/>
            </a:xfrm>
            <a:prstGeom prst="line">
              <a:avLst/>
            </a:prstGeom>
            <a:noFill/>
            <a:ln w="38100" cap="flat" cmpd="sng" algn="ctr">
              <a:solidFill>
                <a:srgbClr val="D9D9D9"/>
              </a:solidFill>
              <a:prstDash val="solid"/>
            </a:ln>
            <a:effectLst/>
          </p:spPr>
        </p:cxnSp>
        <p:cxnSp>
          <p:nvCxnSpPr>
            <p:cNvPr id="306" name="Straight Connector 305"/>
            <p:cNvCxnSpPr>
              <a:stCxn id="444" idx="3"/>
              <a:endCxn id="458" idx="2"/>
            </p:cNvCxnSpPr>
            <p:nvPr/>
          </p:nvCxnSpPr>
          <p:spPr>
            <a:xfrm flipH="1">
              <a:off x="8519687" y="1662778"/>
              <a:ext cx="172690" cy="804767"/>
            </a:xfrm>
            <a:prstGeom prst="line">
              <a:avLst/>
            </a:prstGeom>
            <a:noFill/>
            <a:ln w="38100" cap="flat" cmpd="sng" algn="ctr">
              <a:solidFill>
                <a:srgbClr val="D9D9D9"/>
              </a:solidFill>
              <a:prstDash val="solid"/>
            </a:ln>
            <a:effectLst/>
          </p:spPr>
        </p:cxnSp>
        <p:cxnSp>
          <p:nvCxnSpPr>
            <p:cNvPr id="308" name="Straight Connector 307"/>
            <p:cNvCxnSpPr>
              <a:stCxn id="227" idx="1"/>
            </p:cNvCxnSpPr>
            <p:nvPr/>
          </p:nvCxnSpPr>
          <p:spPr>
            <a:xfrm flipV="1">
              <a:off x="7704172" y="-382301"/>
              <a:ext cx="1049574" cy="842458"/>
            </a:xfrm>
            <a:prstGeom prst="line">
              <a:avLst/>
            </a:prstGeom>
            <a:noFill/>
            <a:ln w="38100" cap="flat" cmpd="sng" algn="ctr">
              <a:solidFill>
                <a:srgbClr val="D9D9D9"/>
              </a:solidFill>
              <a:prstDash val="solid"/>
            </a:ln>
            <a:effectLst/>
          </p:spPr>
        </p:cxnSp>
        <p:cxnSp>
          <p:nvCxnSpPr>
            <p:cNvPr id="310" name="Straight Connector 309"/>
            <p:cNvCxnSpPr>
              <a:stCxn id="227" idx="1"/>
            </p:cNvCxnSpPr>
            <p:nvPr/>
          </p:nvCxnSpPr>
          <p:spPr>
            <a:xfrm flipV="1">
              <a:off x="7704172" y="-355272"/>
              <a:ext cx="403947" cy="815429"/>
            </a:xfrm>
            <a:prstGeom prst="line">
              <a:avLst/>
            </a:prstGeom>
            <a:noFill/>
            <a:ln w="38100" cap="flat" cmpd="sng" algn="ctr">
              <a:solidFill>
                <a:srgbClr val="D9D9D9"/>
              </a:solidFill>
              <a:prstDash val="solid"/>
            </a:ln>
            <a:effectLst/>
          </p:spPr>
        </p:cxnSp>
        <p:cxnSp>
          <p:nvCxnSpPr>
            <p:cNvPr id="312" name="Straight Connector 311"/>
            <p:cNvCxnSpPr>
              <a:stCxn id="409" idx="2"/>
              <a:endCxn id="411" idx="5"/>
            </p:cNvCxnSpPr>
            <p:nvPr/>
          </p:nvCxnSpPr>
          <p:spPr>
            <a:xfrm flipH="1" flipV="1">
              <a:off x="1133326" y="3373926"/>
              <a:ext cx="2178339" cy="422677"/>
            </a:xfrm>
            <a:prstGeom prst="line">
              <a:avLst/>
            </a:prstGeom>
            <a:noFill/>
            <a:ln w="38100" cap="flat" cmpd="sng" algn="ctr">
              <a:solidFill>
                <a:srgbClr val="D9D9D9"/>
              </a:solidFill>
              <a:prstDash val="solid"/>
            </a:ln>
            <a:effectLst/>
          </p:spPr>
        </p:cxnSp>
        <p:cxnSp>
          <p:nvCxnSpPr>
            <p:cNvPr id="313" name="Straight Connector 312"/>
            <p:cNvCxnSpPr>
              <a:stCxn id="459" idx="2"/>
              <a:endCxn id="410" idx="6"/>
            </p:cNvCxnSpPr>
            <p:nvPr/>
          </p:nvCxnSpPr>
          <p:spPr>
            <a:xfrm flipH="1" flipV="1">
              <a:off x="913364" y="2594949"/>
              <a:ext cx="875271" cy="72290"/>
            </a:xfrm>
            <a:prstGeom prst="line">
              <a:avLst/>
            </a:prstGeom>
            <a:noFill/>
            <a:ln w="38100" cap="flat" cmpd="sng" algn="ctr">
              <a:solidFill>
                <a:srgbClr val="D9D9D9"/>
              </a:solidFill>
              <a:prstDash val="solid"/>
            </a:ln>
            <a:effectLst/>
          </p:spPr>
        </p:cxnSp>
        <p:cxnSp>
          <p:nvCxnSpPr>
            <p:cNvPr id="317" name="Straight Connector 316"/>
            <p:cNvCxnSpPr>
              <a:stCxn id="459" idx="1"/>
              <a:endCxn id="253" idx="6"/>
            </p:cNvCxnSpPr>
            <p:nvPr/>
          </p:nvCxnSpPr>
          <p:spPr>
            <a:xfrm flipH="1" flipV="1">
              <a:off x="1331948" y="1913492"/>
              <a:ext cx="660848" cy="400902"/>
            </a:xfrm>
            <a:prstGeom prst="line">
              <a:avLst/>
            </a:prstGeom>
            <a:noFill/>
            <a:ln w="38100" cap="flat" cmpd="sng" algn="ctr">
              <a:solidFill>
                <a:srgbClr val="D9D9D9"/>
              </a:solidFill>
              <a:prstDash val="solid"/>
            </a:ln>
            <a:effectLst/>
          </p:spPr>
        </p:cxnSp>
      </p:grpSp>
      <p:grpSp>
        <p:nvGrpSpPr>
          <p:cNvPr id="318" name="3 lines"/>
          <p:cNvGrpSpPr/>
          <p:nvPr/>
        </p:nvGrpSpPr>
        <p:grpSpPr>
          <a:xfrm>
            <a:off x="243824" y="-140996"/>
            <a:ext cx="11728032" cy="6465689"/>
            <a:chOff x="242977" y="-141512"/>
            <a:chExt cx="11729695" cy="6466606"/>
          </a:xfrm>
        </p:grpSpPr>
        <p:cxnSp>
          <p:nvCxnSpPr>
            <p:cNvPr id="325" name="Straight Connector 324"/>
            <p:cNvCxnSpPr>
              <a:endCxn id="486" idx="1"/>
            </p:cNvCxnSpPr>
            <p:nvPr/>
          </p:nvCxnSpPr>
          <p:spPr>
            <a:xfrm>
              <a:off x="10690017" y="2190138"/>
              <a:ext cx="503529" cy="461952"/>
            </a:xfrm>
            <a:prstGeom prst="line">
              <a:avLst/>
            </a:prstGeom>
            <a:noFill/>
            <a:ln w="38100" cap="flat" cmpd="sng" algn="ctr">
              <a:solidFill>
                <a:srgbClr val="D9D9D9"/>
              </a:solidFill>
              <a:prstDash val="solid"/>
            </a:ln>
            <a:effectLst/>
          </p:spPr>
        </p:cxnSp>
        <p:cxnSp>
          <p:nvCxnSpPr>
            <p:cNvPr id="326" name="Straight Connector 325"/>
            <p:cNvCxnSpPr>
              <a:endCxn id="256" idx="2"/>
            </p:cNvCxnSpPr>
            <p:nvPr/>
          </p:nvCxnSpPr>
          <p:spPr>
            <a:xfrm>
              <a:off x="10912567" y="1748394"/>
              <a:ext cx="545678" cy="137793"/>
            </a:xfrm>
            <a:prstGeom prst="line">
              <a:avLst/>
            </a:prstGeom>
            <a:noFill/>
            <a:ln w="38100" cap="flat" cmpd="sng" algn="ctr">
              <a:solidFill>
                <a:srgbClr val="D9D9D9"/>
              </a:solidFill>
              <a:prstDash val="solid"/>
            </a:ln>
            <a:effectLst/>
          </p:spPr>
        </p:cxnSp>
        <p:cxnSp>
          <p:nvCxnSpPr>
            <p:cNvPr id="327" name="Straight Connector 326"/>
            <p:cNvCxnSpPr>
              <a:stCxn id="235" idx="0"/>
              <a:endCxn id="241" idx="4"/>
            </p:cNvCxnSpPr>
            <p:nvPr/>
          </p:nvCxnSpPr>
          <p:spPr>
            <a:xfrm flipH="1" flipV="1">
              <a:off x="9632112" y="348694"/>
              <a:ext cx="617891" cy="690730"/>
            </a:xfrm>
            <a:prstGeom prst="line">
              <a:avLst/>
            </a:prstGeom>
            <a:noFill/>
            <a:ln w="38100" cap="flat" cmpd="sng" algn="ctr">
              <a:solidFill>
                <a:srgbClr val="D9D9D9"/>
              </a:solidFill>
              <a:prstDash val="solid"/>
            </a:ln>
            <a:effectLst/>
          </p:spPr>
        </p:cxnSp>
        <p:cxnSp>
          <p:nvCxnSpPr>
            <p:cNvPr id="328" name="Straight Connector 327"/>
            <p:cNvCxnSpPr>
              <a:stCxn id="242" idx="6"/>
              <a:endCxn id="254" idx="1"/>
            </p:cNvCxnSpPr>
            <p:nvPr/>
          </p:nvCxnSpPr>
          <p:spPr>
            <a:xfrm>
              <a:off x="10944372" y="4797774"/>
              <a:ext cx="940414" cy="388555"/>
            </a:xfrm>
            <a:prstGeom prst="line">
              <a:avLst/>
            </a:prstGeom>
            <a:noFill/>
            <a:ln w="38100" cap="flat" cmpd="sng" algn="ctr">
              <a:solidFill>
                <a:srgbClr val="D9D9D9"/>
              </a:solidFill>
              <a:prstDash val="solid"/>
            </a:ln>
            <a:effectLst/>
          </p:spPr>
        </p:cxnSp>
        <p:cxnSp>
          <p:nvCxnSpPr>
            <p:cNvPr id="329" name="Straight Connector 328"/>
            <p:cNvCxnSpPr>
              <a:stCxn id="242" idx="5"/>
              <a:endCxn id="393" idx="2"/>
            </p:cNvCxnSpPr>
            <p:nvPr/>
          </p:nvCxnSpPr>
          <p:spPr>
            <a:xfrm>
              <a:off x="10469249" y="4975009"/>
              <a:ext cx="324764" cy="439038"/>
            </a:xfrm>
            <a:prstGeom prst="line">
              <a:avLst/>
            </a:prstGeom>
            <a:noFill/>
            <a:ln w="38100" cap="flat" cmpd="sng" algn="ctr">
              <a:solidFill>
                <a:srgbClr val="D9D9D9"/>
              </a:solidFill>
              <a:prstDash val="solid"/>
            </a:ln>
            <a:effectLst/>
          </p:spPr>
        </p:cxnSp>
        <p:cxnSp>
          <p:nvCxnSpPr>
            <p:cNvPr id="330" name="Straight Connector 329"/>
            <p:cNvCxnSpPr>
              <a:stCxn id="242" idx="5"/>
              <a:endCxn id="394" idx="2"/>
            </p:cNvCxnSpPr>
            <p:nvPr/>
          </p:nvCxnSpPr>
          <p:spPr>
            <a:xfrm flipH="1">
              <a:off x="9465542" y="4975009"/>
              <a:ext cx="1003707" cy="911294"/>
            </a:xfrm>
            <a:prstGeom prst="line">
              <a:avLst/>
            </a:prstGeom>
            <a:noFill/>
            <a:ln w="38100" cap="flat" cmpd="sng" algn="ctr">
              <a:solidFill>
                <a:srgbClr val="D9D9D9"/>
              </a:solidFill>
              <a:prstDash val="solid"/>
            </a:ln>
            <a:effectLst/>
          </p:spPr>
        </p:cxnSp>
        <p:cxnSp>
          <p:nvCxnSpPr>
            <p:cNvPr id="331" name="Straight Connector 330"/>
            <p:cNvCxnSpPr>
              <a:stCxn id="242" idx="5"/>
              <a:endCxn id="396" idx="2"/>
            </p:cNvCxnSpPr>
            <p:nvPr/>
          </p:nvCxnSpPr>
          <p:spPr>
            <a:xfrm flipH="1">
              <a:off x="9877488" y="4975009"/>
              <a:ext cx="591761" cy="1350085"/>
            </a:xfrm>
            <a:prstGeom prst="line">
              <a:avLst/>
            </a:prstGeom>
            <a:noFill/>
            <a:ln w="38100" cap="flat" cmpd="sng" algn="ctr">
              <a:solidFill>
                <a:srgbClr val="D9D9D9"/>
              </a:solidFill>
              <a:prstDash val="solid"/>
            </a:ln>
            <a:effectLst/>
          </p:spPr>
        </p:cxnSp>
        <p:cxnSp>
          <p:nvCxnSpPr>
            <p:cNvPr id="332" name="Straight Connector 331"/>
            <p:cNvCxnSpPr>
              <a:stCxn id="235" idx="7"/>
              <a:endCxn id="406" idx="1"/>
            </p:cNvCxnSpPr>
            <p:nvPr/>
          </p:nvCxnSpPr>
          <p:spPr>
            <a:xfrm flipV="1">
              <a:off x="10718506" y="944741"/>
              <a:ext cx="359452" cy="288744"/>
            </a:xfrm>
            <a:prstGeom prst="line">
              <a:avLst/>
            </a:prstGeom>
            <a:noFill/>
            <a:ln w="38100" cap="flat" cmpd="sng" algn="ctr">
              <a:solidFill>
                <a:srgbClr val="D9D9D9"/>
              </a:solidFill>
              <a:prstDash val="solid"/>
            </a:ln>
            <a:effectLst/>
          </p:spPr>
        </p:cxnSp>
        <p:cxnSp>
          <p:nvCxnSpPr>
            <p:cNvPr id="333" name="Straight Connector 332"/>
            <p:cNvCxnSpPr>
              <a:stCxn id="240" idx="0"/>
              <a:endCxn id="262" idx="2"/>
            </p:cNvCxnSpPr>
            <p:nvPr/>
          </p:nvCxnSpPr>
          <p:spPr>
            <a:xfrm flipV="1">
              <a:off x="1614282" y="4790107"/>
              <a:ext cx="575650" cy="312694"/>
            </a:xfrm>
            <a:prstGeom prst="line">
              <a:avLst/>
            </a:prstGeom>
            <a:noFill/>
            <a:ln w="38100" cap="flat" cmpd="sng" algn="ctr">
              <a:solidFill>
                <a:srgbClr val="D9D9D9"/>
              </a:solidFill>
              <a:prstDash val="solid"/>
            </a:ln>
            <a:effectLst/>
          </p:spPr>
        </p:cxnSp>
        <p:cxnSp>
          <p:nvCxnSpPr>
            <p:cNvPr id="334" name="Straight Connector 333"/>
            <p:cNvCxnSpPr>
              <a:stCxn id="435" idx="7"/>
              <a:endCxn id="262" idx="3"/>
            </p:cNvCxnSpPr>
            <p:nvPr/>
          </p:nvCxnSpPr>
          <p:spPr>
            <a:xfrm flipV="1">
              <a:off x="1983745" y="5036268"/>
              <a:ext cx="454889" cy="834949"/>
            </a:xfrm>
            <a:prstGeom prst="line">
              <a:avLst/>
            </a:prstGeom>
            <a:noFill/>
            <a:ln w="38100" cap="flat" cmpd="sng" algn="ctr">
              <a:solidFill>
                <a:srgbClr val="D9D9D9"/>
              </a:solidFill>
              <a:prstDash val="solid"/>
            </a:ln>
            <a:effectLst/>
          </p:spPr>
        </p:cxnSp>
        <p:cxnSp>
          <p:nvCxnSpPr>
            <p:cNvPr id="335" name="Straight Connector 334"/>
            <p:cNvCxnSpPr>
              <a:stCxn id="448" idx="2"/>
              <a:endCxn id="444" idx="7"/>
            </p:cNvCxnSpPr>
            <p:nvPr/>
          </p:nvCxnSpPr>
          <p:spPr>
            <a:xfrm flipH="1">
              <a:off x="8784133" y="1268220"/>
              <a:ext cx="247101" cy="11082"/>
            </a:xfrm>
            <a:prstGeom prst="line">
              <a:avLst/>
            </a:prstGeom>
            <a:noFill/>
            <a:ln w="38100" cap="flat" cmpd="sng" algn="ctr">
              <a:solidFill>
                <a:srgbClr val="D9D9D9"/>
              </a:solidFill>
              <a:prstDash val="solid"/>
            </a:ln>
            <a:effectLst/>
          </p:spPr>
        </p:cxnSp>
        <p:cxnSp>
          <p:nvCxnSpPr>
            <p:cNvPr id="336" name="Straight Connector 335"/>
            <p:cNvCxnSpPr>
              <a:stCxn id="447" idx="3"/>
              <a:endCxn id="444" idx="7"/>
            </p:cNvCxnSpPr>
            <p:nvPr/>
          </p:nvCxnSpPr>
          <p:spPr>
            <a:xfrm flipH="1">
              <a:off x="8784133" y="1126496"/>
              <a:ext cx="99267" cy="152806"/>
            </a:xfrm>
            <a:prstGeom prst="line">
              <a:avLst/>
            </a:prstGeom>
            <a:noFill/>
            <a:ln w="38100" cap="flat" cmpd="sng" algn="ctr">
              <a:solidFill>
                <a:srgbClr val="D9D9D9"/>
              </a:solidFill>
              <a:prstDash val="solid"/>
            </a:ln>
            <a:effectLst/>
          </p:spPr>
        </p:cxnSp>
        <p:cxnSp>
          <p:nvCxnSpPr>
            <p:cNvPr id="338" name="Straight Connector 337"/>
            <p:cNvCxnSpPr>
              <a:stCxn id="446" idx="4"/>
              <a:endCxn id="444" idx="7"/>
            </p:cNvCxnSpPr>
            <p:nvPr/>
          </p:nvCxnSpPr>
          <p:spPr>
            <a:xfrm>
              <a:off x="8735752" y="1094104"/>
              <a:ext cx="48381" cy="185198"/>
            </a:xfrm>
            <a:prstGeom prst="line">
              <a:avLst/>
            </a:prstGeom>
            <a:noFill/>
            <a:ln w="38100" cap="flat" cmpd="sng" algn="ctr">
              <a:solidFill>
                <a:srgbClr val="D9D9D9"/>
              </a:solidFill>
              <a:prstDash val="solid"/>
            </a:ln>
            <a:effectLst/>
          </p:spPr>
        </p:cxnSp>
        <p:cxnSp>
          <p:nvCxnSpPr>
            <p:cNvPr id="339" name="Straight Connector 338"/>
            <p:cNvCxnSpPr>
              <a:stCxn id="235" idx="0"/>
            </p:cNvCxnSpPr>
            <p:nvPr/>
          </p:nvCxnSpPr>
          <p:spPr>
            <a:xfrm flipV="1">
              <a:off x="10250003" y="-141512"/>
              <a:ext cx="147917" cy="1180936"/>
            </a:xfrm>
            <a:prstGeom prst="line">
              <a:avLst/>
            </a:prstGeom>
            <a:noFill/>
            <a:ln w="38100" cap="flat" cmpd="sng" algn="ctr">
              <a:solidFill>
                <a:srgbClr val="D9D9D9"/>
              </a:solidFill>
              <a:prstDash val="solid"/>
            </a:ln>
            <a:effectLst/>
          </p:spPr>
        </p:cxnSp>
        <p:cxnSp>
          <p:nvCxnSpPr>
            <p:cNvPr id="341" name="Straight Connector 340"/>
            <p:cNvCxnSpPr>
              <a:stCxn id="449" idx="5"/>
              <a:endCxn id="453" idx="1"/>
            </p:cNvCxnSpPr>
            <p:nvPr/>
          </p:nvCxnSpPr>
          <p:spPr>
            <a:xfrm>
              <a:off x="9783636" y="3078959"/>
              <a:ext cx="36232" cy="127731"/>
            </a:xfrm>
            <a:prstGeom prst="line">
              <a:avLst/>
            </a:prstGeom>
            <a:noFill/>
            <a:ln w="38100" cap="flat" cmpd="sng" algn="ctr">
              <a:solidFill>
                <a:srgbClr val="D9D9D9"/>
              </a:solidFill>
              <a:prstDash val="solid"/>
            </a:ln>
            <a:effectLst/>
          </p:spPr>
        </p:cxnSp>
        <p:cxnSp>
          <p:nvCxnSpPr>
            <p:cNvPr id="342" name="Straight Connector 341"/>
            <p:cNvCxnSpPr>
              <a:stCxn id="449" idx="5"/>
              <a:endCxn id="450" idx="1"/>
            </p:cNvCxnSpPr>
            <p:nvPr/>
          </p:nvCxnSpPr>
          <p:spPr>
            <a:xfrm>
              <a:off x="9783636" y="3078959"/>
              <a:ext cx="191017" cy="65090"/>
            </a:xfrm>
            <a:prstGeom prst="line">
              <a:avLst/>
            </a:prstGeom>
            <a:noFill/>
            <a:ln w="38100" cap="flat" cmpd="sng" algn="ctr">
              <a:solidFill>
                <a:srgbClr val="D9D9D9"/>
              </a:solidFill>
              <a:prstDash val="solid"/>
            </a:ln>
            <a:effectLst/>
          </p:spPr>
        </p:cxnSp>
        <p:cxnSp>
          <p:nvCxnSpPr>
            <p:cNvPr id="343" name="Straight Connector 342"/>
            <p:cNvCxnSpPr>
              <a:stCxn id="449" idx="6"/>
              <a:endCxn id="452" idx="2"/>
            </p:cNvCxnSpPr>
            <p:nvPr/>
          </p:nvCxnSpPr>
          <p:spPr>
            <a:xfrm flipV="1">
              <a:off x="9833592" y="2922774"/>
              <a:ext cx="233619" cy="35579"/>
            </a:xfrm>
            <a:prstGeom prst="line">
              <a:avLst/>
            </a:prstGeom>
            <a:noFill/>
            <a:ln w="38100" cap="flat" cmpd="sng" algn="ctr">
              <a:solidFill>
                <a:srgbClr val="D9D9D9"/>
              </a:solidFill>
              <a:prstDash val="solid"/>
            </a:ln>
            <a:effectLst/>
          </p:spPr>
        </p:cxnSp>
        <p:cxnSp>
          <p:nvCxnSpPr>
            <p:cNvPr id="344" name="Straight Connector 343"/>
            <p:cNvCxnSpPr>
              <a:stCxn id="449" idx="7"/>
              <a:endCxn id="457" idx="3"/>
            </p:cNvCxnSpPr>
            <p:nvPr/>
          </p:nvCxnSpPr>
          <p:spPr>
            <a:xfrm flipV="1">
              <a:off x="9783636" y="2761644"/>
              <a:ext cx="108432" cy="76103"/>
            </a:xfrm>
            <a:prstGeom prst="line">
              <a:avLst/>
            </a:prstGeom>
            <a:noFill/>
            <a:ln w="38100" cap="flat" cmpd="sng" algn="ctr">
              <a:solidFill>
                <a:srgbClr val="D9D9D9"/>
              </a:solidFill>
              <a:prstDash val="solid"/>
            </a:ln>
            <a:effectLst/>
          </p:spPr>
        </p:cxnSp>
        <p:cxnSp>
          <p:nvCxnSpPr>
            <p:cNvPr id="345" name="Straight Connector 344"/>
            <p:cNvCxnSpPr>
              <a:stCxn id="439" idx="3"/>
              <a:endCxn id="242" idx="7"/>
            </p:cNvCxnSpPr>
            <p:nvPr/>
          </p:nvCxnSpPr>
          <p:spPr>
            <a:xfrm flipH="1">
              <a:off x="11155010" y="3968656"/>
              <a:ext cx="236155" cy="367830"/>
            </a:xfrm>
            <a:prstGeom prst="line">
              <a:avLst/>
            </a:prstGeom>
            <a:noFill/>
            <a:ln w="38100" cap="flat" cmpd="sng" algn="ctr">
              <a:solidFill>
                <a:srgbClr val="D9D9D9"/>
              </a:solidFill>
              <a:prstDash val="solid"/>
            </a:ln>
            <a:effectLst/>
          </p:spPr>
        </p:cxnSp>
        <p:cxnSp>
          <p:nvCxnSpPr>
            <p:cNvPr id="346" name="Straight Connector 345"/>
            <p:cNvCxnSpPr>
              <a:stCxn id="441" idx="2"/>
              <a:endCxn id="242" idx="7"/>
            </p:cNvCxnSpPr>
            <p:nvPr/>
          </p:nvCxnSpPr>
          <p:spPr>
            <a:xfrm flipH="1">
              <a:off x="11155010" y="4227790"/>
              <a:ext cx="817662" cy="108696"/>
            </a:xfrm>
            <a:prstGeom prst="line">
              <a:avLst/>
            </a:prstGeom>
            <a:noFill/>
            <a:ln w="38100" cap="flat" cmpd="sng" algn="ctr">
              <a:solidFill>
                <a:srgbClr val="D9D9D9"/>
              </a:solidFill>
              <a:prstDash val="solid"/>
            </a:ln>
            <a:effectLst/>
          </p:spPr>
        </p:cxnSp>
        <p:cxnSp>
          <p:nvCxnSpPr>
            <p:cNvPr id="348" name="Straight Connector 347"/>
            <p:cNvCxnSpPr>
              <a:stCxn id="253" idx="1"/>
              <a:endCxn id="434" idx="4"/>
            </p:cNvCxnSpPr>
            <p:nvPr/>
          </p:nvCxnSpPr>
          <p:spPr>
            <a:xfrm flipV="1">
              <a:off x="841178" y="483746"/>
              <a:ext cx="152422" cy="827797"/>
            </a:xfrm>
            <a:prstGeom prst="line">
              <a:avLst/>
            </a:prstGeom>
            <a:noFill/>
            <a:ln w="38100" cap="flat" cmpd="sng" algn="ctr">
              <a:solidFill>
                <a:srgbClr val="D9D9D9"/>
              </a:solidFill>
              <a:prstDash val="solid"/>
            </a:ln>
            <a:effectLst/>
          </p:spPr>
        </p:cxnSp>
        <p:cxnSp>
          <p:nvCxnSpPr>
            <p:cNvPr id="349" name="Straight Connector 348"/>
            <p:cNvCxnSpPr>
              <a:stCxn id="253" idx="1"/>
              <a:endCxn id="431" idx="4"/>
            </p:cNvCxnSpPr>
            <p:nvPr/>
          </p:nvCxnSpPr>
          <p:spPr>
            <a:xfrm flipH="1" flipV="1">
              <a:off x="441630" y="628631"/>
              <a:ext cx="399548" cy="682912"/>
            </a:xfrm>
            <a:prstGeom prst="line">
              <a:avLst/>
            </a:prstGeom>
            <a:noFill/>
            <a:ln w="38100" cap="flat" cmpd="sng" algn="ctr">
              <a:solidFill>
                <a:srgbClr val="D9D9D9"/>
              </a:solidFill>
              <a:prstDash val="solid"/>
            </a:ln>
            <a:effectLst/>
          </p:spPr>
        </p:cxnSp>
        <p:cxnSp>
          <p:nvCxnSpPr>
            <p:cNvPr id="351" name="Straight Connector 350"/>
            <p:cNvCxnSpPr>
              <a:stCxn id="253" idx="1"/>
              <a:endCxn id="433" idx="5"/>
            </p:cNvCxnSpPr>
            <p:nvPr/>
          </p:nvCxnSpPr>
          <p:spPr>
            <a:xfrm flipH="1" flipV="1">
              <a:off x="242977" y="876599"/>
              <a:ext cx="598201" cy="434944"/>
            </a:xfrm>
            <a:prstGeom prst="line">
              <a:avLst/>
            </a:prstGeom>
            <a:noFill/>
            <a:ln w="38100" cap="flat" cmpd="sng" algn="ctr">
              <a:solidFill>
                <a:srgbClr val="D9D9D9"/>
              </a:solidFill>
              <a:prstDash val="solid"/>
            </a:ln>
            <a:effectLst/>
          </p:spPr>
        </p:cxnSp>
        <p:cxnSp>
          <p:nvCxnSpPr>
            <p:cNvPr id="352" name="Straight Connector 351"/>
            <p:cNvCxnSpPr>
              <a:stCxn id="253" idx="1"/>
              <a:endCxn id="432" idx="3"/>
            </p:cNvCxnSpPr>
            <p:nvPr/>
          </p:nvCxnSpPr>
          <p:spPr>
            <a:xfrm flipH="1" flipV="1">
              <a:off x="630414" y="535056"/>
              <a:ext cx="210764" cy="776487"/>
            </a:xfrm>
            <a:prstGeom prst="line">
              <a:avLst/>
            </a:prstGeom>
            <a:noFill/>
            <a:ln w="38100" cap="flat" cmpd="sng" algn="ctr">
              <a:solidFill>
                <a:srgbClr val="D9D9D9"/>
              </a:solidFill>
              <a:prstDash val="solid"/>
            </a:ln>
            <a:effectLst/>
          </p:spPr>
        </p:cxnSp>
      </p:grpSp>
      <p:grpSp>
        <p:nvGrpSpPr>
          <p:cNvPr id="353" name="4 lines"/>
          <p:cNvGrpSpPr/>
          <p:nvPr/>
        </p:nvGrpSpPr>
        <p:grpSpPr>
          <a:xfrm>
            <a:off x="-254944" y="-15770"/>
            <a:ext cx="13457079" cy="7512486"/>
            <a:chOff x="-255862" y="-30783"/>
            <a:chExt cx="13458987" cy="7513552"/>
          </a:xfrm>
        </p:grpSpPr>
        <p:cxnSp>
          <p:nvCxnSpPr>
            <p:cNvPr id="354" name="Straight Connector 353"/>
            <p:cNvCxnSpPr/>
            <p:nvPr/>
          </p:nvCxnSpPr>
          <p:spPr>
            <a:xfrm flipV="1">
              <a:off x="12081601" y="1377506"/>
              <a:ext cx="1121524" cy="329396"/>
            </a:xfrm>
            <a:prstGeom prst="line">
              <a:avLst/>
            </a:prstGeom>
            <a:noFill/>
            <a:ln w="38100" cap="flat" cmpd="sng" algn="ctr">
              <a:solidFill>
                <a:srgbClr val="D9D9D9"/>
              </a:solidFill>
              <a:prstDash val="solid"/>
            </a:ln>
            <a:effectLst/>
          </p:spPr>
        </p:cxnSp>
        <p:cxnSp>
          <p:nvCxnSpPr>
            <p:cNvPr id="355" name="Straight Connector 354"/>
            <p:cNvCxnSpPr/>
            <p:nvPr/>
          </p:nvCxnSpPr>
          <p:spPr>
            <a:xfrm flipV="1">
              <a:off x="11808707" y="2857055"/>
              <a:ext cx="1065776" cy="86784"/>
            </a:xfrm>
            <a:prstGeom prst="line">
              <a:avLst/>
            </a:prstGeom>
            <a:noFill/>
            <a:ln w="38100" cap="flat" cmpd="sng" algn="ctr">
              <a:solidFill>
                <a:srgbClr val="D9D9D9"/>
              </a:solidFill>
              <a:prstDash val="solid"/>
            </a:ln>
            <a:effectLst/>
          </p:spPr>
        </p:cxnSp>
        <p:cxnSp>
          <p:nvCxnSpPr>
            <p:cNvPr id="356" name="Straight Connector 355"/>
            <p:cNvCxnSpPr/>
            <p:nvPr/>
          </p:nvCxnSpPr>
          <p:spPr>
            <a:xfrm>
              <a:off x="11637272" y="3163807"/>
              <a:ext cx="1328804" cy="269989"/>
            </a:xfrm>
            <a:prstGeom prst="line">
              <a:avLst/>
            </a:prstGeom>
            <a:noFill/>
            <a:ln w="38100" cap="flat" cmpd="sng" algn="ctr">
              <a:solidFill>
                <a:srgbClr val="D9D9D9"/>
              </a:solidFill>
              <a:prstDash val="solid"/>
            </a:ln>
            <a:effectLst/>
          </p:spPr>
        </p:cxnSp>
        <p:cxnSp>
          <p:nvCxnSpPr>
            <p:cNvPr id="358" name="Straight Connector 357"/>
            <p:cNvCxnSpPr>
              <a:stCxn id="393" idx="5"/>
              <a:endCxn id="403" idx="7"/>
            </p:cNvCxnSpPr>
            <p:nvPr/>
          </p:nvCxnSpPr>
          <p:spPr>
            <a:xfrm flipH="1">
              <a:off x="10934299" y="6203592"/>
              <a:ext cx="140934" cy="492362"/>
            </a:xfrm>
            <a:prstGeom prst="line">
              <a:avLst/>
            </a:prstGeom>
            <a:noFill/>
            <a:ln w="38100" cap="flat" cmpd="sng" algn="ctr">
              <a:solidFill>
                <a:srgbClr val="D9D9D9"/>
              </a:solidFill>
              <a:prstDash val="solid"/>
            </a:ln>
            <a:effectLst/>
          </p:spPr>
        </p:cxnSp>
        <p:cxnSp>
          <p:nvCxnSpPr>
            <p:cNvPr id="359" name="Straight Connector 358"/>
            <p:cNvCxnSpPr/>
            <p:nvPr/>
          </p:nvCxnSpPr>
          <p:spPr>
            <a:xfrm flipV="1">
              <a:off x="11752217" y="316299"/>
              <a:ext cx="1295803" cy="412956"/>
            </a:xfrm>
            <a:prstGeom prst="line">
              <a:avLst/>
            </a:prstGeom>
            <a:noFill/>
            <a:ln w="38100" cap="flat" cmpd="sng" algn="ctr">
              <a:solidFill>
                <a:srgbClr val="D9D9D9"/>
              </a:solidFill>
              <a:prstDash val="solid"/>
            </a:ln>
            <a:effectLst/>
          </p:spPr>
        </p:cxnSp>
        <p:cxnSp>
          <p:nvCxnSpPr>
            <p:cNvPr id="361" name="Straight Connector 360"/>
            <p:cNvCxnSpPr/>
            <p:nvPr/>
          </p:nvCxnSpPr>
          <p:spPr>
            <a:xfrm>
              <a:off x="11580782" y="949223"/>
              <a:ext cx="1328804" cy="269989"/>
            </a:xfrm>
            <a:prstGeom prst="line">
              <a:avLst/>
            </a:prstGeom>
            <a:noFill/>
            <a:ln w="38100" cap="flat" cmpd="sng" algn="ctr">
              <a:solidFill>
                <a:srgbClr val="D9D9D9"/>
              </a:solidFill>
              <a:prstDash val="solid"/>
            </a:ln>
            <a:effectLst/>
          </p:spPr>
        </p:cxnSp>
        <p:cxnSp>
          <p:nvCxnSpPr>
            <p:cNvPr id="362" name="Straight Connector 361"/>
            <p:cNvCxnSpPr>
              <a:stCxn id="436" idx="7"/>
              <a:endCxn id="435" idx="3"/>
            </p:cNvCxnSpPr>
            <p:nvPr/>
          </p:nvCxnSpPr>
          <p:spPr>
            <a:xfrm flipV="1">
              <a:off x="1558422" y="6265575"/>
              <a:ext cx="145521" cy="580832"/>
            </a:xfrm>
            <a:prstGeom prst="line">
              <a:avLst/>
            </a:prstGeom>
            <a:noFill/>
            <a:ln w="38100" cap="flat" cmpd="sng" algn="ctr">
              <a:solidFill>
                <a:srgbClr val="D9D9D9"/>
              </a:solidFill>
              <a:prstDash val="solid"/>
            </a:ln>
            <a:effectLst/>
          </p:spPr>
        </p:cxnSp>
        <p:cxnSp>
          <p:nvCxnSpPr>
            <p:cNvPr id="363" name="Straight Connector 362"/>
            <p:cNvCxnSpPr>
              <a:stCxn id="438" idx="7"/>
              <a:endCxn id="435" idx="3"/>
            </p:cNvCxnSpPr>
            <p:nvPr/>
          </p:nvCxnSpPr>
          <p:spPr>
            <a:xfrm flipV="1">
              <a:off x="947497" y="6265575"/>
              <a:ext cx="756446" cy="846019"/>
            </a:xfrm>
            <a:prstGeom prst="line">
              <a:avLst/>
            </a:prstGeom>
            <a:noFill/>
            <a:ln w="38100" cap="flat" cmpd="sng" algn="ctr">
              <a:solidFill>
                <a:srgbClr val="D9D9D9"/>
              </a:solidFill>
              <a:prstDash val="solid"/>
            </a:ln>
            <a:effectLst/>
          </p:spPr>
        </p:cxnSp>
        <p:cxnSp>
          <p:nvCxnSpPr>
            <p:cNvPr id="364" name="Straight Connector 363"/>
            <p:cNvCxnSpPr>
              <a:stCxn id="414" idx="4"/>
              <a:endCxn id="240" idx="2"/>
            </p:cNvCxnSpPr>
            <p:nvPr/>
          </p:nvCxnSpPr>
          <p:spPr>
            <a:xfrm>
              <a:off x="645995" y="4419121"/>
              <a:ext cx="358658" cy="755745"/>
            </a:xfrm>
            <a:prstGeom prst="line">
              <a:avLst/>
            </a:prstGeom>
            <a:noFill/>
            <a:ln w="38100" cap="flat" cmpd="sng" algn="ctr">
              <a:solidFill>
                <a:srgbClr val="D9D9D9"/>
              </a:solidFill>
              <a:prstDash val="solid"/>
            </a:ln>
            <a:effectLst/>
          </p:spPr>
        </p:cxnSp>
        <p:cxnSp>
          <p:nvCxnSpPr>
            <p:cNvPr id="365" name="Straight Connector 364"/>
            <p:cNvCxnSpPr>
              <a:stCxn id="413" idx="4"/>
              <a:endCxn id="240" idx="2"/>
            </p:cNvCxnSpPr>
            <p:nvPr/>
          </p:nvCxnSpPr>
          <p:spPr>
            <a:xfrm>
              <a:off x="213458" y="4614336"/>
              <a:ext cx="791195" cy="560530"/>
            </a:xfrm>
            <a:prstGeom prst="line">
              <a:avLst/>
            </a:prstGeom>
            <a:noFill/>
            <a:ln w="38100" cap="flat" cmpd="sng" algn="ctr">
              <a:solidFill>
                <a:srgbClr val="D9D9D9"/>
              </a:solidFill>
              <a:prstDash val="solid"/>
            </a:ln>
            <a:effectLst/>
          </p:spPr>
        </p:cxnSp>
        <p:cxnSp>
          <p:nvCxnSpPr>
            <p:cNvPr id="366" name="Straight Connector 365"/>
            <p:cNvCxnSpPr>
              <a:stCxn id="415" idx="5"/>
              <a:endCxn id="240" idx="2"/>
            </p:cNvCxnSpPr>
            <p:nvPr/>
          </p:nvCxnSpPr>
          <p:spPr>
            <a:xfrm>
              <a:off x="-9243" y="4915309"/>
              <a:ext cx="1013896" cy="259557"/>
            </a:xfrm>
            <a:prstGeom prst="line">
              <a:avLst/>
            </a:prstGeom>
            <a:noFill/>
            <a:ln w="38100" cap="flat" cmpd="sng" algn="ctr">
              <a:solidFill>
                <a:srgbClr val="D9D9D9"/>
              </a:solidFill>
              <a:prstDash val="solid"/>
            </a:ln>
            <a:effectLst/>
          </p:spPr>
        </p:cxnSp>
        <p:cxnSp>
          <p:nvCxnSpPr>
            <p:cNvPr id="367" name="Straight Connector 366"/>
            <p:cNvCxnSpPr>
              <a:endCxn id="240" idx="3"/>
            </p:cNvCxnSpPr>
            <p:nvPr/>
          </p:nvCxnSpPr>
          <p:spPr>
            <a:xfrm flipV="1">
              <a:off x="-66129" y="5512125"/>
              <a:ext cx="987813" cy="544571"/>
            </a:xfrm>
            <a:prstGeom prst="line">
              <a:avLst/>
            </a:prstGeom>
            <a:noFill/>
            <a:ln w="38100" cap="flat" cmpd="sng" algn="ctr">
              <a:solidFill>
                <a:srgbClr val="D9D9D9"/>
              </a:solidFill>
              <a:prstDash val="solid"/>
            </a:ln>
            <a:effectLst/>
          </p:spPr>
        </p:cxnSp>
        <p:cxnSp>
          <p:nvCxnSpPr>
            <p:cNvPr id="368" name="Straight Connector 367"/>
            <p:cNvCxnSpPr>
              <a:endCxn id="240" idx="4"/>
            </p:cNvCxnSpPr>
            <p:nvPr/>
          </p:nvCxnSpPr>
          <p:spPr>
            <a:xfrm flipV="1">
              <a:off x="-28288" y="5799009"/>
              <a:ext cx="1119520" cy="1404655"/>
            </a:xfrm>
            <a:prstGeom prst="line">
              <a:avLst/>
            </a:prstGeom>
            <a:noFill/>
            <a:ln w="38100" cap="flat" cmpd="sng" algn="ctr">
              <a:solidFill>
                <a:srgbClr val="D9D9D9"/>
              </a:solidFill>
              <a:prstDash val="solid"/>
            </a:ln>
            <a:effectLst/>
          </p:spPr>
        </p:cxnSp>
        <p:cxnSp>
          <p:nvCxnSpPr>
            <p:cNvPr id="370" name="Straight Connector 369"/>
            <p:cNvCxnSpPr>
              <a:endCxn id="240" idx="3"/>
            </p:cNvCxnSpPr>
            <p:nvPr/>
          </p:nvCxnSpPr>
          <p:spPr>
            <a:xfrm flipV="1">
              <a:off x="-255862" y="5512125"/>
              <a:ext cx="1177546" cy="1134427"/>
            </a:xfrm>
            <a:prstGeom prst="line">
              <a:avLst/>
            </a:prstGeom>
            <a:noFill/>
            <a:ln w="38100" cap="flat" cmpd="sng" algn="ctr">
              <a:solidFill>
                <a:srgbClr val="D9D9D9"/>
              </a:solidFill>
              <a:prstDash val="solid"/>
            </a:ln>
            <a:effectLst/>
          </p:spPr>
        </p:cxnSp>
        <p:cxnSp>
          <p:nvCxnSpPr>
            <p:cNvPr id="371" name="Straight Connector 370"/>
            <p:cNvCxnSpPr>
              <a:endCxn id="435" idx="4"/>
            </p:cNvCxnSpPr>
            <p:nvPr/>
          </p:nvCxnSpPr>
          <p:spPr>
            <a:xfrm flipH="1" flipV="1">
              <a:off x="1889477" y="6319136"/>
              <a:ext cx="77923" cy="941577"/>
            </a:xfrm>
            <a:prstGeom prst="line">
              <a:avLst/>
            </a:prstGeom>
            <a:noFill/>
            <a:ln w="38100" cap="flat" cmpd="sng" algn="ctr">
              <a:solidFill>
                <a:srgbClr val="D9D9D9"/>
              </a:solidFill>
              <a:prstDash val="solid"/>
            </a:ln>
            <a:effectLst/>
          </p:spPr>
        </p:cxnSp>
        <p:cxnSp>
          <p:nvCxnSpPr>
            <p:cNvPr id="373" name="Straight Connector 372"/>
            <p:cNvCxnSpPr>
              <a:endCxn id="439" idx="6"/>
            </p:cNvCxnSpPr>
            <p:nvPr/>
          </p:nvCxnSpPr>
          <p:spPr>
            <a:xfrm flipH="1">
              <a:off x="11532681" y="3647505"/>
              <a:ext cx="1107404" cy="228845"/>
            </a:xfrm>
            <a:prstGeom prst="line">
              <a:avLst/>
            </a:prstGeom>
            <a:noFill/>
            <a:ln w="38100" cap="flat" cmpd="sng" algn="ctr">
              <a:solidFill>
                <a:srgbClr val="D9D9D9"/>
              </a:solidFill>
              <a:prstDash val="solid"/>
            </a:ln>
            <a:effectLst/>
          </p:spPr>
        </p:cxnSp>
        <p:cxnSp>
          <p:nvCxnSpPr>
            <p:cNvPr id="375" name="Straight Connector 374"/>
            <p:cNvCxnSpPr>
              <a:stCxn id="393" idx="6"/>
            </p:cNvCxnSpPr>
            <p:nvPr/>
          </p:nvCxnSpPr>
          <p:spPr>
            <a:xfrm>
              <a:off x="11408285" y="6101621"/>
              <a:ext cx="1002256" cy="1381148"/>
            </a:xfrm>
            <a:prstGeom prst="line">
              <a:avLst/>
            </a:prstGeom>
            <a:noFill/>
            <a:ln w="38100" cap="flat" cmpd="sng" algn="ctr">
              <a:solidFill>
                <a:srgbClr val="D9D9D9"/>
              </a:solidFill>
              <a:prstDash val="solid"/>
            </a:ln>
            <a:effectLst/>
          </p:spPr>
        </p:cxnSp>
        <p:cxnSp>
          <p:nvCxnSpPr>
            <p:cNvPr id="376" name="Straight Connector 375"/>
            <p:cNvCxnSpPr>
              <a:stCxn id="433" idx="0"/>
            </p:cNvCxnSpPr>
            <p:nvPr/>
          </p:nvCxnSpPr>
          <p:spPr>
            <a:xfrm flipH="1" flipV="1">
              <a:off x="-44385" y="-30783"/>
              <a:ext cx="195056" cy="765866"/>
            </a:xfrm>
            <a:prstGeom prst="line">
              <a:avLst/>
            </a:prstGeom>
            <a:noFill/>
            <a:ln w="38100" cap="flat" cmpd="sng" algn="ctr">
              <a:solidFill>
                <a:srgbClr val="D9D9D9"/>
              </a:solidFill>
              <a:prstDash val="solid"/>
            </a:ln>
            <a:effectLst/>
          </p:spPr>
        </p:cxnSp>
        <p:cxnSp>
          <p:nvCxnSpPr>
            <p:cNvPr id="378" name="Straight Connector 377"/>
            <p:cNvCxnSpPr>
              <a:endCxn id="433" idx="3"/>
            </p:cNvCxnSpPr>
            <p:nvPr/>
          </p:nvCxnSpPr>
          <p:spPr>
            <a:xfrm flipV="1">
              <a:off x="-17296" y="900420"/>
              <a:ext cx="133170" cy="192775"/>
            </a:xfrm>
            <a:prstGeom prst="line">
              <a:avLst/>
            </a:prstGeom>
            <a:noFill/>
            <a:ln w="38100" cap="flat" cmpd="sng" algn="ctr">
              <a:solidFill>
                <a:srgbClr val="D9D9D9"/>
              </a:solidFill>
              <a:prstDash val="solid"/>
            </a:ln>
            <a:effectLst/>
          </p:spPr>
        </p:cxnSp>
      </p:grpSp>
      <p:cxnSp>
        <p:nvCxnSpPr>
          <p:cNvPr id="379" name="First connector"/>
          <p:cNvCxnSpPr/>
          <p:nvPr/>
        </p:nvCxnSpPr>
        <p:spPr>
          <a:xfrm>
            <a:off x="-280041" y="3497262"/>
            <a:ext cx="5394194" cy="0"/>
          </a:xfrm>
          <a:prstGeom prst="line">
            <a:avLst/>
          </a:prstGeom>
          <a:noFill/>
          <a:ln w="57150" cap="flat" cmpd="sng" algn="ctr">
            <a:solidFill>
              <a:srgbClr val="FFFFFF">
                <a:lumMod val="85000"/>
              </a:srgbClr>
            </a:solidFill>
            <a:prstDash val="solid"/>
            <a:headEnd type="none"/>
            <a:tailEnd type="none"/>
          </a:ln>
          <a:effectLst/>
        </p:spPr>
      </p:cxnSp>
      <p:sp>
        <p:nvSpPr>
          <p:cNvPr id="381" name="Freeform 18"/>
          <p:cNvSpPr>
            <a:spLocks noChangeAspect="1" noEditPoints="1"/>
          </p:cNvSpPr>
          <p:nvPr/>
        </p:nvSpPr>
        <p:spPr bwMode="auto">
          <a:xfrm>
            <a:off x="5082639" y="1175255"/>
            <a:ext cx="772107" cy="548562"/>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2" name="Freeform 18"/>
          <p:cNvSpPr>
            <a:spLocks noChangeAspect="1" noEditPoints="1"/>
          </p:cNvSpPr>
          <p:nvPr/>
        </p:nvSpPr>
        <p:spPr bwMode="auto">
          <a:xfrm>
            <a:off x="9865943" y="1431225"/>
            <a:ext cx="772107" cy="548562"/>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4" name="Freeform 83"/>
          <p:cNvSpPr>
            <a:spLocks noChangeAspect="1" noEditPoints="1"/>
          </p:cNvSpPr>
          <p:nvPr/>
        </p:nvSpPr>
        <p:spPr bwMode="auto">
          <a:xfrm>
            <a:off x="649091" y="1534242"/>
            <a:ext cx="621088" cy="353065"/>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5" name="Freeform 83"/>
          <p:cNvSpPr>
            <a:spLocks noChangeAspect="1" noEditPoints="1"/>
          </p:cNvSpPr>
          <p:nvPr/>
        </p:nvSpPr>
        <p:spPr bwMode="auto">
          <a:xfrm>
            <a:off x="10017724" y="4017095"/>
            <a:ext cx="964992" cy="548562"/>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7" name="Freeform 83"/>
          <p:cNvSpPr>
            <a:spLocks noChangeAspect="1" noEditPoints="1"/>
          </p:cNvSpPr>
          <p:nvPr/>
        </p:nvSpPr>
        <p:spPr bwMode="auto">
          <a:xfrm>
            <a:off x="1065204" y="5254225"/>
            <a:ext cx="576486" cy="327712"/>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8" name="Freeform 18"/>
          <p:cNvSpPr>
            <a:spLocks noChangeAspect="1" noEditPoints="1"/>
          </p:cNvSpPr>
          <p:nvPr/>
        </p:nvSpPr>
        <p:spPr bwMode="auto">
          <a:xfrm>
            <a:off x="5635514" y="3077182"/>
            <a:ext cx="1173930" cy="834048"/>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89" name="Oval 388"/>
          <p:cNvSpPr/>
          <p:nvPr/>
        </p:nvSpPr>
        <p:spPr>
          <a:xfrm rot="20370523">
            <a:off x="3379204" y="5872300"/>
            <a:ext cx="1353540" cy="13535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390" name="Oval 389"/>
          <p:cNvSpPr/>
          <p:nvPr/>
        </p:nvSpPr>
        <p:spPr>
          <a:xfrm rot="17658319">
            <a:off x="5373205" y="6341076"/>
            <a:ext cx="661243" cy="661243"/>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391" name="Freeform 83"/>
          <p:cNvSpPr>
            <a:spLocks noChangeAspect="1" noEditPoints="1"/>
          </p:cNvSpPr>
          <p:nvPr/>
        </p:nvSpPr>
        <p:spPr bwMode="auto">
          <a:xfrm>
            <a:off x="3576776" y="6276663"/>
            <a:ext cx="958396" cy="544815"/>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93" name="Oval 392"/>
          <p:cNvSpPr/>
          <p:nvPr/>
        </p:nvSpPr>
        <p:spPr>
          <a:xfrm rot="2893360">
            <a:off x="10639522" y="5296578"/>
            <a:ext cx="921871" cy="92187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394" name="Oval 393"/>
          <p:cNvSpPr/>
          <p:nvPr/>
        </p:nvSpPr>
        <p:spPr>
          <a:xfrm rot="8118791">
            <a:off x="8883437" y="5785078"/>
            <a:ext cx="679904" cy="67990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396" name="Oval 395"/>
          <p:cNvSpPr/>
          <p:nvPr/>
        </p:nvSpPr>
        <p:spPr>
          <a:xfrm rot="6117955">
            <a:off x="9557990" y="6318952"/>
            <a:ext cx="528406" cy="528406"/>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397" name="Freeform 6"/>
          <p:cNvSpPr>
            <a:spLocks noChangeAspect="1" noEditPoints="1"/>
          </p:cNvSpPr>
          <p:nvPr/>
        </p:nvSpPr>
        <p:spPr bwMode="auto">
          <a:xfrm>
            <a:off x="9662531" y="6495929"/>
            <a:ext cx="286035" cy="213165"/>
          </a:xfrm>
          <a:custGeom>
            <a:avLst/>
            <a:gdLst>
              <a:gd name="T0" fmla="*/ 1039 w 1068"/>
              <a:gd name="T1" fmla="*/ 0 h 796"/>
              <a:gd name="T2" fmla="*/ 189 w 1068"/>
              <a:gd name="T3" fmla="*/ 0 h 796"/>
              <a:gd name="T4" fmla="*/ 158 w 1068"/>
              <a:gd name="T5" fmla="*/ 28 h 796"/>
              <a:gd name="T6" fmla="*/ 158 w 1068"/>
              <a:gd name="T7" fmla="*/ 156 h 796"/>
              <a:gd name="T8" fmla="*/ 8 w 1068"/>
              <a:gd name="T9" fmla="*/ 156 h 796"/>
              <a:gd name="T10" fmla="*/ 0 w 1068"/>
              <a:gd name="T11" fmla="*/ 164 h 796"/>
              <a:gd name="T12" fmla="*/ 0 w 1068"/>
              <a:gd name="T13" fmla="*/ 289 h 796"/>
              <a:gd name="T14" fmla="*/ 0 w 1068"/>
              <a:gd name="T15" fmla="*/ 297 h 796"/>
              <a:gd name="T16" fmla="*/ 0 w 1068"/>
              <a:gd name="T17" fmla="*/ 788 h 796"/>
              <a:gd name="T18" fmla="*/ 8 w 1068"/>
              <a:gd name="T19" fmla="*/ 796 h 796"/>
              <a:gd name="T20" fmla="*/ 309 w 1068"/>
              <a:gd name="T21" fmla="*/ 796 h 796"/>
              <a:gd name="T22" fmla="*/ 317 w 1068"/>
              <a:gd name="T23" fmla="*/ 788 h 796"/>
              <a:gd name="T24" fmla="*/ 317 w 1068"/>
              <a:gd name="T25" fmla="*/ 666 h 796"/>
              <a:gd name="T26" fmla="*/ 469 w 1068"/>
              <a:gd name="T27" fmla="*/ 666 h 796"/>
              <a:gd name="T28" fmla="*/ 469 w 1068"/>
              <a:gd name="T29" fmla="*/ 711 h 796"/>
              <a:gd name="T30" fmla="*/ 406 w 1068"/>
              <a:gd name="T31" fmla="*/ 769 h 796"/>
              <a:gd name="T32" fmla="*/ 837 w 1068"/>
              <a:gd name="T33" fmla="*/ 769 h 796"/>
              <a:gd name="T34" fmla="*/ 776 w 1068"/>
              <a:gd name="T35" fmla="*/ 711 h 796"/>
              <a:gd name="T36" fmla="*/ 776 w 1068"/>
              <a:gd name="T37" fmla="*/ 666 h 796"/>
              <a:gd name="T38" fmla="*/ 1039 w 1068"/>
              <a:gd name="T39" fmla="*/ 666 h 796"/>
              <a:gd name="T40" fmla="*/ 1068 w 1068"/>
              <a:gd name="T41" fmla="*/ 638 h 796"/>
              <a:gd name="T42" fmla="*/ 1068 w 1068"/>
              <a:gd name="T43" fmla="*/ 28 h 796"/>
              <a:gd name="T44" fmla="*/ 1039 w 1068"/>
              <a:gd name="T45" fmla="*/ 0 h 796"/>
              <a:gd name="T46" fmla="*/ 38 w 1068"/>
              <a:gd name="T47" fmla="*/ 253 h 796"/>
              <a:gd name="T48" fmla="*/ 38 w 1068"/>
              <a:gd name="T49" fmla="*/ 223 h 796"/>
              <a:gd name="T50" fmla="*/ 46 w 1068"/>
              <a:gd name="T51" fmla="*/ 215 h 796"/>
              <a:gd name="T52" fmla="*/ 158 w 1068"/>
              <a:gd name="T53" fmla="*/ 215 h 796"/>
              <a:gd name="T54" fmla="*/ 212 w 1068"/>
              <a:gd name="T55" fmla="*/ 215 h 796"/>
              <a:gd name="T56" fmla="*/ 271 w 1068"/>
              <a:gd name="T57" fmla="*/ 215 h 796"/>
              <a:gd name="T58" fmla="*/ 279 w 1068"/>
              <a:gd name="T59" fmla="*/ 223 h 796"/>
              <a:gd name="T60" fmla="*/ 279 w 1068"/>
              <a:gd name="T61" fmla="*/ 253 h 796"/>
              <a:gd name="T62" fmla="*/ 271 w 1068"/>
              <a:gd name="T63" fmla="*/ 261 h 796"/>
              <a:gd name="T64" fmla="*/ 212 w 1068"/>
              <a:gd name="T65" fmla="*/ 261 h 796"/>
              <a:gd name="T66" fmla="*/ 158 w 1068"/>
              <a:gd name="T67" fmla="*/ 261 h 796"/>
              <a:gd name="T68" fmla="*/ 46 w 1068"/>
              <a:gd name="T69" fmla="*/ 261 h 796"/>
              <a:gd name="T70" fmla="*/ 38 w 1068"/>
              <a:gd name="T71" fmla="*/ 253 h 796"/>
              <a:gd name="T72" fmla="*/ 232 w 1068"/>
              <a:gd name="T73" fmla="*/ 437 h 796"/>
              <a:gd name="T74" fmla="*/ 253 w 1068"/>
              <a:gd name="T75" fmla="*/ 415 h 796"/>
              <a:gd name="T76" fmla="*/ 276 w 1068"/>
              <a:gd name="T77" fmla="*/ 437 h 796"/>
              <a:gd name="T78" fmla="*/ 253 w 1068"/>
              <a:gd name="T79" fmla="*/ 458 h 796"/>
              <a:gd name="T80" fmla="*/ 232 w 1068"/>
              <a:gd name="T81" fmla="*/ 437 h 796"/>
              <a:gd name="T82" fmla="*/ 253 w 1068"/>
              <a:gd name="T83" fmla="*/ 387 h 796"/>
              <a:gd name="T84" fmla="*/ 224 w 1068"/>
              <a:gd name="T85" fmla="*/ 358 h 796"/>
              <a:gd name="T86" fmla="*/ 253 w 1068"/>
              <a:gd name="T87" fmla="*/ 330 h 796"/>
              <a:gd name="T88" fmla="*/ 283 w 1068"/>
              <a:gd name="T89" fmla="*/ 358 h 796"/>
              <a:gd name="T90" fmla="*/ 253 w 1068"/>
              <a:gd name="T91" fmla="*/ 387 h 796"/>
              <a:gd name="T92" fmla="*/ 1016 w 1068"/>
              <a:gd name="T93" fmla="*/ 592 h 796"/>
              <a:gd name="T94" fmla="*/ 992 w 1068"/>
              <a:gd name="T95" fmla="*/ 617 h 796"/>
              <a:gd name="T96" fmla="*/ 317 w 1068"/>
              <a:gd name="T97" fmla="*/ 617 h 796"/>
              <a:gd name="T98" fmla="*/ 317 w 1068"/>
              <a:gd name="T99" fmla="*/ 297 h 796"/>
              <a:gd name="T100" fmla="*/ 317 w 1068"/>
              <a:gd name="T101" fmla="*/ 289 h 796"/>
              <a:gd name="T102" fmla="*/ 317 w 1068"/>
              <a:gd name="T103" fmla="*/ 164 h 796"/>
              <a:gd name="T104" fmla="*/ 309 w 1068"/>
              <a:gd name="T105" fmla="*/ 156 h 796"/>
              <a:gd name="T106" fmla="*/ 212 w 1068"/>
              <a:gd name="T107" fmla="*/ 156 h 796"/>
              <a:gd name="T108" fmla="*/ 212 w 1068"/>
              <a:gd name="T109" fmla="*/ 74 h 796"/>
              <a:gd name="T110" fmla="*/ 237 w 1068"/>
              <a:gd name="T111" fmla="*/ 49 h 796"/>
              <a:gd name="T112" fmla="*/ 992 w 1068"/>
              <a:gd name="T113" fmla="*/ 49 h 796"/>
              <a:gd name="T114" fmla="*/ 1016 w 1068"/>
              <a:gd name="T115" fmla="*/ 74 h 796"/>
              <a:gd name="T116" fmla="*/ 1016 w 1068"/>
              <a:gd name="T117" fmla="*/ 59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8" h="796">
                <a:moveTo>
                  <a:pt x="1039" y="0"/>
                </a:moveTo>
                <a:cubicBezTo>
                  <a:pt x="189" y="0"/>
                  <a:pt x="189" y="0"/>
                  <a:pt x="189" y="0"/>
                </a:cubicBezTo>
                <a:cubicBezTo>
                  <a:pt x="173" y="0"/>
                  <a:pt x="158" y="12"/>
                  <a:pt x="158" y="28"/>
                </a:cubicBezTo>
                <a:cubicBezTo>
                  <a:pt x="158" y="74"/>
                  <a:pt x="158" y="116"/>
                  <a:pt x="158" y="156"/>
                </a:cubicBezTo>
                <a:cubicBezTo>
                  <a:pt x="8" y="156"/>
                  <a:pt x="8" y="156"/>
                  <a:pt x="8" y="156"/>
                </a:cubicBezTo>
                <a:cubicBezTo>
                  <a:pt x="3" y="156"/>
                  <a:pt x="0" y="159"/>
                  <a:pt x="0" y="164"/>
                </a:cubicBezTo>
                <a:cubicBezTo>
                  <a:pt x="0" y="289"/>
                  <a:pt x="0" y="289"/>
                  <a:pt x="0" y="289"/>
                </a:cubicBezTo>
                <a:cubicBezTo>
                  <a:pt x="0" y="297"/>
                  <a:pt x="0" y="297"/>
                  <a:pt x="0" y="297"/>
                </a:cubicBezTo>
                <a:cubicBezTo>
                  <a:pt x="0" y="788"/>
                  <a:pt x="0" y="788"/>
                  <a:pt x="0" y="788"/>
                </a:cubicBezTo>
                <a:cubicBezTo>
                  <a:pt x="0" y="793"/>
                  <a:pt x="3" y="796"/>
                  <a:pt x="8" y="796"/>
                </a:cubicBezTo>
                <a:cubicBezTo>
                  <a:pt x="309" y="796"/>
                  <a:pt x="309" y="796"/>
                  <a:pt x="309" y="796"/>
                </a:cubicBezTo>
                <a:cubicBezTo>
                  <a:pt x="314" y="796"/>
                  <a:pt x="317" y="793"/>
                  <a:pt x="317" y="788"/>
                </a:cubicBezTo>
                <a:cubicBezTo>
                  <a:pt x="317" y="743"/>
                  <a:pt x="317" y="703"/>
                  <a:pt x="317" y="666"/>
                </a:cubicBezTo>
                <a:cubicBezTo>
                  <a:pt x="469" y="666"/>
                  <a:pt x="469" y="666"/>
                  <a:pt x="469" y="666"/>
                </a:cubicBezTo>
                <a:cubicBezTo>
                  <a:pt x="469" y="711"/>
                  <a:pt x="469" y="711"/>
                  <a:pt x="469" y="711"/>
                </a:cubicBezTo>
                <a:cubicBezTo>
                  <a:pt x="406" y="769"/>
                  <a:pt x="406" y="769"/>
                  <a:pt x="406" y="769"/>
                </a:cubicBezTo>
                <a:cubicBezTo>
                  <a:pt x="837" y="769"/>
                  <a:pt x="837" y="769"/>
                  <a:pt x="837" y="769"/>
                </a:cubicBezTo>
                <a:cubicBezTo>
                  <a:pt x="776" y="711"/>
                  <a:pt x="776" y="711"/>
                  <a:pt x="776" y="711"/>
                </a:cubicBezTo>
                <a:cubicBezTo>
                  <a:pt x="776" y="666"/>
                  <a:pt x="776" y="666"/>
                  <a:pt x="776" y="666"/>
                </a:cubicBezTo>
                <a:cubicBezTo>
                  <a:pt x="1039" y="666"/>
                  <a:pt x="1039" y="666"/>
                  <a:pt x="1039" y="666"/>
                </a:cubicBezTo>
                <a:cubicBezTo>
                  <a:pt x="1056" y="666"/>
                  <a:pt x="1068" y="654"/>
                  <a:pt x="1068" y="638"/>
                </a:cubicBezTo>
                <a:cubicBezTo>
                  <a:pt x="1068" y="28"/>
                  <a:pt x="1068" y="28"/>
                  <a:pt x="1068" y="28"/>
                </a:cubicBezTo>
                <a:cubicBezTo>
                  <a:pt x="1068" y="12"/>
                  <a:pt x="1056" y="0"/>
                  <a:pt x="1039" y="0"/>
                </a:cubicBezTo>
                <a:close/>
                <a:moveTo>
                  <a:pt x="38" y="253"/>
                </a:moveTo>
                <a:cubicBezTo>
                  <a:pt x="38" y="223"/>
                  <a:pt x="38" y="223"/>
                  <a:pt x="38" y="223"/>
                </a:cubicBezTo>
                <a:cubicBezTo>
                  <a:pt x="38" y="218"/>
                  <a:pt x="41" y="215"/>
                  <a:pt x="46" y="215"/>
                </a:cubicBezTo>
                <a:cubicBezTo>
                  <a:pt x="92" y="215"/>
                  <a:pt x="129" y="215"/>
                  <a:pt x="158" y="215"/>
                </a:cubicBezTo>
                <a:cubicBezTo>
                  <a:pt x="180" y="215"/>
                  <a:pt x="198" y="215"/>
                  <a:pt x="212" y="215"/>
                </a:cubicBezTo>
                <a:cubicBezTo>
                  <a:pt x="271" y="215"/>
                  <a:pt x="271" y="215"/>
                  <a:pt x="271" y="215"/>
                </a:cubicBezTo>
                <a:cubicBezTo>
                  <a:pt x="276" y="215"/>
                  <a:pt x="279" y="218"/>
                  <a:pt x="279" y="223"/>
                </a:cubicBezTo>
                <a:cubicBezTo>
                  <a:pt x="279" y="253"/>
                  <a:pt x="279" y="253"/>
                  <a:pt x="279" y="253"/>
                </a:cubicBezTo>
                <a:cubicBezTo>
                  <a:pt x="279" y="258"/>
                  <a:pt x="276" y="261"/>
                  <a:pt x="271" y="261"/>
                </a:cubicBezTo>
                <a:cubicBezTo>
                  <a:pt x="249" y="261"/>
                  <a:pt x="230" y="261"/>
                  <a:pt x="212" y="261"/>
                </a:cubicBezTo>
                <a:cubicBezTo>
                  <a:pt x="192" y="261"/>
                  <a:pt x="174" y="261"/>
                  <a:pt x="158" y="261"/>
                </a:cubicBezTo>
                <a:cubicBezTo>
                  <a:pt x="46" y="261"/>
                  <a:pt x="46" y="261"/>
                  <a:pt x="46" y="261"/>
                </a:cubicBezTo>
                <a:cubicBezTo>
                  <a:pt x="41" y="261"/>
                  <a:pt x="38" y="258"/>
                  <a:pt x="38" y="253"/>
                </a:cubicBezTo>
                <a:close/>
                <a:moveTo>
                  <a:pt x="232" y="437"/>
                </a:moveTo>
                <a:cubicBezTo>
                  <a:pt x="232" y="425"/>
                  <a:pt x="241" y="415"/>
                  <a:pt x="253" y="415"/>
                </a:cubicBezTo>
                <a:cubicBezTo>
                  <a:pt x="265" y="415"/>
                  <a:pt x="276" y="425"/>
                  <a:pt x="276" y="437"/>
                </a:cubicBezTo>
                <a:cubicBezTo>
                  <a:pt x="276" y="448"/>
                  <a:pt x="265" y="458"/>
                  <a:pt x="253" y="458"/>
                </a:cubicBezTo>
                <a:cubicBezTo>
                  <a:pt x="241" y="458"/>
                  <a:pt x="232" y="448"/>
                  <a:pt x="232" y="437"/>
                </a:cubicBezTo>
                <a:close/>
                <a:moveTo>
                  <a:pt x="253" y="387"/>
                </a:moveTo>
                <a:cubicBezTo>
                  <a:pt x="238" y="387"/>
                  <a:pt x="224" y="374"/>
                  <a:pt x="224" y="358"/>
                </a:cubicBezTo>
                <a:cubicBezTo>
                  <a:pt x="224" y="341"/>
                  <a:pt x="238" y="330"/>
                  <a:pt x="253" y="330"/>
                </a:cubicBezTo>
                <a:cubicBezTo>
                  <a:pt x="270" y="330"/>
                  <a:pt x="283" y="341"/>
                  <a:pt x="283" y="358"/>
                </a:cubicBezTo>
                <a:cubicBezTo>
                  <a:pt x="283" y="374"/>
                  <a:pt x="270" y="387"/>
                  <a:pt x="253" y="387"/>
                </a:cubicBezTo>
                <a:close/>
                <a:moveTo>
                  <a:pt x="1016" y="592"/>
                </a:moveTo>
                <a:cubicBezTo>
                  <a:pt x="1016" y="606"/>
                  <a:pt x="1006" y="617"/>
                  <a:pt x="992" y="617"/>
                </a:cubicBezTo>
                <a:cubicBezTo>
                  <a:pt x="594" y="617"/>
                  <a:pt x="406" y="617"/>
                  <a:pt x="317" y="617"/>
                </a:cubicBezTo>
                <a:cubicBezTo>
                  <a:pt x="317" y="297"/>
                  <a:pt x="317" y="297"/>
                  <a:pt x="317" y="297"/>
                </a:cubicBezTo>
                <a:cubicBezTo>
                  <a:pt x="317" y="289"/>
                  <a:pt x="317" y="289"/>
                  <a:pt x="317" y="289"/>
                </a:cubicBezTo>
                <a:cubicBezTo>
                  <a:pt x="317" y="164"/>
                  <a:pt x="317" y="164"/>
                  <a:pt x="317" y="164"/>
                </a:cubicBezTo>
                <a:cubicBezTo>
                  <a:pt x="317" y="159"/>
                  <a:pt x="314" y="156"/>
                  <a:pt x="309" y="156"/>
                </a:cubicBezTo>
                <a:cubicBezTo>
                  <a:pt x="273" y="156"/>
                  <a:pt x="240" y="156"/>
                  <a:pt x="212" y="156"/>
                </a:cubicBezTo>
                <a:cubicBezTo>
                  <a:pt x="212" y="74"/>
                  <a:pt x="212" y="74"/>
                  <a:pt x="212" y="74"/>
                </a:cubicBezTo>
                <a:cubicBezTo>
                  <a:pt x="212" y="60"/>
                  <a:pt x="223" y="49"/>
                  <a:pt x="237" y="49"/>
                </a:cubicBezTo>
                <a:cubicBezTo>
                  <a:pt x="992" y="49"/>
                  <a:pt x="992" y="49"/>
                  <a:pt x="992" y="49"/>
                </a:cubicBezTo>
                <a:cubicBezTo>
                  <a:pt x="1006" y="49"/>
                  <a:pt x="1016" y="60"/>
                  <a:pt x="1016" y="74"/>
                </a:cubicBezTo>
                <a:cubicBezTo>
                  <a:pt x="1016" y="592"/>
                  <a:pt x="1016" y="592"/>
                  <a:pt x="1016" y="592"/>
                </a:cubicBez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399" name="Freeform 83"/>
          <p:cNvSpPr>
            <a:spLocks noChangeAspect="1" noEditPoints="1"/>
          </p:cNvSpPr>
          <p:nvPr/>
        </p:nvSpPr>
        <p:spPr bwMode="auto">
          <a:xfrm>
            <a:off x="10789549" y="5572748"/>
            <a:ext cx="618731" cy="351726"/>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00" name="Oval 399"/>
          <p:cNvSpPr/>
          <p:nvPr/>
        </p:nvSpPr>
        <p:spPr>
          <a:xfrm rot="5400000">
            <a:off x="7183168" y="6059542"/>
            <a:ext cx="994735" cy="994733"/>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02" name="Freeform 18"/>
          <p:cNvSpPr>
            <a:spLocks noEditPoints="1"/>
          </p:cNvSpPr>
          <p:nvPr/>
        </p:nvSpPr>
        <p:spPr bwMode="auto">
          <a:xfrm>
            <a:off x="7382419" y="6346127"/>
            <a:ext cx="593354" cy="421563"/>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03" name="Oval 402"/>
          <p:cNvSpPr/>
          <p:nvPr/>
        </p:nvSpPr>
        <p:spPr>
          <a:xfrm rot="19642320">
            <a:off x="10374804" y="6699324"/>
            <a:ext cx="920441" cy="92044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05" name="Freeform 18"/>
          <p:cNvSpPr>
            <a:spLocks noEditPoints="1"/>
          </p:cNvSpPr>
          <p:nvPr/>
        </p:nvSpPr>
        <p:spPr bwMode="auto">
          <a:xfrm>
            <a:off x="10562456" y="6957964"/>
            <a:ext cx="554778" cy="394154"/>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06" name="Oval 405"/>
          <p:cNvSpPr>
            <a:spLocks noChangeAspect="1"/>
          </p:cNvSpPr>
          <p:nvPr/>
        </p:nvSpPr>
        <p:spPr>
          <a:xfrm rot="16997468">
            <a:off x="11015856" y="317437"/>
            <a:ext cx="822843" cy="822843"/>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07" name="Freeform 83"/>
          <p:cNvSpPr>
            <a:spLocks noChangeAspect="1" noEditPoints="1"/>
          </p:cNvSpPr>
          <p:nvPr/>
        </p:nvSpPr>
        <p:spPr bwMode="auto">
          <a:xfrm>
            <a:off x="11132702" y="549584"/>
            <a:ext cx="618731" cy="351726"/>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09" name="Oval 408"/>
          <p:cNvSpPr/>
          <p:nvPr/>
        </p:nvSpPr>
        <p:spPr>
          <a:xfrm>
            <a:off x="3312079" y="3208046"/>
            <a:ext cx="1206054" cy="12060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0" name="Oval 409"/>
          <p:cNvSpPr/>
          <p:nvPr/>
        </p:nvSpPr>
        <p:spPr>
          <a:xfrm rot="659142">
            <a:off x="240443" y="2204854"/>
            <a:ext cx="679904" cy="67990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1" name="Oval 410"/>
          <p:cNvSpPr/>
          <p:nvPr/>
        </p:nvSpPr>
        <p:spPr>
          <a:xfrm rot="20963089">
            <a:off x="703590" y="3015704"/>
            <a:ext cx="471331" cy="476045"/>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3" name="Oval 412"/>
          <p:cNvSpPr/>
          <p:nvPr/>
        </p:nvSpPr>
        <p:spPr>
          <a:xfrm rot="20963089">
            <a:off x="51908" y="4356756"/>
            <a:ext cx="274281" cy="27428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4" name="Oval 413"/>
          <p:cNvSpPr/>
          <p:nvPr/>
        </p:nvSpPr>
        <p:spPr>
          <a:xfrm rot="20963089">
            <a:off x="484383" y="4161569"/>
            <a:ext cx="274281" cy="27428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5" name="Oval 414"/>
          <p:cNvSpPr/>
          <p:nvPr/>
        </p:nvSpPr>
        <p:spPr>
          <a:xfrm rot="20963089">
            <a:off x="-258677" y="4715030"/>
            <a:ext cx="274281" cy="27428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6" name="Freeform 18"/>
          <p:cNvSpPr>
            <a:spLocks noChangeAspect="1" noEditPoints="1"/>
          </p:cNvSpPr>
          <p:nvPr/>
        </p:nvSpPr>
        <p:spPr bwMode="auto">
          <a:xfrm>
            <a:off x="819782" y="3169499"/>
            <a:ext cx="263948" cy="187528"/>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17" name="Oval 416"/>
          <p:cNvSpPr/>
          <p:nvPr/>
        </p:nvSpPr>
        <p:spPr>
          <a:xfrm rot="20963089">
            <a:off x="3454437" y="4827734"/>
            <a:ext cx="495374" cy="49537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19" name="Freeform 18"/>
          <p:cNvSpPr>
            <a:spLocks noChangeAspect="1" noEditPoints="1"/>
          </p:cNvSpPr>
          <p:nvPr/>
        </p:nvSpPr>
        <p:spPr bwMode="auto">
          <a:xfrm>
            <a:off x="3552355" y="4974380"/>
            <a:ext cx="288676" cy="205097"/>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20" name="Oval 419"/>
          <p:cNvSpPr/>
          <p:nvPr/>
        </p:nvSpPr>
        <p:spPr>
          <a:xfrm rot="20963089">
            <a:off x="4734614" y="156480"/>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22" name="Oval 421"/>
          <p:cNvSpPr/>
          <p:nvPr/>
        </p:nvSpPr>
        <p:spPr>
          <a:xfrm rot="20963089">
            <a:off x="4991847" y="77329"/>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23" name="Oval 422"/>
          <p:cNvSpPr/>
          <p:nvPr/>
        </p:nvSpPr>
        <p:spPr>
          <a:xfrm rot="848197">
            <a:off x="4477379" y="442642"/>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24" name="Oval 423"/>
          <p:cNvSpPr/>
          <p:nvPr/>
        </p:nvSpPr>
        <p:spPr>
          <a:xfrm rot="1181105">
            <a:off x="3906323" y="635005"/>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25" name="Oval 424"/>
          <p:cNvSpPr/>
          <p:nvPr/>
        </p:nvSpPr>
        <p:spPr>
          <a:xfrm rot="20963089">
            <a:off x="4220145" y="1140495"/>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26" name="Oval 425"/>
          <p:cNvSpPr/>
          <p:nvPr/>
        </p:nvSpPr>
        <p:spPr>
          <a:xfrm rot="20963089">
            <a:off x="5286505" y="11616"/>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0" name="Oval 429"/>
          <p:cNvSpPr/>
          <p:nvPr/>
        </p:nvSpPr>
        <p:spPr>
          <a:xfrm rot="20638452">
            <a:off x="5849511" y="-1091489"/>
            <a:ext cx="1324940" cy="1324940"/>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1" name="Oval 430"/>
          <p:cNvSpPr/>
          <p:nvPr/>
        </p:nvSpPr>
        <p:spPr>
          <a:xfrm rot="20963089">
            <a:off x="334182" y="447750"/>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2" name="Oval 431"/>
          <p:cNvSpPr/>
          <p:nvPr/>
        </p:nvSpPr>
        <p:spPr>
          <a:xfrm rot="20963089">
            <a:off x="591413" y="368599"/>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3" name="Oval 432"/>
          <p:cNvSpPr/>
          <p:nvPr/>
        </p:nvSpPr>
        <p:spPr>
          <a:xfrm rot="20963089">
            <a:off x="76947" y="733910"/>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4" name="Oval 433"/>
          <p:cNvSpPr/>
          <p:nvPr/>
        </p:nvSpPr>
        <p:spPr>
          <a:xfrm rot="20963089">
            <a:off x="886073" y="302885"/>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5" name="Oval 434"/>
          <p:cNvSpPr/>
          <p:nvPr/>
        </p:nvSpPr>
        <p:spPr>
          <a:xfrm rot="20963089">
            <a:off x="1596778" y="5827601"/>
            <a:ext cx="495374" cy="49537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6" name="Oval 435"/>
          <p:cNvSpPr/>
          <p:nvPr/>
        </p:nvSpPr>
        <p:spPr>
          <a:xfrm rot="20963089">
            <a:off x="1344492" y="6836481"/>
            <a:ext cx="274281" cy="27428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8" name="Oval 437"/>
          <p:cNvSpPr/>
          <p:nvPr/>
        </p:nvSpPr>
        <p:spPr>
          <a:xfrm rot="20963089">
            <a:off x="733655" y="7102125"/>
            <a:ext cx="274281" cy="27428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39" name="Oval 438"/>
          <p:cNvSpPr/>
          <p:nvPr/>
        </p:nvSpPr>
        <p:spPr>
          <a:xfrm rot="20963089">
            <a:off x="11350638" y="3801711"/>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1" name="Oval 440"/>
          <p:cNvSpPr/>
          <p:nvPr/>
        </p:nvSpPr>
        <p:spPr>
          <a:xfrm rot="20963089">
            <a:off x="11970292" y="4119418"/>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2" name="Oval 441"/>
          <p:cNvSpPr/>
          <p:nvPr/>
        </p:nvSpPr>
        <p:spPr>
          <a:xfrm>
            <a:off x="3193117" y="-465388"/>
            <a:ext cx="852761" cy="852761"/>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3" name="Freeform 83"/>
          <p:cNvSpPr>
            <a:spLocks noChangeAspect="1" noEditPoints="1"/>
          </p:cNvSpPr>
          <p:nvPr/>
        </p:nvSpPr>
        <p:spPr bwMode="auto">
          <a:xfrm>
            <a:off x="3308955" y="-226433"/>
            <a:ext cx="621088" cy="353065"/>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44" name="Oval 443"/>
          <p:cNvSpPr/>
          <p:nvPr/>
        </p:nvSpPr>
        <p:spPr>
          <a:xfrm rot="19678950">
            <a:off x="8533712" y="1274398"/>
            <a:ext cx="408372" cy="408372"/>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5" name="Freeform 18"/>
          <p:cNvSpPr>
            <a:spLocks noChangeAspect="1" noEditPoints="1"/>
          </p:cNvSpPr>
          <p:nvPr/>
        </p:nvSpPr>
        <p:spPr bwMode="auto">
          <a:xfrm>
            <a:off x="8618911" y="1394046"/>
            <a:ext cx="237976" cy="169076"/>
          </a:xfrm>
          <a:custGeom>
            <a:avLst/>
            <a:gdLst>
              <a:gd name="T0" fmla="*/ 825 w 854"/>
              <a:gd name="T1" fmla="*/ 576 h 606"/>
              <a:gd name="T2" fmla="*/ 757 w 854"/>
              <a:gd name="T3" fmla="*/ 576 h 606"/>
              <a:gd name="T4" fmla="*/ 757 w 854"/>
              <a:gd name="T5" fmla="*/ 444 h 606"/>
              <a:gd name="T6" fmla="*/ 825 w 854"/>
              <a:gd name="T7" fmla="*/ 444 h 606"/>
              <a:gd name="T8" fmla="*/ 825 w 854"/>
              <a:gd name="T9" fmla="*/ 576 h 606"/>
              <a:gd name="T10" fmla="*/ 673 w 854"/>
              <a:gd name="T11" fmla="*/ 580 h 606"/>
              <a:gd name="T12" fmla="*/ 661 w 854"/>
              <a:gd name="T13" fmla="*/ 569 h 606"/>
              <a:gd name="T14" fmla="*/ 673 w 854"/>
              <a:gd name="T15" fmla="*/ 557 h 606"/>
              <a:gd name="T16" fmla="*/ 685 w 854"/>
              <a:gd name="T17" fmla="*/ 569 h 606"/>
              <a:gd name="T18" fmla="*/ 673 w 854"/>
              <a:gd name="T19" fmla="*/ 580 h 606"/>
              <a:gd name="T20" fmla="*/ 637 w 854"/>
              <a:gd name="T21" fmla="*/ 578 h 606"/>
              <a:gd name="T22" fmla="*/ 550 w 854"/>
              <a:gd name="T23" fmla="*/ 578 h 606"/>
              <a:gd name="T24" fmla="*/ 550 w 854"/>
              <a:gd name="T25" fmla="*/ 559 h 606"/>
              <a:gd name="T26" fmla="*/ 637 w 854"/>
              <a:gd name="T27" fmla="*/ 559 h 606"/>
              <a:gd name="T28" fmla="*/ 637 w 854"/>
              <a:gd name="T29" fmla="*/ 578 h 606"/>
              <a:gd name="T30" fmla="*/ 0 w 854"/>
              <a:gd name="T31" fmla="*/ 606 h 606"/>
              <a:gd name="T32" fmla="*/ 854 w 854"/>
              <a:gd name="T33" fmla="*/ 606 h 606"/>
              <a:gd name="T34" fmla="*/ 854 w 854"/>
              <a:gd name="T35" fmla="*/ 414 h 606"/>
              <a:gd name="T36" fmla="*/ 0 w 854"/>
              <a:gd name="T37" fmla="*/ 414 h 606"/>
              <a:gd name="T38" fmla="*/ 0 w 854"/>
              <a:gd name="T39" fmla="*/ 606 h 606"/>
              <a:gd name="T40" fmla="*/ 825 w 854"/>
              <a:gd name="T41" fmla="*/ 369 h 606"/>
              <a:gd name="T42" fmla="*/ 757 w 854"/>
              <a:gd name="T43" fmla="*/ 369 h 606"/>
              <a:gd name="T44" fmla="*/ 757 w 854"/>
              <a:gd name="T45" fmla="*/ 237 h 606"/>
              <a:gd name="T46" fmla="*/ 825 w 854"/>
              <a:gd name="T47" fmla="*/ 237 h 606"/>
              <a:gd name="T48" fmla="*/ 825 w 854"/>
              <a:gd name="T49" fmla="*/ 369 h 606"/>
              <a:gd name="T50" fmla="*/ 673 w 854"/>
              <a:gd name="T51" fmla="*/ 373 h 606"/>
              <a:gd name="T52" fmla="*/ 661 w 854"/>
              <a:gd name="T53" fmla="*/ 361 h 606"/>
              <a:gd name="T54" fmla="*/ 673 w 854"/>
              <a:gd name="T55" fmla="*/ 349 h 606"/>
              <a:gd name="T56" fmla="*/ 685 w 854"/>
              <a:gd name="T57" fmla="*/ 361 h 606"/>
              <a:gd name="T58" fmla="*/ 673 w 854"/>
              <a:gd name="T59" fmla="*/ 373 h 606"/>
              <a:gd name="T60" fmla="*/ 637 w 854"/>
              <a:gd name="T61" fmla="*/ 371 h 606"/>
              <a:gd name="T62" fmla="*/ 550 w 854"/>
              <a:gd name="T63" fmla="*/ 371 h 606"/>
              <a:gd name="T64" fmla="*/ 550 w 854"/>
              <a:gd name="T65" fmla="*/ 352 h 606"/>
              <a:gd name="T66" fmla="*/ 637 w 854"/>
              <a:gd name="T67" fmla="*/ 352 h 606"/>
              <a:gd name="T68" fmla="*/ 637 w 854"/>
              <a:gd name="T69" fmla="*/ 371 h 606"/>
              <a:gd name="T70" fmla="*/ 0 w 854"/>
              <a:gd name="T71" fmla="*/ 399 h 606"/>
              <a:gd name="T72" fmla="*/ 854 w 854"/>
              <a:gd name="T73" fmla="*/ 399 h 606"/>
              <a:gd name="T74" fmla="*/ 854 w 854"/>
              <a:gd name="T75" fmla="*/ 207 h 606"/>
              <a:gd name="T76" fmla="*/ 0 w 854"/>
              <a:gd name="T77" fmla="*/ 207 h 606"/>
              <a:gd name="T78" fmla="*/ 0 w 854"/>
              <a:gd name="T79" fmla="*/ 399 h 606"/>
              <a:gd name="T80" fmla="*/ 825 w 854"/>
              <a:gd name="T81" fmla="*/ 162 h 606"/>
              <a:gd name="T82" fmla="*/ 757 w 854"/>
              <a:gd name="T83" fmla="*/ 162 h 606"/>
              <a:gd name="T84" fmla="*/ 757 w 854"/>
              <a:gd name="T85" fmla="*/ 29 h 606"/>
              <a:gd name="T86" fmla="*/ 825 w 854"/>
              <a:gd name="T87" fmla="*/ 29 h 606"/>
              <a:gd name="T88" fmla="*/ 825 w 854"/>
              <a:gd name="T89" fmla="*/ 162 h 606"/>
              <a:gd name="T90" fmla="*/ 673 w 854"/>
              <a:gd name="T91" fmla="*/ 166 h 606"/>
              <a:gd name="T92" fmla="*/ 661 w 854"/>
              <a:gd name="T93" fmla="*/ 154 h 606"/>
              <a:gd name="T94" fmla="*/ 673 w 854"/>
              <a:gd name="T95" fmla="*/ 142 h 606"/>
              <a:gd name="T96" fmla="*/ 685 w 854"/>
              <a:gd name="T97" fmla="*/ 154 h 606"/>
              <a:gd name="T98" fmla="*/ 673 w 854"/>
              <a:gd name="T99" fmla="*/ 166 h 606"/>
              <a:gd name="T100" fmla="*/ 637 w 854"/>
              <a:gd name="T101" fmla="*/ 164 h 606"/>
              <a:gd name="T102" fmla="*/ 550 w 854"/>
              <a:gd name="T103" fmla="*/ 164 h 606"/>
              <a:gd name="T104" fmla="*/ 550 w 854"/>
              <a:gd name="T105" fmla="*/ 145 h 606"/>
              <a:gd name="T106" fmla="*/ 637 w 854"/>
              <a:gd name="T107" fmla="*/ 145 h 606"/>
              <a:gd name="T108" fmla="*/ 637 w 854"/>
              <a:gd name="T109" fmla="*/ 164 h 606"/>
              <a:gd name="T110" fmla="*/ 0 w 854"/>
              <a:gd name="T111" fmla="*/ 192 h 606"/>
              <a:gd name="T112" fmla="*/ 854 w 854"/>
              <a:gd name="T113" fmla="*/ 192 h 606"/>
              <a:gd name="T114" fmla="*/ 854 w 854"/>
              <a:gd name="T115" fmla="*/ 0 h 606"/>
              <a:gd name="T116" fmla="*/ 0 w 854"/>
              <a:gd name="T117" fmla="*/ 0 h 606"/>
              <a:gd name="T118" fmla="*/ 0 w 854"/>
              <a:gd name="T119" fmla="*/ 1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606">
                <a:moveTo>
                  <a:pt x="825" y="576"/>
                </a:moveTo>
                <a:cubicBezTo>
                  <a:pt x="757" y="576"/>
                  <a:pt x="757" y="576"/>
                  <a:pt x="757" y="576"/>
                </a:cubicBezTo>
                <a:cubicBezTo>
                  <a:pt x="757" y="444"/>
                  <a:pt x="757" y="444"/>
                  <a:pt x="757" y="444"/>
                </a:cubicBezTo>
                <a:cubicBezTo>
                  <a:pt x="825" y="444"/>
                  <a:pt x="825" y="444"/>
                  <a:pt x="825" y="444"/>
                </a:cubicBezTo>
                <a:lnTo>
                  <a:pt x="825" y="576"/>
                </a:lnTo>
                <a:close/>
                <a:moveTo>
                  <a:pt x="673" y="580"/>
                </a:moveTo>
                <a:cubicBezTo>
                  <a:pt x="666" y="580"/>
                  <a:pt x="661" y="575"/>
                  <a:pt x="661" y="569"/>
                </a:cubicBezTo>
                <a:cubicBezTo>
                  <a:pt x="661" y="562"/>
                  <a:pt x="666" y="557"/>
                  <a:pt x="673" y="557"/>
                </a:cubicBezTo>
                <a:cubicBezTo>
                  <a:pt x="680" y="557"/>
                  <a:pt x="685" y="562"/>
                  <a:pt x="685" y="569"/>
                </a:cubicBezTo>
                <a:cubicBezTo>
                  <a:pt x="685" y="575"/>
                  <a:pt x="680" y="580"/>
                  <a:pt x="673" y="580"/>
                </a:cubicBezTo>
                <a:moveTo>
                  <a:pt x="637" y="578"/>
                </a:moveTo>
                <a:cubicBezTo>
                  <a:pt x="550" y="578"/>
                  <a:pt x="550" y="578"/>
                  <a:pt x="550" y="578"/>
                </a:cubicBezTo>
                <a:cubicBezTo>
                  <a:pt x="550" y="559"/>
                  <a:pt x="550" y="559"/>
                  <a:pt x="550" y="559"/>
                </a:cubicBezTo>
                <a:cubicBezTo>
                  <a:pt x="637" y="559"/>
                  <a:pt x="637" y="559"/>
                  <a:pt x="637" y="559"/>
                </a:cubicBezTo>
                <a:lnTo>
                  <a:pt x="637" y="578"/>
                </a:lnTo>
                <a:close/>
                <a:moveTo>
                  <a:pt x="0" y="606"/>
                </a:moveTo>
                <a:cubicBezTo>
                  <a:pt x="854" y="606"/>
                  <a:pt x="854" y="606"/>
                  <a:pt x="854" y="606"/>
                </a:cubicBezTo>
                <a:cubicBezTo>
                  <a:pt x="854" y="414"/>
                  <a:pt x="854" y="414"/>
                  <a:pt x="854" y="414"/>
                </a:cubicBezTo>
                <a:cubicBezTo>
                  <a:pt x="0" y="414"/>
                  <a:pt x="0" y="414"/>
                  <a:pt x="0" y="414"/>
                </a:cubicBezTo>
                <a:lnTo>
                  <a:pt x="0" y="606"/>
                </a:lnTo>
                <a:close/>
                <a:moveTo>
                  <a:pt x="825" y="369"/>
                </a:moveTo>
                <a:cubicBezTo>
                  <a:pt x="757" y="369"/>
                  <a:pt x="757" y="369"/>
                  <a:pt x="757" y="369"/>
                </a:cubicBezTo>
                <a:cubicBezTo>
                  <a:pt x="757" y="237"/>
                  <a:pt x="757" y="237"/>
                  <a:pt x="757" y="237"/>
                </a:cubicBezTo>
                <a:cubicBezTo>
                  <a:pt x="825" y="237"/>
                  <a:pt x="825" y="237"/>
                  <a:pt x="825" y="237"/>
                </a:cubicBezTo>
                <a:lnTo>
                  <a:pt x="825" y="369"/>
                </a:lnTo>
                <a:close/>
                <a:moveTo>
                  <a:pt x="673" y="373"/>
                </a:moveTo>
                <a:cubicBezTo>
                  <a:pt x="666" y="373"/>
                  <a:pt x="661" y="368"/>
                  <a:pt x="661" y="361"/>
                </a:cubicBezTo>
                <a:cubicBezTo>
                  <a:pt x="661" y="355"/>
                  <a:pt x="666" y="349"/>
                  <a:pt x="673" y="349"/>
                </a:cubicBezTo>
                <a:cubicBezTo>
                  <a:pt x="680" y="349"/>
                  <a:pt x="685" y="355"/>
                  <a:pt x="685" y="361"/>
                </a:cubicBezTo>
                <a:cubicBezTo>
                  <a:pt x="685" y="368"/>
                  <a:pt x="680" y="373"/>
                  <a:pt x="673" y="373"/>
                </a:cubicBezTo>
                <a:moveTo>
                  <a:pt x="637" y="371"/>
                </a:moveTo>
                <a:cubicBezTo>
                  <a:pt x="550" y="371"/>
                  <a:pt x="550" y="371"/>
                  <a:pt x="550" y="371"/>
                </a:cubicBezTo>
                <a:cubicBezTo>
                  <a:pt x="550" y="352"/>
                  <a:pt x="550" y="352"/>
                  <a:pt x="550" y="352"/>
                </a:cubicBezTo>
                <a:cubicBezTo>
                  <a:pt x="637" y="352"/>
                  <a:pt x="637" y="352"/>
                  <a:pt x="637" y="352"/>
                </a:cubicBezTo>
                <a:lnTo>
                  <a:pt x="637" y="371"/>
                </a:lnTo>
                <a:close/>
                <a:moveTo>
                  <a:pt x="0" y="399"/>
                </a:moveTo>
                <a:cubicBezTo>
                  <a:pt x="854" y="399"/>
                  <a:pt x="854" y="399"/>
                  <a:pt x="854" y="399"/>
                </a:cubicBezTo>
                <a:cubicBezTo>
                  <a:pt x="854" y="207"/>
                  <a:pt x="854" y="207"/>
                  <a:pt x="854" y="207"/>
                </a:cubicBezTo>
                <a:cubicBezTo>
                  <a:pt x="0" y="207"/>
                  <a:pt x="0" y="207"/>
                  <a:pt x="0" y="207"/>
                </a:cubicBezTo>
                <a:lnTo>
                  <a:pt x="0" y="399"/>
                </a:lnTo>
                <a:close/>
                <a:moveTo>
                  <a:pt x="825" y="162"/>
                </a:moveTo>
                <a:cubicBezTo>
                  <a:pt x="757" y="162"/>
                  <a:pt x="757" y="162"/>
                  <a:pt x="757" y="162"/>
                </a:cubicBezTo>
                <a:cubicBezTo>
                  <a:pt x="757" y="29"/>
                  <a:pt x="757" y="29"/>
                  <a:pt x="757" y="29"/>
                </a:cubicBezTo>
                <a:cubicBezTo>
                  <a:pt x="825" y="29"/>
                  <a:pt x="825" y="29"/>
                  <a:pt x="825" y="29"/>
                </a:cubicBezTo>
                <a:lnTo>
                  <a:pt x="825" y="162"/>
                </a:lnTo>
                <a:close/>
                <a:moveTo>
                  <a:pt x="673" y="166"/>
                </a:moveTo>
                <a:cubicBezTo>
                  <a:pt x="666" y="166"/>
                  <a:pt x="661" y="161"/>
                  <a:pt x="661" y="154"/>
                </a:cubicBezTo>
                <a:cubicBezTo>
                  <a:pt x="661" y="148"/>
                  <a:pt x="666" y="142"/>
                  <a:pt x="673" y="142"/>
                </a:cubicBezTo>
                <a:cubicBezTo>
                  <a:pt x="680" y="142"/>
                  <a:pt x="685" y="148"/>
                  <a:pt x="685" y="154"/>
                </a:cubicBezTo>
                <a:cubicBezTo>
                  <a:pt x="685" y="161"/>
                  <a:pt x="680" y="166"/>
                  <a:pt x="673" y="166"/>
                </a:cubicBezTo>
                <a:moveTo>
                  <a:pt x="637" y="164"/>
                </a:moveTo>
                <a:cubicBezTo>
                  <a:pt x="550" y="164"/>
                  <a:pt x="550" y="164"/>
                  <a:pt x="550" y="164"/>
                </a:cubicBezTo>
                <a:cubicBezTo>
                  <a:pt x="550" y="145"/>
                  <a:pt x="550" y="145"/>
                  <a:pt x="550" y="145"/>
                </a:cubicBezTo>
                <a:cubicBezTo>
                  <a:pt x="637" y="145"/>
                  <a:pt x="637" y="145"/>
                  <a:pt x="637" y="145"/>
                </a:cubicBezTo>
                <a:lnTo>
                  <a:pt x="637" y="164"/>
                </a:lnTo>
                <a:close/>
                <a:moveTo>
                  <a:pt x="0" y="192"/>
                </a:moveTo>
                <a:cubicBezTo>
                  <a:pt x="854" y="192"/>
                  <a:pt x="854" y="192"/>
                  <a:pt x="854" y="192"/>
                </a:cubicBezTo>
                <a:cubicBezTo>
                  <a:pt x="854" y="0"/>
                  <a:pt x="854" y="0"/>
                  <a:pt x="854" y="0"/>
                </a:cubicBezTo>
                <a:cubicBezTo>
                  <a:pt x="0" y="0"/>
                  <a:pt x="0" y="0"/>
                  <a:pt x="0" y="0"/>
                </a:cubicBezTo>
                <a:lnTo>
                  <a:pt x="0" y="19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46" name="Oval 445"/>
          <p:cNvSpPr/>
          <p:nvPr/>
        </p:nvSpPr>
        <p:spPr>
          <a:xfrm rot="20454549">
            <a:off x="8614065" y="916619"/>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7" name="Oval 446"/>
          <p:cNvSpPr/>
          <p:nvPr/>
        </p:nvSpPr>
        <p:spPr>
          <a:xfrm rot="20963089">
            <a:off x="8843229" y="959954"/>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8" name="Oval 447"/>
          <p:cNvSpPr/>
          <p:nvPr/>
        </p:nvSpPr>
        <p:spPr>
          <a:xfrm rot="19519209">
            <a:off x="9014593" y="1125089"/>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49" name="Oval 448"/>
          <p:cNvSpPr/>
          <p:nvPr/>
        </p:nvSpPr>
        <p:spPr>
          <a:xfrm>
            <a:off x="9492004" y="2787892"/>
            <a:ext cx="341075" cy="341075"/>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0" name="Oval 449"/>
          <p:cNvSpPr/>
          <p:nvPr/>
        </p:nvSpPr>
        <p:spPr>
          <a:xfrm rot="19376338">
            <a:off x="9973245" y="3065301"/>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2" name="Oval 451"/>
          <p:cNvSpPr/>
          <p:nvPr/>
        </p:nvSpPr>
        <p:spPr>
          <a:xfrm rot="20963089">
            <a:off x="10065101" y="2814588"/>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3" name="Oval 452"/>
          <p:cNvSpPr/>
          <p:nvPr/>
        </p:nvSpPr>
        <p:spPr>
          <a:xfrm rot="1930023">
            <a:off x="9748238" y="3204448"/>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7" name="Oval 456"/>
          <p:cNvSpPr/>
          <p:nvPr/>
        </p:nvSpPr>
        <p:spPr>
          <a:xfrm rot="797363">
            <a:off x="9877899" y="2622265"/>
            <a:ext cx="182854" cy="182854"/>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8" name="Oval 457"/>
          <p:cNvSpPr/>
          <p:nvPr/>
        </p:nvSpPr>
        <p:spPr>
          <a:xfrm rot="8508716">
            <a:off x="7653745" y="2297178"/>
            <a:ext cx="969342" cy="969342"/>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59" name="Oval 458"/>
          <p:cNvSpPr/>
          <p:nvPr/>
        </p:nvSpPr>
        <p:spPr>
          <a:xfrm rot="453261">
            <a:off x="1784642" y="2219332"/>
            <a:ext cx="1065098" cy="1065098"/>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sp>
        <p:nvSpPr>
          <p:cNvPr id="460" name="Freeform 6"/>
          <p:cNvSpPr>
            <a:spLocks noChangeAspect="1" noEditPoints="1"/>
          </p:cNvSpPr>
          <p:nvPr/>
        </p:nvSpPr>
        <p:spPr bwMode="auto">
          <a:xfrm>
            <a:off x="9570226" y="2889632"/>
            <a:ext cx="184632" cy="137595"/>
          </a:xfrm>
          <a:custGeom>
            <a:avLst/>
            <a:gdLst>
              <a:gd name="T0" fmla="*/ 1039 w 1068"/>
              <a:gd name="T1" fmla="*/ 0 h 796"/>
              <a:gd name="T2" fmla="*/ 189 w 1068"/>
              <a:gd name="T3" fmla="*/ 0 h 796"/>
              <a:gd name="T4" fmla="*/ 158 w 1068"/>
              <a:gd name="T5" fmla="*/ 28 h 796"/>
              <a:gd name="T6" fmla="*/ 158 w 1068"/>
              <a:gd name="T7" fmla="*/ 156 h 796"/>
              <a:gd name="T8" fmla="*/ 8 w 1068"/>
              <a:gd name="T9" fmla="*/ 156 h 796"/>
              <a:gd name="T10" fmla="*/ 0 w 1068"/>
              <a:gd name="T11" fmla="*/ 164 h 796"/>
              <a:gd name="T12" fmla="*/ 0 w 1068"/>
              <a:gd name="T13" fmla="*/ 289 h 796"/>
              <a:gd name="T14" fmla="*/ 0 w 1068"/>
              <a:gd name="T15" fmla="*/ 297 h 796"/>
              <a:gd name="T16" fmla="*/ 0 w 1068"/>
              <a:gd name="T17" fmla="*/ 788 h 796"/>
              <a:gd name="T18" fmla="*/ 8 w 1068"/>
              <a:gd name="T19" fmla="*/ 796 h 796"/>
              <a:gd name="T20" fmla="*/ 309 w 1068"/>
              <a:gd name="T21" fmla="*/ 796 h 796"/>
              <a:gd name="T22" fmla="*/ 317 w 1068"/>
              <a:gd name="T23" fmla="*/ 788 h 796"/>
              <a:gd name="T24" fmla="*/ 317 w 1068"/>
              <a:gd name="T25" fmla="*/ 666 h 796"/>
              <a:gd name="T26" fmla="*/ 469 w 1068"/>
              <a:gd name="T27" fmla="*/ 666 h 796"/>
              <a:gd name="T28" fmla="*/ 469 w 1068"/>
              <a:gd name="T29" fmla="*/ 711 h 796"/>
              <a:gd name="T30" fmla="*/ 406 w 1068"/>
              <a:gd name="T31" fmla="*/ 769 h 796"/>
              <a:gd name="T32" fmla="*/ 837 w 1068"/>
              <a:gd name="T33" fmla="*/ 769 h 796"/>
              <a:gd name="T34" fmla="*/ 776 w 1068"/>
              <a:gd name="T35" fmla="*/ 711 h 796"/>
              <a:gd name="T36" fmla="*/ 776 w 1068"/>
              <a:gd name="T37" fmla="*/ 666 h 796"/>
              <a:gd name="T38" fmla="*/ 1039 w 1068"/>
              <a:gd name="T39" fmla="*/ 666 h 796"/>
              <a:gd name="T40" fmla="*/ 1068 w 1068"/>
              <a:gd name="T41" fmla="*/ 638 h 796"/>
              <a:gd name="T42" fmla="*/ 1068 w 1068"/>
              <a:gd name="T43" fmla="*/ 28 h 796"/>
              <a:gd name="T44" fmla="*/ 1039 w 1068"/>
              <a:gd name="T45" fmla="*/ 0 h 796"/>
              <a:gd name="T46" fmla="*/ 38 w 1068"/>
              <a:gd name="T47" fmla="*/ 253 h 796"/>
              <a:gd name="T48" fmla="*/ 38 w 1068"/>
              <a:gd name="T49" fmla="*/ 223 h 796"/>
              <a:gd name="T50" fmla="*/ 46 w 1068"/>
              <a:gd name="T51" fmla="*/ 215 h 796"/>
              <a:gd name="T52" fmla="*/ 158 w 1068"/>
              <a:gd name="T53" fmla="*/ 215 h 796"/>
              <a:gd name="T54" fmla="*/ 212 w 1068"/>
              <a:gd name="T55" fmla="*/ 215 h 796"/>
              <a:gd name="T56" fmla="*/ 271 w 1068"/>
              <a:gd name="T57" fmla="*/ 215 h 796"/>
              <a:gd name="T58" fmla="*/ 279 w 1068"/>
              <a:gd name="T59" fmla="*/ 223 h 796"/>
              <a:gd name="T60" fmla="*/ 279 w 1068"/>
              <a:gd name="T61" fmla="*/ 253 h 796"/>
              <a:gd name="T62" fmla="*/ 271 w 1068"/>
              <a:gd name="T63" fmla="*/ 261 h 796"/>
              <a:gd name="T64" fmla="*/ 212 w 1068"/>
              <a:gd name="T65" fmla="*/ 261 h 796"/>
              <a:gd name="T66" fmla="*/ 158 w 1068"/>
              <a:gd name="T67" fmla="*/ 261 h 796"/>
              <a:gd name="T68" fmla="*/ 46 w 1068"/>
              <a:gd name="T69" fmla="*/ 261 h 796"/>
              <a:gd name="T70" fmla="*/ 38 w 1068"/>
              <a:gd name="T71" fmla="*/ 253 h 796"/>
              <a:gd name="T72" fmla="*/ 232 w 1068"/>
              <a:gd name="T73" fmla="*/ 437 h 796"/>
              <a:gd name="T74" fmla="*/ 253 w 1068"/>
              <a:gd name="T75" fmla="*/ 415 h 796"/>
              <a:gd name="T76" fmla="*/ 276 w 1068"/>
              <a:gd name="T77" fmla="*/ 437 h 796"/>
              <a:gd name="T78" fmla="*/ 253 w 1068"/>
              <a:gd name="T79" fmla="*/ 458 h 796"/>
              <a:gd name="T80" fmla="*/ 232 w 1068"/>
              <a:gd name="T81" fmla="*/ 437 h 796"/>
              <a:gd name="T82" fmla="*/ 253 w 1068"/>
              <a:gd name="T83" fmla="*/ 387 h 796"/>
              <a:gd name="T84" fmla="*/ 224 w 1068"/>
              <a:gd name="T85" fmla="*/ 358 h 796"/>
              <a:gd name="T86" fmla="*/ 253 w 1068"/>
              <a:gd name="T87" fmla="*/ 330 h 796"/>
              <a:gd name="T88" fmla="*/ 283 w 1068"/>
              <a:gd name="T89" fmla="*/ 358 h 796"/>
              <a:gd name="T90" fmla="*/ 253 w 1068"/>
              <a:gd name="T91" fmla="*/ 387 h 796"/>
              <a:gd name="T92" fmla="*/ 1016 w 1068"/>
              <a:gd name="T93" fmla="*/ 592 h 796"/>
              <a:gd name="T94" fmla="*/ 992 w 1068"/>
              <a:gd name="T95" fmla="*/ 617 h 796"/>
              <a:gd name="T96" fmla="*/ 317 w 1068"/>
              <a:gd name="T97" fmla="*/ 617 h 796"/>
              <a:gd name="T98" fmla="*/ 317 w 1068"/>
              <a:gd name="T99" fmla="*/ 297 h 796"/>
              <a:gd name="T100" fmla="*/ 317 w 1068"/>
              <a:gd name="T101" fmla="*/ 289 h 796"/>
              <a:gd name="T102" fmla="*/ 317 w 1068"/>
              <a:gd name="T103" fmla="*/ 164 h 796"/>
              <a:gd name="T104" fmla="*/ 309 w 1068"/>
              <a:gd name="T105" fmla="*/ 156 h 796"/>
              <a:gd name="T106" fmla="*/ 212 w 1068"/>
              <a:gd name="T107" fmla="*/ 156 h 796"/>
              <a:gd name="T108" fmla="*/ 212 w 1068"/>
              <a:gd name="T109" fmla="*/ 74 h 796"/>
              <a:gd name="T110" fmla="*/ 237 w 1068"/>
              <a:gd name="T111" fmla="*/ 49 h 796"/>
              <a:gd name="T112" fmla="*/ 992 w 1068"/>
              <a:gd name="T113" fmla="*/ 49 h 796"/>
              <a:gd name="T114" fmla="*/ 1016 w 1068"/>
              <a:gd name="T115" fmla="*/ 74 h 796"/>
              <a:gd name="T116" fmla="*/ 1016 w 1068"/>
              <a:gd name="T117" fmla="*/ 59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8" h="796">
                <a:moveTo>
                  <a:pt x="1039" y="0"/>
                </a:moveTo>
                <a:cubicBezTo>
                  <a:pt x="189" y="0"/>
                  <a:pt x="189" y="0"/>
                  <a:pt x="189" y="0"/>
                </a:cubicBezTo>
                <a:cubicBezTo>
                  <a:pt x="173" y="0"/>
                  <a:pt x="158" y="12"/>
                  <a:pt x="158" y="28"/>
                </a:cubicBezTo>
                <a:cubicBezTo>
                  <a:pt x="158" y="74"/>
                  <a:pt x="158" y="116"/>
                  <a:pt x="158" y="156"/>
                </a:cubicBezTo>
                <a:cubicBezTo>
                  <a:pt x="8" y="156"/>
                  <a:pt x="8" y="156"/>
                  <a:pt x="8" y="156"/>
                </a:cubicBezTo>
                <a:cubicBezTo>
                  <a:pt x="3" y="156"/>
                  <a:pt x="0" y="159"/>
                  <a:pt x="0" y="164"/>
                </a:cubicBezTo>
                <a:cubicBezTo>
                  <a:pt x="0" y="289"/>
                  <a:pt x="0" y="289"/>
                  <a:pt x="0" y="289"/>
                </a:cubicBezTo>
                <a:cubicBezTo>
                  <a:pt x="0" y="297"/>
                  <a:pt x="0" y="297"/>
                  <a:pt x="0" y="297"/>
                </a:cubicBezTo>
                <a:cubicBezTo>
                  <a:pt x="0" y="788"/>
                  <a:pt x="0" y="788"/>
                  <a:pt x="0" y="788"/>
                </a:cubicBezTo>
                <a:cubicBezTo>
                  <a:pt x="0" y="793"/>
                  <a:pt x="3" y="796"/>
                  <a:pt x="8" y="796"/>
                </a:cubicBezTo>
                <a:cubicBezTo>
                  <a:pt x="309" y="796"/>
                  <a:pt x="309" y="796"/>
                  <a:pt x="309" y="796"/>
                </a:cubicBezTo>
                <a:cubicBezTo>
                  <a:pt x="314" y="796"/>
                  <a:pt x="317" y="793"/>
                  <a:pt x="317" y="788"/>
                </a:cubicBezTo>
                <a:cubicBezTo>
                  <a:pt x="317" y="743"/>
                  <a:pt x="317" y="703"/>
                  <a:pt x="317" y="666"/>
                </a:cubicBezTo>
                <a:cubicBezTo>
                  <a:pt x="469" y="666"/>
                  <a:pt x="469" y="666"/>
                  <a:pt x="469" y="666"/>
                </a:cubicBezTo>
                <a:cubicBezTo>
                  <a:pt x="469" y="711"/>
                  <a:pt x="469" y="711"/>
                  <a:pt x="469" y="711"/>
                </a:cubicBezTo>
                <a:cubicBezTo>
                  <a:pt x="406" y="769"/>
                  <a:pt x="406" y="769"/>
                  <a:pt x="406" y="769"/>
                </a:cubicBezTo>
                <a:cubicBezTo>
                  <a:pt x="837" y="769"/>
                  <a:pt x="837" y="769"/>
                  <a:pt x="837" y="769"/>
                </a:cubicBezTo>
                <a:cubicBezTo>
                  <a:pt x="776" y="711"/>
                  <a:pt x="776" y="711"/>
                  <a:pt x="776" y="711"/>
                </a:cubicBezTo>
                <a:cubicBezTo>
                  <a:pt x="776" y="666"/>
                  <a:pt x="776" y="666"/>
                  <a:pt x="776" y="666"/>
                </a:cubicBezTo>
                <a:cubicBezTo>
                  <a:pt x="1039" y="666"/>
                  <a:pt x="1039" y="666"/>
                  <a:pt x="1039" y="666"/>
                </a:cubicBezTo>
                <a:cubicBezTo>
                  <a:pt x="1056" y="666"/>
                  <a:pt x="1068" y="654"/>
                  <a:pt x="1068" y="638"/>
                </a:cubicBezTo>
                <a:cubicBezTo>
                  <a:pt x="1068" y="28"/>
                  <a:pt x="1068" y="28"/>
                  <a:pt x="1068" y="28"/>
                </a:cubicBezTo>
                <a:cubicBezTo>
                  <a:pt x="1068" y="12"/>
                  <a:pt x="1056" y="0"/>
                  <a:pt x="1039" y="0"/>
                </a:cubicBezTo>
                <a:close/>
                <a:moveTo>
                  <a:pt x="38" y="253"/>
                </a:moveTo>
                <a:cubicBezTo>
                  <a:pt x="38" y="223"/>
                  <a:pt x="38" y="223"/>
                  <a:pt x="38" y="223"/>
                </a:cubicBezTo>
                <a:cubicBezTo>
                  <a:pt x="38" y="218"/>
                  <a:pt x="41" y="215"/>
                  <a:pt x="46" y="215"/>
                </a:cubicBezTo>
                <a:cubicBezTo>
                  <a:pt x="92" y="215"/>
                  <a:pt x="129" y="215"/>
                  <a:pt x="158" y="215"/>
                </a:cubicBezTo>
                <a:cubicBezTo>
                  <a:pt x="180" y="215"/>
                  <a:pt x="198" y="215"/>
                  <a:pt x="212" y="215"/>
                </a:cubicBezTo>
                <a:cubicBezTo>
                  <a:pt x="271" y="215"/>
                  <a:pt x="271" y="215"/>
                  <a:pt x="271" y="215"/>
                </a:cubicBezTo>
                <a:cubicBezTo>
                  <a:pt x="276" y="215"/>
                  <a:pt x="279" y="218"/>
                  <a:pt x="279" y="223"/>
                </a:cubicBezTo>
                <a:cubicBezTo>
                  <a:pt x="279" y="253"/>
                  <a:pt x="279" y="253"/>
                  <a:pt x="279" y="253"/>
                </a:cubicBezTo>
                <a:cubicBezTo>
                  <a:pt x="279" y="258"/>
                  <a:pt x="276" y="261"/>
                  <a:pt x="271" y="261"/>
                </a:cubicBezTo>
                <a:cubicBezTo>
                  <a:pt x="249" y="261"/>
                  <a:pt x="230" y="261"/>
                  <a:pt x="212" y="261"/>
                </a:cubicBezTo>
                <a:cubicBezTo>
                  <a:pt x="192" y="261"/>
                  <a:pt x="174" y="261"/>
                  <a:pt x="158" y="261"/>
                </a:cubicBezTo>
                <a:cubicBezTo>
                  <a:pt x="46" y="261"/>
                  <a:pt x="46" y="261"/>
                  <a:pt x="46" y="261"/>
                </a:cubicBezTo>
                <a:cubicBezTo>
                  <a:pt x="41" y="261"/>
                  <a:pt x="38" y="258"/>
                  <a:pt x="38" y="253"/>
                </a:cubicBezTo>
                <a:close/>
                <a:moveTo>
                  <a:pt x="232" y="437"/>
                </a:moveTo>
                <a:cubicBezTo>
                  <a:pt x="232" y="425"/>
                  <a:pt x="241" y="415"/>
                  <a:pt x="253" y="415"/>
                </a:cubicBezTo>
                <a:cubicBezTo>
                  <a:pt x="265" y="415"/>
                  <a:pt x="276" y="425"/>
                  <a:pt x="276" y="437"/>
                </a:cubicBezTo>
                <a:cubicBezTo>
                  <a:pt x="276" y="448"/>
                  <a:pt x="265" y="458"/>
                  <a:pt x="253" y="458"/>
                </a:cubicBezTo>
                <a:cubicBezTo>
                  <a:pt x="241" y="458"/>
                  <a:pt x="232" y="448"/>
                  <a:pt x="232" y="437"/>
                </a:cubicBezTo>
                <a:close/>
                <a:moveTo>
                  <a:pt x="253" y="387"/>
                </a:moveTo>
                <a:cubicBezTo>
                  <a:pt x="238" y="387"/>
                  <a:pt x="224" y="374"/>
                  <a:pt x="224" y="358"/>
                </a:cubicBezTo>
                <a:cubicBezTo>
                  <a:pt x="224" y="341"/>
                  <a:pt x="238" y="330"/>
                  <a:pt x="253" y="330"/>
                </a:cubicBezTo>
                <a:cubicBezTo>
                  <a:pt x="270" y="330"/>
                  <a:pt x="283" y="341"/>
                  <a:pt x="283" y="358"/>
                </a:cubicBezTo>
                <a:cubicBezTo>
                  <a:pt x="283" y="374"/>
                  <a:pt x="270" y="387"/>
                  <a:pt x="253" y="387"/>
                </a:cubicBezTo>
                <a:close/>
                <a:moveTo>
                  <a:pt x="1016" y="592"/>
                </a:moveTo>
                <a:cubicBezTo>
                  <a:pt x="1016" y="606"/>
                  <a:pt x="1006" y="617"/>
                  <a:pt x="992" y="617"/>
                </a:cubicBezTo>
                <a:cubicBezTo>
                  <a:pt x="594" y="617"/>
                  <a:pt x="406" y="617"/>
                  <a:pt x="317" y="617"/>
                </a:cubicBezTo>
                <a:cubicBezTo>
                  <a:pt x="317" y="297"/>
                  <a:pt x="317" y="297"/>
                  <a:pt x="317" y="297"/>
                </a:cubicBezTo>
                <a:cubicBezTo>
                  <a:pt x="317" y="289"/>
                  <a:pt x="317" y="289"/>
                  <a:pt x="317" y="289"/>
                </a:cubicBezTo>
                <a:cubicBezTo>
                  <a:pt x="317" y="164"/>
                  <a:pt x="317" y="164"/>
                  <a:pt x="317" y="164"/>
                </a:cubicBezTo>
                <a:cubicBezTo>
                  <a:pt x="317" y="159"/>
                  <a:pt x="314" y="156"/>
                  <a:pt x="309" y="156"/>
                </a:cubicBezTo>
                <a:cubicBezTo>
                  <a:pt x="273" y="156"/>
                  <a:pt x="240" y="156"/>
                  <a:pt x="212" y="156"/>
                </a:cubicBezTo>
                <a:cubicBezTo>
                  <a:pt x="212" y="74"/>
                  <a:pt x="212" y="74"/>
                  <a:pt x="212" y="74"/>
                </a:cubicBezTo>
                <a:cubicBezTo>
                  <a:pt x="212" y="60"/>
                  <a:pt x="223" y="49"/>
                  <a:pt x="237" y="49"/>
                </a:cubicBezTo>
                <a:cubicBezTo>
                  <a:pt x="992" y="49"/>
                  <a:pt x="992" y="49"/>
                  <a:pt x="992" y="49"/>
                </a:cubicBezTo>
                <a:cubicBezTo>
                  <a:pt x="1006" y="49"/>
                  <a:pt x="1016" y="60"/>
                  <a:pt x="1016" y="74"/>
                </a:cubicBezTo>
                <a:cubicBezTo>
                  <a:pt x="1016" y="592"/>
                  <a:pt x="1016" y="592"/>
                  <a:pt x="1016" y="592"/>
                </a:cubicBez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461" name="Freeform 83"/>
          <p:cNvSpPr>
            <a:spLocks noChangeAspect="1" noEditPoints="1"/>
          </p:cNvSpPr>
          <p:nvPr/>
        </p:nvSpPr>
        <p:spPr bwMode="auto">
          <a:xfrm>
            <a:off x="7786096" y="2584335"/>
            <a:ext cx="703924" cy="400156"/>
          </a:xfrm>
          <a:custGeom>
            <a:avLst/>
            <a:gdLst>
              <a:gd name="T0" fmla="*/ 930 w 1017"/>
              <a:gd name="T1" fmla="*/ 439 h 578"/>
              <a:gd name="T2" fmla="*/ 930 w 1017"/>
              <a:gd name="T3" fmla="*/ 39 h 578"/>
              <a:gd name="T4" fmla="*/ 890 w 1017"/>
              <a:gd name="T5" fmla="*/ 0 h 578"/>
              <a:gd name="T6" fmla="*/ 129 w 1017"/>
              <a:gd name="T7" fmla="*/ 0 h 578"/>
              <a:gd name="T8" fmla="*/ 85 w 1017"/>
              <a:gd name="T9" fmla="*/ 39 h 578"/>
              <a:gd name="T10" fmla="*/ 85 w 1017"/>
              <a:gd name="T11" fmla="*/ 439 h 578"/>
              <a:gd name="T12" fmla="*/ 0 w 1017"/>
              <a:gd name="T13" fmla="*/ 530 h 578"/>
              <a:gd name="T14" fmla="*/ 52 w 1017"/>
              <a:gd name="T15" fmla="*/ 578 h 578"/>
              <a:gd name="T16" fmla="*/ 967 w 1017"/>
              <a:gd name="T17" fmla="*/ 578 h 578"/>
              <a:gd name="T18" fmla="*/ 1017 w 1017"/>
              <a:gd name="T19" fmla="*/ 530 h 578"/>
              <a:gd name="T20" fmla="*/ 930 w 1017"/>
              <a:gd name="T21" fmla="*/ 439 h 578"/>
              <a:gd name="T22" fmla="*/ 579 w 1017"/>
              <a:gd name="T23" fmla="*/ 544 h 578"/>
              <a:gd name="T24" fmla="*/ 423 w 1017"/>
              <a:gd name="T25" fmla="*/ 544 h 578"/>
              <a:gd name="T26" fmla="*/ 406 w 1017"/>
              <a:gd name="T27" fmla="*/ 536 h 578"/>
              <a:gd name="T28" fmla="*/ 425 w 1017"/>
              <a:gd name="T29" fmla="*/ 506 h 578"/>
              <a:gd name="T30" fmla="*/ 439 w 1017"/>
              <a:gd name="T31" fmla="*/ 502 h 578"/>
              <a:gd name="T32" fmla="*/ 563 w 1017"/>
              <a:gd name="T33" fmla="*/ 502 h 578"/>
              <a:gd name="T34" fmla="*/ 577 w 1017"/>
              <a:gd name="T35" fmla="*/ 506 h 578"/>
              <a:gd name="T36" fmla="*/ 596 w 1017"/>
              <a:gd name="T37" fmla="*/ 537 h 578"/>
              <a:gd name="T38" fmla="*/ 579 w 1017"/>
              <a:gd name="T39" fmla="*/ 544 h 578"/>
              <a:gd name="T40" fmla="*/ 863 w 1017"/>
              <a:gd name="T41" fmla="*/ 127 h 578"/>
              <a:gd name="T42" fmla="*/ 863 w 1017"/>
              <a:gd name="T43" fmla="*/ 279 h 578"/>
              <a:gd name="T44" fmla="*/ 863 w 1017"/>
              <a:gd name="T45" fmla="*/ 395 h 578"/>
              <a:gd name="T46" fmla="*/ 863 w 1017"/>
              <a:gd name="T47" fmla="*/ 406 h 578"/>
              <a:gd name="T48" fmla="*/ 863 w 1017"/>
              <a:gd name="T49" fmla="*/ 427 h 578"/>
              <a:gd name="T50" fmla="*/ 152 w 1017"/>
              <a:gd name="T51" fmla="*/ 427 h 578"/>
              <a:gd name="T52" fmla="*/ 152 w 1017"/>
              <a:gd name="T53" fmla="*/ 406 h 578"/>
              <a:gd name="T54" fmla="*/ 152 w 1017"/>
              <a:gd name="T55" fmla="*/ 332 h 578"/>
              <a:gd name="T56" fmla="*/ 152 w 1017"/>
              <a:gd name="T57" fmla="*/ 252 h 578"/>
              <a:gd name="T58" fmla="*/ 152 w 1017"/>
              <a:gd name="T59" fmla="*/ 127 h 578"/>
              <a:gd name="T60" fmla="*/ 152 w 1017"/>
              <a:gd name="T61" fmla="*/ 80 h 578"/>
              <a:gd name="T62" fmla="*/ 173 w 1017"/>
              <a:gd name="T63" fmla="*/ 59 h 578"/>
              <a:gd name="T64" fmla="*/ 846 w 1017"/>
              <a:gd name="T65" fmla="*/ 59 h 578"/>
              <a:gd name="T66" fmla="*/ 863 w 1017"/>
              <a:gd name="T67" fmla="*/ 80 h 578"/>
              <a:gd name="T68" fmla="*/ 863 w 1017"/>
              <a:gd name="T6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7" h="578">
                <a:moveTo>
                  <a:pt x="930" y="439"/>
                </a:moveTo>
                <a:cubicBezTo>
                  <a:pt x="930" y="39"/>
                  <a:pt x="930" y="39"/>
                  <a:pt x="930" y="39"/>
                </a:cubicBezTo>
                <a:cubicBezTo>
                  <a:pt x="930" y="19"/>
                  <a:pt x="915" y="0"/>
                  <a:pt x="890" y="0"/>
                </a:cubicBezTo>
                <a:cubicBezTo>
                  <a:pt x="129" y="0"/>
                  <a:pt x="129" y="0"/>
                  <a:pt x="129" y="0"/>
                </a:cubicBezTo>
                <a:cubicBezTo>
                  <a:pt x="104" y="0"/>
                  <a:pt x="85" y="19"/>
                  <a:pt x="85" y="39"/>
                </a:cubicBezTo>
                <a:cubicBezTo>
                  <a:pt x="85" y="439"/>
                  <a:pt x="85" y="439"/>
                  <a:pt x="85" y="439"/>
                </a:cubicBezTo>
                <a:cubicBezTo>
                  <a:pt x="1" y="530"/>
                  <a:pt x="0" y="530"/>
                  <a:pt x="0" y="530"/>
                </a:cubicBezTo>
                <a:cubicBezTo>
                  <a:pt x="0" y="557"/>
                  <a:pt x="24" y="578"/>
                  <a:pt x="52" y="578"/>
                </a:cubicBezTo>
                <a:cubicBezTo>
                  <a:pt x="967" y="578"/>
                  <a:pt x="967" y="578"/>
                  <a:pt x="967" y="578"/>
                </a:cubicBezTo>
                <a:cubicBezTo>
                  <a:pt x="994" y="578"/>
                  <a:pt x="1017" y="557"/>
                  <a:pt x="1017" y="530"/>
                </a:cubicBezTo>
                <a:lnTo>
                  <a:pt x="930" y="439"/>
                </a:lnTo>
                <a:close/>
                <a:moveTo>
                  <a:pt x="579" y="544"/>
                </a:moveTo>
                <a:cubicBezTo>
                  <a:pt x="423" y="544"/>
                  <a:pt x="423" y="544"/>
                  <a:pt x="423" y="544"/>
                </a:cubicBezTo>
                <a:cubicBezTo>
                  <a:pt x="414" y="544"/>
                  <a:pt x="406" y="539"/>
                  <a:pt x="406" y="536"/>
                </a:cubicBezTo>
                <a:cubicBezTo>
                  <a:pt x="425" y="505"/>
                  <a:pt x="425" y="506"/>
                  <a:pt x="425" y="506"/>
                </a:cubicBezTo>
                <a:cubicBezTo>
                  <a:pt x="425" y="504"/>
                  <a:pt x="431" y="502"/>
                  <a:pt x="439" y="502"/>
                </a:cubicBezTo>
                <a:cubicBezTo>
                  <a:pt x="563" y="502"/>
                  <a:pt x="563" y="502"/>
                  <a:pt x="563" y="502"/>
                </a:cubicBezTo>
                <a:cubicBezTo>
                  <a:pt x="571" y="502"/>
                  <a:pt x="577" y="503"/>
                  <a:pt x="577" y="506"/>
                </a:cubicBezTo>
                <a:cubicBezTo>
                  <a:pt x="596" y="537"/>
                  <a:pt x="596" y="537"/>
                  <a:pt x="596" y="537"/>
                </a:cubicBezTo>
                <a:cubicBezTo>
                  <a:pt x="596" y="539"/>
                  <a:pt x="588" y="544"/>
                  <a:pt x="579" y="544"/>
                </a:cubicBezTo>
                <a:close/>
                <a:moveTo>
                  <a:pt x="863" y="127"/>
                </a:moveTo>
                <a:cubicBezTo>
                  <a:pt x="863" y="279"/>
                  <a:pt x="863" y="279"/>
                  <a:pt x="863" y="279"/>
                </a:cubicBezTo>
                <a:cubicBezTo>
                  <a:pt x="863" y="395"/>
                  <a:pt x="863" y="395"/>
                  <a:pt x="863" y="395"/>
                </a:cubicBezTo>
                <a:cubicBezTo>
                  <a:pt x="863" y="406"/>
                  <a:pt x="863" y="406"/>
                  <a:pt x="863" y="406"/>
                </a:cubicBezTo>
                <a:cubicBezTo>
                  <a:pt x="863" y="427"/>
                  <a:pt x="863" y="427"/>
                  <a:pt x="863" y="427"/>
                </a:cubicBezTo>
                <a:cubicBezTo>
                  <a:pt x="152" y="427"/>
                  <a:pt x="152" y="427"/>
                  <a:pt x="152" y="427"/>
                </a:cubicBezTo>
                <a:cubicBezTo>
                  <a:pt x="152" y="420"/>
                  <a:pt x="152" y="413"/>
                  <a:pt x="152" y="406"/>
                </a:cubicBezTo>
                <a:cubicBezTo>
                  <a:pt x="152" y="380"/>
                  <a:pt x="152" y="355"/>
                  <a:pt x="152" y="332"/>
                </a:cubicBezTo>
                <a:cubicBezTo>
                  <a:pt x="152" y="252"/>
                  <a:pt x="152" y="252"/>
                  <a:pt x="152" y="252"/>
                </a:cubicBezTo>
                <a:cubicBezTo>
                  <a:pt x="152" y="192"/>
                  <a:pt x="152" y="153"/>
                  <a:pt x="152" y="127"/>
                </a:cubicBezTo>
                <a:cubicBezTo>
                  <a:pt x="152" y="80"/>
                  <a:pt x="152" y="80"/>
                  <a:pt x="152" y="80"/>
                </a:cubicBezTo>
                <a:cubicBezTo>
                  <a:pt x="152" y="68"/>
                  <a:pt x="162" y="59"/>
                  <a:pt x="173" y="59"/>
                </a:cubicBezTo>
                <a:cubicBezTo>
                  <a:pt x="846" y="59"/>
                  <a:pt x="846" y="59"/>
                  <a:pt x="846" y="59"/>
                </a:cubicBezTo>
                <a:cubicBezTo>
                  <a:pt x="857" y="59"/>
                  <a:pt x="863" y="68"/>
                  <a:pt x="863" y="80"/>
                </a:cubicBezTo>
                <a:lnTo>
                  <a:pt x="863" y="127"/>
                </a:lnTo>
                <a:close/>
              </a:path>
            </a:pathLst>
          </a:custGeom>
          <a:solidFill>
            <a:srgbClr val="FFFFFF"/>
          </a:solidFill>
          <a:ln>
            <a:noFill/>
          </a:ln>
        </p:spPr>
        <p:txBody>
          <a:bodyPr vert="horz" wrap="square" lIns="91418" tIns="45709" rIns="91418" bIns="45709" numCol="1" anchor="t" anchorCtr="0" compatLnSpc="1">
            <a:prstTxWarp prst="textNoShape">
              <a:avLst/>
            </a:prstTxWarp>
          </a:bodyPr>
          <a:lstStyle/>
          <a:p>
            <a:pPr defTabSz="914224">
              <a:defRPr/>
            </a:pPr>
            <a:endParaRPr lang="en-US" kern="0">
              <a:solidFill>
                <a:srgbClr val="505050"/>
              </a:solidFill>
              <a:latin typeface="Segoe UI"/>
            </a:endParaRPr>
          </a:p>
        </p:txBody>
      </p:sp>
      <p:grpSp>
        <p:nvGrpSpPr>
          <p:cNvPr id="462" name="Group 461"/>
          <p:cNvGrpSpPr/>
          <p:nvPr/>
        </p:nvGrpSpPr>
        <p:grpSpPr bwMode="black">
          <a:xfrm>
            <a:off x="1878756" y="-3663"/>
            <a:ext cx="666005" cy="657071"/>
            <a:chOff x="2916435" y="3914152"/>
            <a:chExt cx="930763" cy="918513"/>
          </a:xfrm>
        </p:grpSpPr>
        <p:pic>
          <p:nvPicPr>
            <p:cNvPr id="463" name="Picture 4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46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27" tIns="45713" rIns="91427" bIns="45713" numCol="1" anchor="t" anchorCtr="0" compatLnSpc="1">
              <a:prstTxWarp prst="textNoShape">
                <a:avLst/>
              </a:prstTxWarp>
            </a:bodyPr>
            <a:lstStyle/>
            <a:p>
              <a:pPr defTabSz="914224">
                <a:defRPr/>
              </a:pPr>
              <a:endParaRPr lang="en-US" sz="900" kern="0" dirty="0">
                <a:solidFill>
                  <a:srgbClr val="FFFFFF"/>
                </a:solidFill>
                <a:latin typeface="Segoe UI"/>
              </a:endParaRPr>
            </a:p>
          </p:txBody>
        </p:sp>
      </p:grpSp>
      <p:grpSp>
        <p:nvGrpSpPr>
          <p:cNvPr id="465" name="Group 464"/>
          <p:cNvGrpSpPr/>
          <p:nvPr/>
        </p:nvGrpSpPr>
        <p:grpSpPr bwMode="black">
          <a:xfrm>
            <a:off x="2358439" y="4369026"/>
            <a:ext cx="454891" cy="493667"/>
            <a:chOff x="2916435" y="3914152"/>
            <a:chExt cx="930763" cy="918513"/>
          </a:xfrm>
        </p:grpSpPr>
        <p:pic>
          <p:nvPicPr>
            <p:cNvPr id="466" name="Picture 46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46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27" tIns="45713" rIns="91427" bIns="45713" numCol="1" anchor="t" anchorCtr="0" compatLnSpc="1">
              <a:prstTxWarp prst="textNoShape">
                <a:avLst/>
              </a:prstTxWarp>
            </a:bodyPr>
            <a:lstStyle/>
            <a:p>
              <a:pPr defTabSz="914224">
                <a:defRPr/>
              </a:pPr>
              <a:endParaRPr lang="en-US" sz="900" kern="0" dirty="0">
                <a:solidFill>
                  <a:srgbClr val="FFFFFF"/>
                </a:solidFill>
                <a:latin typeface="Segoe UI"/>
              </a:endParaRPr>
            </a:p>
          </p:txBody>
        </p:sp>
      </p:grpSp>
      <p:pic>
        <p:nvPicPr>
          <p:cNvPr id="468" name="Picture 46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9128164" y="5915394"/>
            <a:ext cx="204874" cy="393515"/>
          </a:xfrm>
          <a:prstGeom prst="rect">
            <a:avLst/>
          </a:prstGeom>
        </p:spPr>
      </p:pic>
      <p:pic>
        <p:nvPicPr>
          <p:cNvPr id="469" name="Picture 46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3520945" y="1570059"/>
            <a:ext cx="247897" cy="476153"/>
          </a:xfrm>
          <a:prstGeom prst="rect">
            <a:avLst/>
          </a:prstGeom>
        </p:spPr>
      </p:pic>
      <p:pic>
        <p:nvPicPr>
          <p:cNvPr id="470" name="Picture 2" descr="http://files.softicons.com/download/system-icons/web0.2ama-icons-by-chrfb/png/256x256/Phone%20-%20iPhone.png"/>
          <p:cNvPicPr>
            <a:picLocks noChangeAspect="1" noChangeArrowheads="1"/>
          </p:cNvPicPr>
          <p:nvPr/>
        </p:nvPicPr>
        <p:blipFill>
          <a:blip r:embed="rId7" cstate="print">
            <a:biLevel thresh="25000"/>
            <a:extLst>
              <a:ext uri="{28A0092B-C50C-407E-A947-70E740481C1C}">
                <a14:useLocalDpi xmlns:a14="http://schemas.microsoft.com/office/drawing/2010/main"/>
              </a:ext>
            </a:extLst>
          </a:blip>
          <a:srcRect/>
          <a:stretch>
            <a:fillRect/>
          </a:stretch>
        </p:blipFill>
        <p:spPr bwMode="auto">
          <a:xfrm>
            <a:off x="7949101" y="4559725"/>
            <a:ext cx="854523" cy="854523"/>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4" descr="http://files.softicons.com/download/system-icons/windows-8-metro-invert-icons-by-dakirby309/png/512x512/Devices%20&amp;%20Drives/iPad.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904797" y="4853067"/>
            <a:ext cx="521358" cy="521358"/>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4" descr="http://files.softicons.com/download/system-icons/windows-8-metro-invert-icons-by-dakirby309/png/512x512/Devices%20&amp;%20Drives/iPad.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153547" y="704389"/>
            <a:ext cx="763321" cy="763321"/>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descr="\\MAGNUM\Projects\Microsoft\Cloud Power FY12\Design\Icons\PNGs\Server_2.png"/>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3252755" y="3309355"/>
            <a:ext cx="1032164" cy="1032164"/>
          </a:xfrm>
          <a:prstGeom prst="rect">
            <a:avLst/>
          </a:prstGeom>
          <a:noFill/>
        </p:spPr>
      </p:pic>
      <p:pic>
        <p:nvPicPr>
          <p:cNvPr id="474" name="Picture 2" descr="\\MAGNUM\Projects\Microsoft\Cloud Power FY12\Design\Icons\PNGs\Server_2.png"/>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3556050" y="3309355"/>
            <a:ext cx="1032164" cy="1032164"/>
          </a:xfrm>
          <a:prstGeom prst="rect">
            <a:avLst/>
          </a:prstGeom>
          <a:noFill/>
        </p:spPr>
      </p:pic>
      <p:pic>
        <p:nvPicPr>
          <p:cNvPr id="475" name="Picture 2" descr="http://files.softicons.com/download/system-icons/web0.2ama-icons-by-chrfb/png/256x256/Phone%20-%20iPhone.png"/>
          <p:cNvPicPr>
            <a:picLocks noChangeAspect="1" noChangeArrowheads="1"/>
          </p:cNvPicPr>
          <p:nvPr/>
        </p:nvPicPr>
        <p:blipFill>
          <a:blip r:embed="rId7" cstate="print">
            <a:biLevel thresh="25000"/>
            <a:extLst>
              <a:ext uri="{28A0092B-C50C-407E-A947-70E740481C1C}">
                <a14:useLocalDpi xmlns:a14="http://schemas.microsoft.com/office/drawing/2010/main"/>
              </a:ext>
            </a:extLst>
          </a:blip>
          <a:srcRect/>
          <a:stretch>
            <a:fillRect/>
          </a:stretch>
        </p:blipFill>
        <p:spPr bwMode="auto">
          <a:xfrm>
            <a:off x="1987628" y="2410745"/>
            <a:ext cx="706218" cy="706218"/>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4" descr="http://files.softicons.com/download/system-icons/windows-8-metro-invert-icons-by-dakirby309/png/512x512/Devices%20&amp;%20Drives/iPad.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49154" y="5197378"/>
            <a:ext cx="693928" cy="693928"/>
          </a:xfrm>
          <a:prstGeom prst="rect">
            <a:avLst/>
          </a:prstGeom>
          <a:noFill/>
          <a:extLst>
            <a:ext uri="{909E8E84-426E-40DD-AFC4-6F175D3DCCD1}">
              <a14:hiddenFill xmlns:a14="http://schemas.microsoft.com/office/drawing/2010/main">
                <a:solidFill>
                  <a:srgbClr val="FFFFFF"/>
                </a:solidFill>
              </a14:hiddenFill>
            </a:ext>
          </a:extLst>
        </p:spPr>
      </p:pic>
      <p:grpSp>
        <p:nvGrpSpPr>
          <p:cNvPr id="477" name="Group 476"/>
          <p:cNvGrpSpPr/>
          <p:nvPr/>
        </p:nvGrpSpPr>
        <p:grpSpPr bwMode="black">
          <a:xfrm>
            <a:off x="5510922" y="6519958"/>
            <a:ext cx="310696" cy="306528"/>
            <a:chOff x="2916435" y="3914152"/>
            <a:chExt cx="930763" cy="918513"/>
          </a:xfrm>
        </p:grpSpPr>
        <p:pic>
          <p:nvPicPr>
            <p:cNvPr id="478" name="Picture 477"/>
            <p:cNvPicPr>
              <a:picLocks noChangeAspect="1"/>
            </p:cNvPicPr>
            <p:nvPr/>
          </p:nvPicPr>
          <p:blipFill>
            <a:blip r:embed="rId15" cstate="hq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479"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27" tIns="45713" rIns="91427" bIns="45713" numCol="1" anchor="t" anchorCtr="0" compatLnSpc="1">
              <a:prstTxWarp prst="textNoShape">
                <a:avLst/>
              </a:prstTxWarp>
            </a:bodyPr>
            <a:lstStyle/>
            <a:p>
              <a:pPr defTabSz="914224">
                <a:defRPr/>
              </a:pPr>
              <a:endParaRPr lang="en-US" sz="900" kern="0" dirty="0">
                <a:solidFill>
                  <a:srgbClr val="FFFFFF"/>
                </a:solidFill>
                <a:latin typeface="Segoe UI"/>
              </a:endParaRPr>
            </a:p>
          </p:txBody>
        </p:sp>
      </p:grpSp>
      <p:pic>
        <p:nvPicPr>
          <p:cNvPr id="480" name="Picture 2" descr="http://files.softicons.com/download/system-icons/web0.2ama-icons-by-chrfb/png/256x256/Phone%20-%20iPhone.png"/>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11568973" y="1648304"/>
            <a:ext cx="482357" cy="482357"/>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http://files.softicons.com/download/system-icons/web0.2ama-icons-by-chrfb/png/256x256/Phone%20-%20iPhone.png"/>
          <p:cNvPicPr>
            <a:picLocks noChangeAspect="1" noChangeArrowheads="1"/>
          </p:cNvPicPr>
          <p:nvPr/>
        </p:nvPicPr>
        <p:blipFill>
          <a:blip r:embed="rId7" cstate="print">
            <a:biLevel thresh="25000"/>
            <a:extLst>
              <a:ext uri="{28A0092B-C50C-407E-A947-70E740481C1C}">
                <a14:useLocalDpi xmlns:a14="http://schemas.microsoft.com/office/drawing/2010/main"/>
              </a:ext>
            </a:extLst>
          </a:blip>
          <a:srcRect/>
          <a:stretch>
            <a:fillRect/>
          </a:stretch>
        </p:blipFill>
        <p:spPr bwMode="auto">
          <a:xfrm>
            <a:off x="9312825" y="-262987"/>
            <a:ext cx="530593" cy="530593"/>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48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434944" y="2307740"/>
            <a:ext cx="247897" cy="476153"/>
          </a:xfrm>
          <a:prstGeom prst="rect">
            <a:avLst/>
          </a:prstGeom>
        </p:spPr>
      </p:pic>
      <p:grpSp>
        <p:nvGrpSpPr>
          <p:cNvPr id="483" name="Group 482"/>
          <p:cNvGrpSpPr/>
          <p:nvPr/>
        </p:nvGrpSpPr>
        <p:grpSpPr>
          <a:xfrm>
            <a:off x="11741933" y="5118776"/>
            <a:ext cx="1335459" cy="1032164"/>
            <a:chOff x="12038257" y="7606007"/>
            <a:chExt cx="1335648" cy="1032310"/>
          </a:xfrm>
        </p:grpSpPr>
        <p:pic>
          <p:nvPicPr>
            <p:cNvPr id="484" name="Picture 2" descr="\\MAGNUM\Projects\Microsoft\Cloud Power FY12\Design\Icons\PNGs\Server_2.png"/>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12038257" y="7606007"/>
              <a:ext cx="1032310" cy="1032310"/>
            </a:xfrm>
            <a:prstGeom prst="rect">
              <a:avLst/>
            </a:prstGeom>
            <a:noFill/>
          </p:spPr>
        </p:pic>
        <p:pic>
          <p:nvPicPr>
            <p:cNvPr id="485" name="Picture 2" descr="\\MAGNUM\Projects\Microsoft\Cloud Power FY12\Design\Icons\PNGs\Server_2.png"/>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12341595" y="7606007"/>
              <a:ext cx="1032310" cy="1032310"/>
            </a:xfrm>
            <a:prstGeom prst="rect">
              <a:avLst/>
            </a:prstGeom>
            <a:noFill/>
          </p:spPr>
        </p:pic>
      </p:grpSp>
      <p:sp>
        <p:nvSpPr>
          <p:cNvPr id="486" name="Oval 485"/>
          <p:cNvSpPr>
            <a:spLocks noChangeAspect="1"/>
          </p:cNvSpPr>
          <p:nvPr/>
        </p:nvSpPr>
        <p:spPr>
          <a:xfrm>
            <a:off x="11072337" y="2531707"/>
            <a:ext cx="822843" cy="822843"/>
          </a:xfrm>
          <a:prstGeom prst="ellipse">
            <a:avLst/>
          </a:prstGeom>
          <a:solidFill>
            <a:srgbClr val="505050">
              <a:lumMod val="60000"/>
              <a:lumOff val="40000"/>
            </a:srgbClr>
          </a:solidFill>
          <a:ln w="3175" cap="flat" cmpd="sng" algn="ctr">
            <a:solidFill>
              <a:srgbClr val="D2D2D2">
                <a:lumMod val="50000"/>
              </a:srgbClr>
            </a:solidFill>
            <a:prstDash val="solid"/>
          </a:ln>
          <a:effectLst/>
        </p:spPr>
        <p:txBody>
          <a:bodyPr rtlCol="0" anchor="ctr"/>
          <a:lstStyle/>
          <a:p>
            <a:pPr algn="ctr" defTabSz="914224">
              <a:defRPr/>
            </a:pPr>
            <a:endParaRPr lang="en-US" sz="2448" kern="0" dirty="0" err="1">
              <a:solidFill>
                <a:srgbClr val="FFFFFF"/>
              </a:solidFill>
              <a:latin typeface="Segoe UI"/>
            </a:endParaRPr>
          </a:p>
        </p:txBody>
      </p:sp>
      <p:pic>
        <p:nvPicPr>
          <p:cNvPr id="487" name="Picture 4" descr="http://files.softicons.com/download/system-icons/windows-8-metro-invert-icons-by-dakirby309/png/512x512/Devices%20&amp;%20Drives/iPad.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250912" y="2679777"/>
            <a:ext cx="521358" cy="52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336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750" fill="hold"/>
                                        <p:tgtEl>
                                          <p:spTgt spid="197"/>
                                        </p:tgtEl>
                                        <p:attrNameLst>
                                          <p:attrName>style.color</p:attrName>
                                        </p:attrNameLst>
                                      </p:cBhvr>
                                      <p:to>
                                        <a:srgbClr val="FF0000"/>
                                      </p:to>
                                    </p:animClr>
                                    <p:animClr clrSpc="rgb" dir="cw">
                                      <p:cBhvr>
                                        <p:cTn id="7" dur="750" fill="hold"/>
                                        <p:tgtEl>
                                          <p:spTgt spid="197"/>
                                        </p:tgtEl>
                                        <p:attrNameLst>
                                          <p:attrName>fillcolor</p:attrName>
                                        </p:attrNameLst>
                                      </p:cBhvr>
                                      <p:to>
                                        <a:srgbClr val="FF0000"/>
                                      </p:to>
                                    </p:animClr>
                                    <p:set>
                                      <p:cBhvr>
                                        <p:cTn id="8" dur="750" fill="hold"/>
                                        <p:tgtEl>
                                          <p:spTgt spid="197"/>
                                        </p:tgtEl>
                                        <p:attrNameLst>
                                          <p:attrName>fill.type</p:attrName>
                                        </p:attrNameLst>
                                      </p:cBhvr>
                                      <p:to>
                                        <p:strVal val="solid"/>
                                      </p:to>
                                    </p:set>
                                    <p:set>
                                      <p:cBhvr>
                                        <p:cTn id="9" dur="750" fill="hold"/>
                                        <p:tgtEl>
                                          <p:spTgt spid="197"/>
                                        </p:tgtEl>
                                        <p:attrNameLst>
                                          <p:attrName>fill.on</p:attrName>
                                        </p:attrNameLst>
                                      </p:cBhvr>
                                      <p:to>
                                        <p:strVal val="true"/>
                                      </p:to>
                                    </p:set>
                                  </p:childTnLst>
                                </p:cTn>
                              </p:par>
                            </p:childTnLst>
                          </p:cTn>
                        </p:par>
                        <p:par>
                          <p:cTn id="10" fill="hold">
                            <p:stCondLst>
                              <p:cond delay="750"/>
                            </p:stCondLst>
                            <p:childTnLst>
                              <p:par>
                                <p:cTn id="11" presetID="6" presetClass="emph" presetSubtype="0" accel="49333" decel="50667" fill="hold" grpId="0" nodeType="afterEffect">
                                  <p:stCondLst>
                                    <p:cond delay="0"/>
                                  </p:stCondLst>
                                  <p:childTnLst>
                                    <p:animScale>
                                      <p:cBhvr>
                                        <p:cTn id="12" dur="2250" fill="hold"/>
                                        <p:tgtEl>
                                          <p:spTgt spid="193"/>
                                        </p:tgtEl>
                                      </p:cBhvr>
                                      <p:by x="100000" y="250000"/>
                                    </p:animScale>
                                  </p:childTnLst>
                                </p:cTn>
                              </p:par>
                              <p:par>
                                <p:cTn id="13" presetID="13" presetClass="entr" presetSubtype="32" fill="hold" nodeType="with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plus(out)">
                                      <p:cBhvr>
                                        <p:cTn id="15" dur="750"/>
                                        <p:tgtEl>
                                          <p:spTgt spid="263"/>
                                        </p:tgtEl>
                                      </p:cBhvr>
                                    </p:animEffect>
                                  </p:childTnLst>
                                </p:cTn>
                              </p:par>
                              <p:par>
                                <p:cTn id="16" presetID="19" presetClass="emph" presetSubtype="0" fill="hold" grpId="0" nodeType="withEffect">
                                  <p:stCondLst>
                                    <p:cond delay="350"/>
                                  </p:stCondLst>
                                  <p:childTnLst>
                                    <p:animClr clrSpc="rgb" dir="cw">
                                      <p:cBhvr override="childStyle">
                                        <p:cTn id="17" dur="500" fill="hold"/>
                                        <p:tgtEl>
                                          <p:spTgt spid="205"/>
                                        </p:tgtEl>
                                        <p:attrNameLst>
                                          <p:attrName>style.color</p:attrName>
                                        </p:attrNameLst>
                                      </p:cBhvr>
                                      <p:to>
                                        <a:srgbClr val="FF0000"/>
                                      </p:to>
                                    </p:animClr>
                                    <p:animClr clrSpc="rgb" dir="cw">
                                      <p:cBhvr>
                                        <p:cTn id="18" dur="500" fill="hold"/>
                                        <p:tgtEl>
                                          <p:spTgt spid="205"/>
                                        </p:tgtEl>
                                        <p:attrNameLst>
                                          <p:attrName>fillcolor</p:attrName>
                                        </p:attrNameLst>
                                      </p:cBhvr>
                                      <p:to>
                                        <a:srgbClr val="FF0000"/>
                                      </p:to>
                                    </p:animClr>
                                    <p:set>
                                      <p:cBhvr>
                                        <p:cTn id="19" dur="500" fill="hold"/>
                                        <p:tgtEl>
                                          <p:spTgt spid="205"/>
                                        </p:tgtEl>
                                        <p:attrNameLst>
                                          <p:attrName>fill.type</p:attrName>
                                        </p:attrNameLst>
                                      </p:cBhvr>
                                      <p:to>
                                        <p:strVal val="solid"/>
                                      </p:to>
                                    </p:set>
                                    <p:set>
                                      <p:cBhvr>
                                        <p:cTn id="20" dur="500" fill="hold"/>
                                        <p:tgtEl>
                                          <p:spTgt spid="205"/>
                                        </p:tgtEl>
                                        <p:attrNameLst>
                                          <p:attrName>fill.on</p:attrName>
                                        </p:attrNameLst>
                                      </p:cBhvr>
                                      <p:to>
                                        <p:strVal val="true"/>
                                      </p:to>
                                    </p:set>
                                  </p:childTnLst>
                                </p:cTn>
                              </p:par>
                              <p:par>
                                <p:cTn id="21" presetID="19" presetClass="emph" presetSubtype="0" fill="hold" grpId="0" nodeType="withEffect">
                                  <p:stCondLst>
                                    <p:cond delay="450"/>
                                  </p:stCondLst>
                                  <p:childTnLst>
                                    <p:animClr clrSpc="rgb" dir="cw">
                                      <p:cBhvr override="childStyle">
                                        <p:cTn id="22" dur="500" fill="hold"/>
                                        <p:tgtEl>
                                          <p:spTgt spid="458"/>
                                        </p:tgtEl>
                                        <p:attrNameLst>
                                          <p:attrName>style.color</p:attrName>
                                        </p:attrNameLst>
                                      </p:cBhvr>
                                      <p:to>
                                        <a:srgbClr val="FF0000"/>
                                      </p:to>
                                    </p:animClr>
                                    <p:animClr clrSpc="rgb" dir="cw">
                                      <p:cBhvr>
                                        <p:cTn id="23" dur="500" fill="hold"/>
                                        <p:tgtEl>
                                          <p:spTgt spid="458"/>
                                        </p:tgtEl>
                                        <p:attrNameLst>
                                          <p:attrName>fillcolor</p:attrName>
                                        </p:attrNameLst>
                                      </p:cBhvr>
                                      <p:to>
                                        <a:srgbClr val="FF0000"/>
                                      </p:to>
                                    </p:animClr>
                                    <p:set>
                                      <p:cBhvr>
                                        <p:cTn id="24" dur="500" fill="hold"/>
                                        <p:tgtEl>
                                          <p:spTgt spid="458"/>
                                        </p:tgtEl>
                                        <p:attrNameLst>
                                          <p:attrName>fill.type</p:attrName>
                                        </p:attrNameLst>
                                      </p:cBhvr>
                                      <p:to>
                                        <p:strVal val="solid"/>
                                      </p:to>
                                    </p:set>
                                    <p:set>
                                      <p:cBhvr>
                                        <p:cTn id="25" dur="500" fill="hold"/>
                                        <p:tgtEl>
                                          <p:spTgt spid="458"/>
                                        </p:tgtEl>
                                        <p:attrNameLst>
                                          <p:attrName>fill.on</p:attrName>
                                        </p:attrNameLst>
                                      </p:cBhvr>
                                      <p:to>
                                        <p:strVal val="true"/>
                                      </p:to>
                                    </p:set>
                                  </p:childTnLst>
                                </p:cTn>
                              </p:par>
                              <p:par>
                                <p:cTn id="26" presetID="19" presetClass="emph" presetSubtype="0" fill="hold" grpId="0" nodeType="withEffect">
                                  <p:stCondLst>
                                    <p:cond delay="550"/>
                                  </p:stCondLst>
                                  <p:childTnLst>
                                    <p:animClr clrSpc="rgb" dir="cw">
                                      <p:cBhvr override="childStyle">
                                        <p:cTn id="27" dur="500" fill="hold"/>
                                        <p:tgtEl>
                                          <p:spTgt spid="239"/>
                                        </p:tgtEl>
                                        <p:attrNameLst>
                                          <p:attrName>style.color</p:attrName>
                                        </p:attrNameLst>
                                      </p:cBhvr>
                                      <p:to>
                                        <a:srgbClr val="FF0000"/>
                                      </p:to>
                                    </p:animClr>
                                    <p:animClr clrSpc="rgb" dir="cw">
                                      <p:cBhvr>
                                        <p:cTn id="28" dur="500" fill="hold"/>
                                        <p:tgtEl>
                                          <p:spTgt spid="239"/>
                                        </p:tgtEl>
                                        <p:attrNameLst>
                                          <p:attrName>fillcolor</p:attrName>
                                        </p:attrNameLst>
                                      </p:cBhvr>
                                      <p:to>
                                        <a:srgbClr val="FF0000"/>
                                      </p:to>
                                    </p:animClr>
                                    <p:set>
                                      <p:cBhvr>
                                        <p:cTn id="29" dur="500" fill="hold"/>
                                        <p:tgtEl>
                                          <p:spTgt spid="239"/>
                                        </p:tgtEl>
                                        <p:attrNameLst>
                                          <p:attrName>fill.type</p:attrName>
                                        </p:attrNameLst>
                                      </p:cBhvr>
                                      <p:to>
                                        <p:strVal val="solid"/>
                                      </p:to>
                                    </p:set>
                                    <p:set>
                                      <p:cBhvr>
                                        <p:cTn id="30" dur="500" fill="hold"/>
                                        <p:tgtEl>
                                          <p:spTgt spid="239"/>
                                        </p:tgtEl>
                                        <p:attrNameLst>
                                          <p:attrName>fill.on</p:attrName>
                                        </p:attrNameLst>
                                      </p:cBhvr>
                                      <p:to>
                                        <p:strVal val="true"/>
                                      </p:to>
                                    </p:set>
                                  </p:childTnLst>
                                </p:cTn>
                              </p:par>
                              <p:par>
                                <p:cTn id="31" presetID="19" presetClass="emph" presetSubtype="0" fill="hold" grpId="0" nodeType="withEffect">
                                  <p:stCondLst>
                                    <p:cond delay="350"/>
                                  </p:stCondLst>
                                  <p:childTnLst>
                                    <p:animClr clrSpc="rgb" dir="cw">
                                      <p:cBhvr override="childStyle">
                                        <p:cTn id="32" dur="500" fill="hold"/>
                                        <p:tgtEl>
                                          <p:spTgt spid="259"/>
                                        </p:tgtEl>
                                        <p:attrNameLst>
                                          <p:attrName>style.color</p:attrName>
                                        </p:attrNameLst>
                                      </p:cBhvr>
                                      <p:to>
                                        <a:srgbClr val="FF0000"/>
                                      </p:to>
                                    </p:animClr>
                                    <p:animClr clrSpc="rgb" dir="cw">
                                      <p:cBhvr>
                                        <p:cTn id="33" dur="500" fill="hold"/>
                                        <p:tgtEl>
                                          <p:spTgt spid="259"/>
                                        </p:tgtEl>
                                        <p:attrNameLst>
                                          <p:attrName>fillcolor</p:attrName>
                                        </p:attrNameLst>
                                      </p:cBhvr>
                                      <p:to>
                                        <a:srgbClr val="FF0000"/>
                                      </p:to>
                                    </p:animClr>
                                    <p:set>
                                      <p:cBhvr>
                                        <p:cTn id="34" dur="500" fill="hold"/>
                                        <p:tgtEl>
                                          <p:spTgt spid="259"/>
                                        </p:tgtEl>
                                        <p:attrNameLst>
                                          <p:attrName>fill.type</p:attrName>
                                        </p:attrNameLst>
                                      </p:cBhvr>
                                      <p:to>
                                        <p:strVal val="solid"/>
                                      </p:to>
                                    </p:set>
                                    <p:set>
                                      <p:cBhvr>
                                        <p:cTn id="35" dur="500" fill="hold"/>
                                        <p:tgtEl>
                                          <p:spTgt spid="259"/>
                                        </p:tgtEl>
                                        <p:attrNameLst>
                                          <p:attrName>fill.on</p:attrName>
                                        </p:attrNameLst>
                                      </p:cBhvr>
                                      <p:to>
                                        <p:strVal val="true"/>
                                      </p:to>
                                    </p:set>
                                  </p:childTnLst>
                                </p:cTn>
                              </p:par>
                              <p:par>
                                <p:cTn id="36" presetID="19" presetClass="emph" presetSubtype="0" fill="hold" grpId="0" nodeType="withEffect">
                                  <p:stCondLst>
                                    <p:cond delay="450"/>
                                  </p:stCondLst>
                                  <p:childTnLst>
                                    <p:animClr clrSpc="rgb" dir="cw">
                                      <p:cBhvr override="childStyle">
                                        <p:cTn id="37" dur="500" fill="hold"/>
                                        <p:tgtEl>
                                          <p:spTgt spid="260"/>
                                        </p:tgtEl>
                                        <p:attrNameLst>
                                          <p:attrName>style.color</p:attrName>
                                        </p:attrNameLst>
                                      </p:cBhvr>
                                      <p:to>
                                        <a:srgbClr val="FF0000"/>
                                      </p:to>
                                    </p:animClr>
                                    <p:animClr clrSpc="rgb" dir="cw">
                                      <p:cBhvr>
                                        <p:cTn id="38" dur="500" fill="hold"/>
                                        <p:tgtEl>
                                          <p:spTgt spid="260"/>
                                        </p:tgtEl>
                                        <p:attrNameLst>
                                          <p:attrName>fillcolor</p:attrName>
                                        </p:attrNameLst>
                                      </p:cBhvr>
                                      <p:to>
                                        <a:srgbClr val="FF0000"/>
                                      </p:to>
                                    </p:animClr>
                                    <p:set>
                                      <p:cBhvr>
                                        <p:cTn id="39" dur="500" fill="hold"/>
                                        <p:tgtEl>
                                          <p:spTgt spid="260"/>
                                        </p:tgtEl>
                                        <p:attrNameLst>
                                          <p:attrName>fill.type</p:attrName>
                                        </p:attrNameLst>
                                      </p:cBhvr>
                                      <p:to>
                                        <p:strVal val="solid"/>
                                      </p:to>
                                    </p:set>
                                    <p:set>
                                      <p:cBhvr>
                                        <p:cTn id="40" dur="500" fill="hold"/>
                                        <p:tgtEl>
                                          <p:spTgt spid="260"/>
                                        </p:tgtEl>
                                        <p:attrNameLst>
                                          <p:attrName>fill.on</p:attrName>
                                        </p:attrNameLst>
                                      </p:cBhvr>
                                      <p:to>
                                        <p:strVal val="true"/>
                                      </p:to>
                                    </p:set>
                                  </p:childTnLst>
                                </p:cTn>
                              </p:par>
                              <p:par>
                                <p:cTn id="41" presetID="19" presetClass="emph" presetSubtype="0" fill="hold" grpId="0" nodeType="withEffect">
                                  <p:stCondLst>
                                    <p:cond delay="550"/>
                                  </p:stCondLst>
                                  <p:childTnLst>
                                    <p:animClr clrSpc="rgb" dir="cw">
                                      <p:cBhvr override="childStyle">
                                        <p:cTn id="42" dur="500" fill="hold"/>
                                        <p:tgtEl>
                                          <p:spTgt spid="409"/>
                                        </p:tgtEl>
                                        <p:attrNameLst>
                                          <p:attrName>style.color</p:attrName>
                                        </p:attrNameLst>
                                      </p:cBhvr>
                                      <p:to>
                                        <a:srgbClr val="FF0000"/>
                                      </p:to>
                                    </p:animClr>
                                    <p:animClr clrSpc="rgb" dir="cw">
                                      <p:cBhvr>
                                        <p:cTn id="43" dur="500" fill="hold"/>
                                        <p:tgtEl>
                                          <p:spTgt spid="409"/>
                                        </p:tgtEl>
                                        <p:attrNameLst>
                                          <p:attrName>fillcolor</p:attrName>
                                        </p:attrNameLst>
                                      </p:cBhvr>
                                      <p:to>
                                        <a:srgbClr val="FF0000"/>
                                      </p:to>
                                    </p:animClr>
                                    <p:set>
                                      <p:cBhvr>
                                        <p:cTn id="44" dur="500" fill="hold"/>
                                        <p:tgtEl>
                                          <p:spTgt spid="409"/>
                                        </p:tgtEl>
                                        <p:attrNameLst>
                                          <p:attrName>fill.type</p:attrName>
                                        </p:attrNameLst>
                                      </p:cBhvr>
                                      <p:to>
                                        <p:strVal val="solid"/>
                                      </p:to>
                                    </p:set>
                                    <p:set>
                                      <p:cBhvr>
                                        <p:cTn id="45" dur="500" fill="hold"/>
                                        <p:tgtEl>
                                          <p:spTgt spid="409"/>
                                        </p:tgtEl>
                                        <p:attrNameLst>
                                          <p:attrName>fill.on</p:attrName>
                                        </p:attrNameLst>
                                      </p:cBhvr>
                                      <p:to>
                                        <p:strVal val="true"/>
                                      </p:to>
                                    </p:set>
                                  </p:childTnLst>
                                </p:cTn>
                              </p:par>
                              <p:par>
                                <p:cTn id="46" presetID="19" presetClass="emph" presetSubtype="0" fill="hold" grpId="0" nodeType="withEffect">
                                  <p:stCondLst>
                                    <p:cond delay="450"/>
                                  </p:stCondLst>
                                  <p:childTnLst>
                                    <p:animClr clrSpc="rgb" dir="cw">
                                      <p:cBhvr override="childStyle">
                                        <p:cTn id="47" dur="500" fill="hold"/>
                                        <p:tgtEl>
                                          <p:spTgt spid="459"/>
                                        </p:tgtEl>
                                        <p:attrNameLst>
                                          <p:attrName>style.color</p:attrName>
                                        </p:attrNameLst>
                                      </p:cBhvr>
                                      <p:to>
                                        <a:srgbClr val="FF0000"/>
                                      </p:to>
                                    </p:animClr>
                                    <p:animClr clrSpc="rgb" dir="cw">
                                      <p:cBhvr>
                                        <p:cTn id="48" dur="500" fill="hold"/>
                                        <p:tgtEl>
                                          <p:spTgt spid="459"/>
                                        </p:tgtEl>
                                        <p:attrNameLst>
                                          <p:attrName>fillcolor</p:attrName>
                                        </p:attrNameLst>
                                      </p:cBhvr>
                                      <p:to>
                                        <a:srgbClr val="FF0000"/>
                                      </p:to>
                                    </p:animClr>
                                    <p:set>
                                      <p:cBhvr>
                                        <p:cTn id="49" dur="500" fill="hold"/>
                                        <p:tgtEl>
                                          <p:spTgt spid="459"/>
                                        </p:tgtEl>
                                        <p:attrNameLst>
                                          <p:attrName>fill.type</p:attrName>
                                        </p:attrNameLst>
                                      </p:cBhvr>
                                      <p:to>
                                        <p:strVal val="solid"/>
                                      </p:to>
                                    </p:set>
                                    <p:set>
                                      <p:cBhvr>
                                        <p:cTn id="50" dur="500" fill="hold"/>
                                        <p:tgtEl>
                                          <p:spTgt spid="459"/>
                                        </p:tgtEl>
                                        <p:attrNameLst>
                                          <p:attrName>fill.on</p:attrName>
                                        </p:attrNameLst>
                                      </p:cBhvr>
                                      <p:to>
                                        <p:strVal val="true"/>
                                      </p:to>
                                    </p:set>
                                  </p:childTnLst>
                                </p:cTn>
                              </p:par>
                              <p:par>
                                <p:cTn id="51" presetID="19" presetClass="emph" presetSubtype="0" fill="hold" grpId="0" nodeType="withEffect">
                                  <p:stCondLst>
                                    <p:cond delay="350"/>
                                  </p:stCondLst>
                                  <p:childTnLst>
                                    <p:animClr clrSpc="rgb" dir="cw">
                                      <p:cBhvr override="childStyle">
                                        <p:cTn id="52" dur="500" fill="hold"/>
                                        <p:tgtEl>
                                          <p:spTgt spid="198"/>
                                        </p:tgtEl>
                                        <p:attrNameLst>
                                          <p:attrName>style.color</p:attrName>
                                        </p:attrNameLst>
                                      </p:cBhvr>
                                      <p:to>
                                        <a:srgbClr val="FF0000"/>
                                      </p:to>
                                    </p:animClr>
                                    <p:animClr clrSpc="rgb" dir="cw">
                                      <p:cBhvr>
                                        <p:cTn id="53" dur="500" fill="hold"/>
                                        <p:tgtEl>
                                          <p:spTgt spid="198"/>
                                        </p:tgtEl>
                                        <p:attrNameLst>
                                          <p:attrName>fillcolor</p:attrName>
                                        </p:attrNameLst>
                                      </p:cBhvr>
                                      <p:to>
                                        <a:srgbClr val="FF0000"/>
                                      </p:to>
                                    </p:animClr>
                                    <p:set>
                                      <p:cBhvr>
                                        <p:cTn id="54" dur="500" fill="hold"/>
                                        <p:tgtEl>
                                          <p:spTgt spid="198"/>
                                        </p:tgtEl>
                                        <p:attrNameLst>
                                          <p:attrName>fill.type</p:attrName>
                                        </p:attrNameLst>
                                      </p:cBhvr>
                                      <p:to>
                                        <p:strVal val="solid"/>
                                      </p:to>
                                    </p:set>
                                    <p:set>
                                      <p:cBhvr>
                                        <p:cTn id="55" dur="500" fill="hold"/>
                                        <p:tgtEl>
                                          <p:spTgt spid="198"/>
                                        </p:tgtEl>
                                        <p:attrNameLst>
                                          <p:attrName>fill.on</p:attrName>
                                        </p:attrNameLst>
                                      </p:cBhvr>
                                      <p:to>
                                        <p:strVal val="true"/>
                                      </p:to>
                                    </p:set>
                                  </p:childTnLst>
                                </p:cTn>
                              </p:par>
                              <p:par>
                                <p:cTn id="56" presetID="19" presetClass="emph" presetSubtype="0" fill="hold" grpId="0" nodeType="withEffect">
                                  <p:stCondLst>
                                    <p:cond delay="250"/>
                                  </p:stCondLst>
                                  <p:childTnLst>
                                    <p:animClr clrSpc="rgb" dir="cw">
                                      <p:cBhvr override="childStyle">
                                        <p:cTn id="57" dur="500" fill="hold"/>
                                        <p:tgtEl>
                                          <p:spTgt spid="227"/>
                                        </p:tgtEl>
                                        <p:attrNameLst>
                                          <p:attrName>style.color</p:attrName>
                                        </p:attrNameLst>
                                      </p:cBhvr>
                                      <p:to>
                                        <a:srgbClr val="FF0000"/>
                                      </p:to>
                                    </p:animClr>
                                    <p:animClr clrSpc="rgb" dir="cw">
                                      <p:cBhvr>
                                        <p:cTn id="58" dur="500" fill="hold"/>
                                        <p:tgtEl>
                                          <p:spTgt spid="227"/>
                                        </p:tgtEl>
                                        <p:attrNameLst>
                                          <p:attrName>fillcolor</p:attrName>
                                        </p:attrNameLst>
                                      </p:cBhvr>
                                      <p:to>
                                        <a:srgbClr val="FF0000"/>
                                      </p:to>
                                    </p:animClr>
                                    <p:set>
                                      <p:cBhvr>
                                        <p:cTn id="59" dur="500" fill="hold"/>
                                        <p:tgtEl>
                                          <p:spTgt spid="227"/>
                                        </p:tgtEl>
                                        <p:attrNameLst>
                                          <p:attrName>fill.type</p:attrName>
                                        </p:attrNameLst>
                                      </p:cBhvr>
                                      <p:to>
                                        <p:strVal val="solid"/>
                                      </p:to>
                                    </p:set>
                                    <p:set>
                                      <p:cBhvr>
                                        <p:cTn id="60" dur="500" fill="hold"/>
                                        <p:tgtEl>
                                          <p:spTgt spid="227"/>
                                        </p:tgtEl>
                                        <p:attrNameLst>
                                          <p:attrName>fill.on</p:attrName>
                                        </p:attrNameLst>
                                      </p:cBhvr>
                                      <p:to>
                                        <p:strVal val="true"/>
                                      </p:to>
                                    </p:set>
                                  </p:childTnLst>
                                </p:cTn>
                              </p:par>
                              <p:par>
                                <p:cTn id="61" presetID="8" presetClass="entr" presetSubtype="32" fill="hold" nodeType="withEffect">
                                  <p:stCondLst>
                                    <p:cond delay="550"/>
                                  </p:stCondLst>
                                  <p:childTnLst>
                                    <p:set>
                                      <p:cBhvr>
                                        <p:cTn id="62" dur="1" fill="hold">
                                          <p:stCondLst>
                                            <p:cond delay="0"/>
                                          </p:stCondLst>
                                        </p:cTn>
                                        <p:tgtEl>
                                          <p:spTgt spid="278"/>
                                        </p:tgtEl>
                                        <p:attrNameLst>
                                          <p:attrName>style.visibility</p:attrName>
                                        </p:attrNameLst>
                                      </p:cBhvr>
                                      <p:to>
                                        <p:strVal val="visible"/>
                                      </p:to>
                                    </p:set>
                                    <p:animEffect transition="in" filter="diamond(out)">
                                      <p:cBhvr>
                                        <p:cTn id="63" dur="750"/>
                                        <p:tgtEl>
                                          <p:spTgt spid="278"/>
                                        </p:tgtEl>
                                      </p:cBhvr>
                                    </p:animEffect>
                                  </p:childTnLst>
                                </p:cTn>
                              </p:par>
                              <p:par>
                                <p:cTn id="64" presetID="19" presetClass="emph" presetSubtype="0" fill="hold" grpId="0" nodeType="withEffect">
                                  <p:stCondLst>
                                    <p:cond delay="850"/>
                                  </p:stCondLst>
                                  <p:childTnLst>
                                    <p:animClr clrSpc="rgb" dir="cw">
                                      <p:cBhvr override="childStyle">
                                        <p:cTn id="65" dur="500" fill="hold"/>
                                        <p:tgtEl>
                                          <p:spTgt spid="257"/>
                                        </p:tgtEl>
                                        <p:attrNameLst>
                                          <p:attrName>style.color</p:attrName>
                                        </p:attrNameLst>
                                      </p:cBhvr>
                                      <p:to>
                                        <a:srgbClr val="FF0000"/>
                                      </p:to>
                                    </p:animClr>
                                    <p:animClr clrSpc="rgb" dir="cw">
                                      <p:cBhvr>
                                        <p:cTn id="66" dur="500" fill="hold"/>
                                        <p:tgtEl>
                                          <p:spTgt spid="257"/>
                                        </p:tgtEl>
                                        <p:attrNameLst>
                                          <p:attrName>fillcolor</p:attrName>
                                        </p:attrNameLst>
                                      </p:cBhvr>
                                      <p:to>
                                        <a:srgbClr val="FF0000"/>
                                      </p:to>
                                    </p:animClr>
                                    <p:set>
                                      <p:cBhvr>
                                        <p:cTn id="67" dur="500" fill="hold"/>
                                        <p:tgtEl>
                                          <p:spTgt spid="257"/>
                                        </p:tgtEl>
                                        <p:attrNameLst>
                                          <p:attrName>fill.type</p:attrName>
                                        </p:attrNameLst>
                                      </p:cBhvr>
                                      <p:to>
                                        <p:strVal val="solid"/>
                                      </p:to>
                                    </p:set>
                                    <p:set>
                                      <p:cBhvr>
                                        <p:cTn id="68" dur="500" fill="hold"/>
                                        <p:tgtEl>
                                          <p:spTgt spid="257"/>
                                        </p:tgtEl>
                                        <p:attrNameLst>
                                          <p:attrName>fill.on</p:attrName>
                                        </p:attrNameLst>
                                      </p:cBhvr>
                                      <p:to>
                                        <p:strVal val="true"/>
                                      </p:to>
                                    </p:set>
                                  </p:childTnLst>
                                </p:cTn>
                              </p:par>
                              <p:par>
                                <p:cTn id="69" presetID="19" presetClass="emph" presetSubtype="0" fill="hold" grpId="0" nodeType="withEffect">
                                  <p:stCondLst>
                                    <p:cond delay="750"/>
                                  </p:stCondLst>
                                  <p:childTnLst>
                                    <p:animClr clrSpc="rgb" dir="cw">
                                      <p:cBhvr override="childStyle">
                                        <p:cTn id="70" dur="500" fill="hold"/>
                                        <p:tgtEl>
                                          <p:spTgt spid="442"/>
                                        </p:tgtEl>
                                        <p:attrNameLst>
                                          <p:attrName>style.color</p:attrName>
                                        </p:attrNameLst>
                                      </p:cBhvr>
                                      <p:to>
                                        <a:srgbClr val="FF0000"/>
                                      </p:to>
                                    </p:animClr>
                                    <p:animClr clrSpc="rgb" dir="cw">
                                      <p:cBhvr>
                                        <p:cTn id="71" dur="500" fill="hold"/>
                                        <p:tgtEl>
                                          <p:spTgt spid="442"/>
                                        </p:tgtEl>
                                        <p:attrNameLst>
                                          <p:attrName>fillcolor</p:attrName>
                                        </p:attrNameLst>
                                      </p:cBhvr>
                                      <p:to>
                                        <a:srgbClr val="FF0000"/>
                                      </p:to>
                                    </p:animClr>
                                    <p:set>
                                      <p:cBhvr>
                                        <p:cTn id="72" dur="500" fill="hold"/>
                                        <p:tgtEl>
                                          <p:spTgt spid="442"/>
                                        </p:tgtEl>
                                        <p:attrNameLst>
                                          <p:attrName>fill.type</p:attrName>
                                        </p:attrNameLst>
                                      </p:cBhvr>
                                      <p:to>
                                        <p:strVal val="solid"/>
                                      </p:to>
                                    </p:set>
                                    <p:set>
                                      <p:cBhvr>
                                        <p:cTn id="73" dur="500" fill="hold"/>
                                        <p:tgtEl>
                                          <p:spTgt spid="442"/>
                                        </p:tgtEl>
                                        <p:attrNameLst>
                                          <p:attrName>fill.on</p:attrName>
                                        </p:attrNameLst>
                                      </p:cBhvr>
                                      <p:to>
                                        <p:strVal val="true"/>
                                      </p:to>
                                    </p:set>
                                  </p:childTnLst>
                                </p:cTn>
                              </p:par>
                              <p:par>
                                <p:cTn id="74" presetID="19" presetClass="emph" presetSubtype="0" fill="hold" grpId="0" nodeType="withEffect">
                                  <p:stCondLst>
                                    <p:cond delay="850"/>
                                  </p:stCondLst>
                                  <p:childTnLst>
                                    <p:animClr clrSpc="rgb" dir="cw">
                                      <p:cBhvr override="childStyle">
                                        <p:cTn id="75" dur="500" fill="hold"/>
                                        <p:tgtEl>
                                          <p:spTgt spid="425"/>
                                        </p:tgtEl>
                                        <p:attrNameLst>
                                          <p:attrName>style.color</p:attrName>
                                        </p:attrNameLst>
                                      </p:cBhvr>
                                      <p:to>
                                        <a:srgbClr val="FF0000"/>
                                      </p:to>
                                    </p:animClr>
                                    <p:animClr clrSpc="rgb" dir="cw">
                                      <p:cBhvr>
                                        <p:cTn id="76" dur="500" fill="hold"/>
                                        <p:tgtEl>
                                          <p:spTgt spid="425"/>
                                        </p:tgtEl>
                                        <p:attrNameLst>
                                          <p:attrName>fillcolor</p:attrName>
                                        </p:attrNameLst>
                                      </p:cBhvr>
                                      <p:to>
                                        <a:srgbClr val="FF0000"/>
                                      </p:to>
                                    </p:animClr>
                                    <p:set>
                                      <p:cBhvr>
                                        <p:cTn id="77" dur="500" fill="hold"/>
                                        <p:tgtEl>
                                          <p:spTgt spid="425"/>
                                        </p:tgtEl>
                                        <p:attrNameLst>
                                          <p:attrName>fill.type</p:attrName>
                                        </p:attrNameLst>
                                      </p:cBhvr>
                                      <p:to>
                                        <p:strVal val="solid"/>
                                      </p:to>
                                    </p:set>
                                    <p:set>
                                      <p:cBhvr>
                                        <p:cTn id="78" dur="500" fill="hold"/>
                                        <p:tgtEl>
                                          <p:spTgt spid="425"/>
                                        </p:tgtEl>
                                        <p:attrNameLst>
                                          <p:attrName>fill.on</p:attrName>
                                        </p:attrNameLst>
                                      </p:cBhvr>
                                      <p:to>
                                        <p:strVal val="true"/>
                                      </p:to>
                                    </p:set>
                                  </p:childTnLst>
                                </p:cTn>
                              </p:par>
                              <p:par>
                                <p:cTn id="79" presetID="19" presetClass="emph" presetSubtype="0" fill="hold" grpId="0" nodeType="withEffect">
                                  <p:stCondLst>
                                    <p:cond delay="850"/>
                                  </p:stCondLst>
                                  <p:childTnLst>
                                    <p:animClr clrSpc="rgb" dir="cw">
                                      <p:cBhvr override="childStyle">
                                        <p:cTn id="80" dur="500" fill="hold"/>
                                        <p:tgtEl>
                                          <p:spTgt spid="424"/>
                                        </p:tgtEl>
                                        <p:attrNameLst>
                                          <p:attrName>style.color</p:attrName>
                                        </p:attrNameLst>
                                      </p:cBhvr>
                                      <p:to>
                                        <a:srgbClr val="FF0000"/>
                                      </p:to>
                                    </p:animClr>
                                    <p:animClr clrSpc="rgb" dir="cw">
                                      <p:cBhvr>
                                        <p:cTn id="81" dur="500" fill="hold"/>
                                        <p:tgtEl>
                                          <p:spTgt spid="424"/>
                                        </p:tgtEl>
                                        <p:attrNameLst>
                                          <p:attrName>fillcolor</p:attrName>
                                        </p:attrNameLst>
                                      </p:cBhvr>
                                      <p:to>
                                        <a:srgbClr val="FF0000"/>
                                      </p:to>
                                    </p:animClr>
                                    <p:set>
                                      <p:cBhvr>
                                        <p:cTn id="82" dur="500" fill="hold"/>
                                        <p:tgtEl>
                                          <p:spTgt spid="424"/>
                                        </p:tgtEl>
                                        <p:attrNameLst>
                                          <p:attrName>fill.type</p:attrName>
                                        </p:attrNameLst>
                                      </p:cBhvr>
                                      <p:to>
                                        <p:strVal val="solid"/>
                                      </p:to>
                                    </p:set>
                                    <p:set>
                                      <p:cBhvr>
                                        <p:cTn id="83" dur="500" fill="hold"/>
                                        <p:tgtEl>
                                          <p:spTgt spid="424"/>
                                        </p:tgtEl>
                                        <p:attrNameLst>
                                          <p:attrName>fill.on</p:attrName>
                                        </p:attrNameLst>
                                      </p:cBhvr>
                                      <p:to>
                                        <p:strVal val="true"/>
                                      </p:to>
                                    </p:set>
                                  </p:childTnLst>
                                </p:cTn>
                              </p:par>
                              <p:par>
                                <p:cTn id="84" presetID="19" presetClass="emph" presetSubtype="0" fill="hold" grpId="0" nodeType="withEffect">
                                  <p:stCondLst>
                                    <p:cond delay="850"/>
                                  </p:stCondLst>
                                  <p:childTnLst>
                                    <p:animClr clrSpc="rgb" dir="cw">
                                      <p:cBhvr override="childStyle">
                                        <p:cTn id="85" dur="500" fill="hold"/>
                                        <p:tgtEl>
                                          <p:spTgt spid="423"/>
                                        </p:tgtEl>
                                        <p:attrNameLst>
                                          <p:attrName>style.color</p:attrName>
                                        </p:attrNameLst>
                                      </p:cBhvr>
                                      <p:to>
                                        <a:srgbClr val="FF0000"/>
                                      </p:to>
                                    </p:animClr>
                                    <p:animClr clrSpc="rgb" dir="cw">
                                      <p:cBhvr>
                                        <p:cTn id="86" dur="500" fill="hold"/>
                                        <p:tgtEl>
                                          <p:spTgt spid="423"/>
                                        </p:tgtEl>
                                        <p:attrNameLst>
                                          <p:attrName>fillcolor</p:attrName>
                                        </p:attrNameLst>
                                      </p:cBhvr>
                                      <p:to>
                                        <a:srgbClr val="FF0000"/>
                                      </p:to>
                                    </p:animClr>
                                    <p:set>
                                      <p:cBhvr>
                                        <p:cTn id="87" dur="500" fill="hold"/>
                                        <p:tgtEl>
                                          <p:spTgt spid="423"/>
                                        </p:tgtEl>
                                        <p:attrNameLst>
                                          <p:attrName>fill.type</p:attrName>
                                        </p:attrNameLst>
                                      </p:cBhvr>
                                      <p:to>
                                        <p:strVal val="solid"/>
                                      </p:to>
                                    </p:set>
                                    <p:set>
                                      <p:cBhvr>
                                        <p:cTn id="88" dur="500" fill="hold"/>
                                        <p:tgtEl>
                                          <p:spTgt spid="423"/>
                                        </p:tgtEl>
                                        <p:attrNameLst>
                                          <p:attrName>fill.on</p:attrName>
                                        </p:attrNameLst>
                                      </p:cBhvr>
                                      <p:to>
                                        <p:strVal val="true"/>
                                      </p:to>
                                    </p:set>
                                  </p:childTnLst>
                                </p:cTn>
                              </p:par>
                              <p:par>
                                <p:cTn id="89" presetID="19" presetClass="emph" presetSubtype="0" fill="hold" grpId="0" nodeType="withEffect">
                                  <p:stCondLst>
                                    <p:cond delay="750"/>
                                  </p:stCondLst>
                                  <p:childTnLst>
                                    <p:animClr clrSpc="rgb" dir="cw">
                                      <p:cBhvr override="childStyle">
                                        <p:cTn id="90" dur="500" fill="hold"/>
                                        <p:tgtEl>
                                          <p:spTgt spid="420"/>
                                        </p:tgtEl>
                                        <p:attrNameLst>
                                          <p:attrName>style.color</p:attrName>
                                        </p:attrNameLst>
                                      </p:cBhvr>
                                      <p:to>
                                        <a:srgbClr val="FF0000"/>
                                      </p:to>
                                    </p:animClr>
                                    <p:animClr clrSpc="rgb" dir="cw">
                                      <p:cBhvr>
                                        <p:cTn id="91" dur="500" fill="hold"/>
                                        <p:tgtEl>
                                          <p:spTgt spid="420"/>
                                        </p:tgtEl>
                                        <p:attrNameLst>
                                          <p:attrName>fillcolor</p:attrName>
                                        </p:attrNameLst>
                                      </p:cBhvr>
                                      <p:to>
                                        <a:srgbClr val="FF0000"/>
                                      </p:to>
                                    </p:animClr>
                                    <p:set>
                                      <p:cBhvr>
                                        <p:cTn id="92" dur="500" fill="hold"/>
                                        <p:tgtEl>
                                          <p:spTgt spid="420"/>
                                        </p:tgtEl>
                                        <p:attrNameLst>
                                          <p:attrName>fill.type</p:attrName>
                                        </p:attrNameLst>
                                      </p:cBhvr>
                                      <p:to>
                                        <p:strVal val="solid"/>
                                      </p:to>
                                    </p:set>
                                    <p:set>
                                      <p:cBhvr>
                                        <p:cTn id="93" dur="500" fill="hold"/>
                                        <p:tgtEl>
                                          <p:spTgt spid="420"/>
                                        </p:tgtEl>
                                        <p:attrNameLst>
                                          <p:attrName>fill.on</p:attrName>
                                        </p:attrNameLst>
                                      </p:cBhvr>
                                      <p:to>
                                        <p:strVal val="true"/>
                                      </p:to>
                                    </p:set>
                                  </p:childTnLst>
                                </p:cTn>
                              </p:par>
                              <p:par>
                                <p:cTn id="94" presetID="19" presetClass="emph" presetSubtype="0" fill="hold" grpId="0" nodeType="withEffect">
                                  <p:stCondLst>
                                    <p:cond delay="850"/>
                                  </p:stCondLst>
                                  <p:childTnLst>
                                    <p:animClr clrSpc="rgb" dir="cw">
                                      <p:cBhvr override="childStyle">
                                        <p:cTn id="95" dur="500" fill="hold"/>
                                        <p:tgtEl>
                                          <p:spTgt spid="422"/>
                                        </p:tgtEl>
                                        <p:attrNameLst>
                                          <p:attrName>style.color</p:attrName>
                                        </p:attrNameLst>
                                      </p:cBhvr>
                                      <p:to>
                                        <a:srgbClr val="FF0000"/>
                                      </p:to>
                                    </p:animClr>
                                    <p:animClr clrSpc="rgb" dir="cw">
                                      <p:cBhvr>
                                        <p:cTn id="96" dur="500" fill="hold"/>
                                        <p:tgtEl>
                                          <p:spTgt spid="422"/>
                                        </p:tgtEl>
                                        <p:attrNameLst>
                                          <p:attrName>fillcolor</p:attrName>
                                        </p:attrNameLst>
                                      </p:cBhvr>
                                      <p:to>
                                        <a:srgbClr val="FF0000"/>
                                      </p:to>
                                    </p:animClr>
                                    <p:set>
                                      <p:cBhvr>
                                        <p:cTn id="97" dur="500" fill="hold"/>
                                        <p:tgtEl>
                                          <p:spTgt spid="422"/>
                                        </p:tgtEl>
                                        <p:attrNameLst>
                                          <p:attrName>fill.type</p:attrName>
                                        </p:attrNameLst>
                                      </p:cBhvr>
                                      <p:to>
                                        <p:strVal val="solid"/>
                                      </p:to>
                                    </p:set>
                                    <p:set>
                                      <p:cBhvr>
                                        <p:cTn id="98" dur="500" fill="hold"/>
                                        <p:tgtEl>
                                          <p:spTgt spid="422"/>
                                        </p:tgtEl>
                                        <p:attrNameLst>
                                          <p:attrName>fill.on</p:attrName>
                                        </p:attrNameLst>
                                      </p:cBhvr>
                                      <p:to>
                                        <p:strVal val="true"/>
                                      </p:to>
                                    </p:set>
                                  </p:childTnLst>
                                </p:cTn>
                              </p:par>
                              <p:par>
                                <p:cTn id="99" presetID="19" presetClass="emph" presetSubtype="0" fill="hold" grpId="0" nodeType="withEffect">
                                  <p:stCondLst>
                                    <p:cond delay="950"/>
                                  </p:stCondLst>
                                  <p:childTnLst>
                                    <p:animClr clrSpc="rgb" dir="cw">
                                      <p:cBhvr override="childStyle">
                                        <p:cTn id="100" dur="500" fill="hold"/>
                                        <p:tgtEl>
                                          <p:spTgt spid="426"/>
                                        </p:tgtEl>
                                        <p:attrNameLst>
                                          <p:attrName>style.color</p:attrName>
                                        </p:attrNameLst>
                                      </p:cBhvr>
                                      <p:to>
                                        <a:srgbClr val="FF0000"/>
                                      </p:to>
                                    </p:animClr>
                                    <p:animClr clrSpc="rgb" dir="cw">
                                      <p:cBhvr>
                                        <p:cTn id="101" dur="500" fill="hold"/>
                                        <p:tgtEl>
                                          <p:spTgt spid="426"/>
                                        </p:tgtEl>
                                        <p:attrNameLst>
                                          <p:attrName>fillcolor</p:attrName>
                                        </p:attrNameLst>
                                      </p:cBhvr>
                                      <p:to>
                                        <a:srgbClr val="FF0000"/>
                                      </p:to>
                                    </p:animClr>
                                    <p:set>
                                      <p:cBhvr>
                                        <p:cTn id="102" dur="500" fill="hold"/>
                                        <p:tgtEl>
                                          <p:spTgt spid="426"/>
                                        </p:tgtEl>
                                        <p:attrNameLst>
                                          <p:attrName>fill.type</p:attrName>
                                        </p:attrNameLst>
                                      </p:cBhvr>
                                      <p:to>
                                        <p:strVal val="solid"/>
                                      </p:to>
                                    </p:set>
                                    <p:set>
                                      <p:cBhvr>
                                        <p:cTn id="103" dur="500" fill="hold"/>
                                        <p:tgtEl>
                                          <p:spTgt spid="426"/>
                                        </p:tgtEl>
                                        <p:attrNameLst>
                                          <p:attrName>fill.on</p:attrName>
                                        </p:attrNameLst>
                                      </p:cBhvr>
                                      <p:to>
                                        <p:strVal val="true"/>
                                      </p:to>
                                    </p:set>
                                  </p:childTnLst>
                                </p:cTn>
                              </p:par>
                              <p:par>
                                <p:cTn id="104" presetID="19" presetClass="emph" presetSubtype="0" fill="hold" grpId="0" nodeType="withEffect">
                                  <p:stCondLst>
                                    <p:cond delay="650"/>
                                  </p:stCondLst>
                                  <p:childTnLst>
                                    <p:animClr clrSpc="rgb" dir="cw">
                                      <p:cBhvr override="childStyle">
                                        <p:cTn id="105" dur="500" fill="hold"/>
                                        <p:tgtEl>
                                          <p:spTgt spid="430"/>
                                        </p:tgtEl>
                                        <p:attrNameLst>
                                          <p:attrName>style.color</p:attrName>
                                        </p:attrNameLst>
                                      </p:cBhvr>
                                      <p:to>
                                        <a:srgbClr val="FF0000"/>
                                      </p:to>
                                    </p:animClr>
                                    <p:animClr clrSpc="rgb" dir="cw">
                                      <p:cBhvr>
                                        <p:cTn id="106" dur="500" fill="hold"/>
                                        <p:tgtEl>
                                          <p:spTgt spid="430"/>
                                        </p:tgtEl>
                                        <p:attrNameLst>
                                          <p:attrName>fillcolor</p:attrName>
                                        </p:attrNameLst>
                                      </p:cBhvr>
                                      <p:to>
                                        <a:srgbClr val="FF0000"/>
                                      </p:to>
                                    </p:animClr>
                                    <p:set>
                                      <p:cBhvr>
                                        <p:cTn id="107" dur="500" fill="hold"/>
                                        <p:tgtEl>
                                          <p:spTgt spid="430"/>
                                        </p:tgtEl>
                                        <p:attrNameLst>
                                          <p:attrName>fill.type</p:attrName>
                                        </p:attrNameLst>
                                      </p:cBhvr>
                                      <p:to>
                                        <p:strVal val="solid"/>
                                      </p:to>
                                    </p:set>
                                    <p:set>
                                      <p:cBhvr>
                                        <p:cTn id="108" dur="500" fill="hold"/>
                                        <p:tgtEl>
                                          <p:spTgt spid="430"/>
                                        </p:tgtEl>
                                        <p:attrNameLst>
                                          <p:attrName>fill.on</p:attrName>
                                        </p:attrNameLst>
                                      </p:cBhvr>
                                      <p:to>
                                        <p:strVal val="true"/>
                                      </p:to>
                                    </p:set>
                                  </p:childTnLst>
                                </p:cTn>
                              </p:par>
                              <p:par>
                                <p:cTn id="109" presetID="19" presetClass="emph" presetSubtype="0" fill="hold" grpId="0" nodeType="withEffect">
                                  <p:stCondLst>
                                    <p:cond delay="850"/>
                                  </p:stCondLst>
                                  <p:childTnLst>
                                    <p:animClr clrSpc="rgb" dir="cw">
                                      <p:cBhvr override="childStyle">
                                        <p:cTn id="110" dur="500" fill="hold"/>
                                        <p:tgtEl>
                                          <p:spTgt spid="444"/>
                                        </p:tgtEl>
                                        <p:attrNameLst>
                                          <p:attrName>style.color</p:attrName>
                                        </p:attrNameLst>
                                      </p:cBhvr>
                                      <p:to>
                                        <a:srgbClr val="FF0000"/>
                                      </p:to>
                                    </p:animClr>
                                    <p:animClr clrSpc="rgb" dir="cw">
                                      <p:cBhvr>
                                        <p:cTn id="111" dur="500" fill="hold"/>
                                        <p:tgtEl>
                                          <p:spTgt spid="444"/>
                                        </p:tgtEl>
                                        <p:attrNameLst>
                                          <p:attrName>fillcolor</p:attrName>
                                        </p:attrNameLst>
                                      </p:cBhvr>
                                      <p:to>
                                        <a:srgbClr val="FF0000"/>
                                      </p:to>
                                    </p:animClr>
                                    <p:set>
                                      <p:cBhvr>
                                        <p:cTn id="112" dur="500" fill="hold"/>
                                        <p:tgtEl>
                                          <p:spTgt spid="444"/>
                                        </p:tgtEl>
                                        <p:attrNameLst>
                                          <p:attrName>fill.type</p:attrName>
                                        </p:attrNameLst>
                                      </p:cBhvr>
                                      <p:to>
                                        <p:strVal val="solid"/>
                                      </p:to>
                                    </p:set>
                                    <p:set>
                                      <p:cBhvr>
                                        <p:cTn id="113" dur="500" fill="hold"/>
                                        <p:tgtEl>
                                          <p:spTgt spid="444"/>
                                        </p:tgtEl>
                                        <p:attrNameLst>
                                          <p:attrName>fill.on</p:attrName>
                                        </p:attrNameLst>
                                      </p:cBhvr>
                                      <p:to>
                                        <p:strVal val="true"/>
                                      </p:to>
                                    </p:set>
                                  </p:childTnLst>
                                </p:cTn>
                              </p:par>
                              <p:par>
                                <p:cTn id="114" presetID="19" presetClass="emph" presetSubtype="0" fill="hold" grpId="0" nodeType="withEffect">
                                  <p:stCondLst>
                                    <p:cond delay="850"/>
                                  </p:stCondLst>
                                  <p:childTnLst>
                                    <p:animClr clrSpc="rgb" dir="cw">
                                      <p:cBhvr override="childStyle">
                                        <p:cTn id="115" dur="500" fill="hold"/>
                                        <p:tgtEl>
                                          <p:spTgt spid="449"/>
                                        </p:tgtEl>
                                        <p:attrNameLst>
                                          <p:attrName>style.color</p:attrName>
                                        </p:attrNameLst>
                                      </p:cBhvr>
                                      <p:to>
                                        <a:srgbClr val="FF0000"/>
                                      </p:to>
                                    </p:animClr>
                                    <p:animClr clrSpc="rgb" dir="cw">
                                      <p:cBhvr>
                                        <p:cTn id="116" dur="500" fill="hold"/>
                                        <p:tgtEl>
                                          <p:spTgt spid="449"/>
                                        </p:tgtEl>
                                        <p:attrNameLst>
                                          <p:attrName>fillcolor</p:attrName>
                                        </p:attrNameLst>
                                      </p:cBhvr>
                                      <p:to>
                                        <a:srgbClr val="FF0000"/>
                                      </p:to>
                                    </p:animClr>
                                    <p:set>
                                      <p:cBhvr>
                                        <p:cTn id="117" dur="500" fill="hold"/>
                                        <p:tgtEl>
                                          <p:spTgt spid="449"/>
                                        </p:tgtEl>
                                        <p:attrNameLst>
                                          <p:attrName>fill.type</p:attrName>
                                        </p:attrNameLst>
                                      </p:cBhvr>
                                      <p:to>
                                        <p:strVal val="solid"/>
                                      </p:to>
                                    </p:set>
                                    <p:set>
                                      <p:cBhvr>
                                        <p:cTn id="118" dur="500" fill="hold"/>
                                        <p:tgtEl>
                                          <p:spTgt spid="449"/>
                                        </p:tgtEl>
                                        <p:attrNameLst>
                                          <p:attrName>fill.on</p:attrName>
                                        </p:attrNameLst>
                                      </p:cBhvr>
                                      <p:to>
                                        <p:strVal val="true"/>
                                      </p:to>
                                    </p:set>
                                  </p:childTnLst>
                                </p:cTn>
                              </p:par>
                              <p:par>
                                <p:cTn id="119" presetID="19" presetClass="emph" presetSubtype="0" fill="hold" grpId="0" nodeType="withEffect">
                                  <p:stCondLst>
                                    <p:cond delay="750"/>
                                  </p:stCondLst>
                                  <p:childTnLst>
                                    <p:animClr clrSpc="rgb" dir="cw">
                                      <p:cBhvr override="childStyle">
                                        <p:cTn id="120" dur="500" fill="hold"/>
                                        <p:tgtEl>
                                          <p:spTgt spid="242"/>
                                        </p:tgtEl>
                                        <p:attrNameLst>
                                          <p:attrName>style.color</p:attrName>
                                        </p:attrNameLst>
                                      </p:cBhvr>
                                      <p:to>
                                        <a:srgbClr val="FF0000"/>
                                      </p:to>
                                    </p:animClr>
                                    <p:animClr clrSpc="rgb" dir="cw">
                                      <p:cBhvr>
                                        <p:cTn id="121" dur="500" fill="hold"/>
                                        <p:tgtEl>
                                          <p:spTgt spid="242"/>
                                        </p:tgtEl>
                                        <p:attrNameLst>
                                          <p:attrName>fillcolor</p:attrName>
                                        </p:attrNameLst>
                                      </p:cBhvr>
                                      <p:to>
                                        <a:srgbClr val="FF0000"/>
                                      </p:to>
                                    </p:animClr>
                                    <p:set>
                                      <p:cBhvr>
                                        <p:cTn id="122" dur="500" fill="hold"/>
                                        <p:tgtEl>
                                          <p:spTgt spid="242"/>
                                        </p:tgtEl>
                                        <p:attrNameLst>
                                          <p:attrName>fill.type</p:attrName>
                                        </p:attrNameLst>
                                      </p:cBhvr>
                                      <p:to>
                                        <p:strVal val="solid"/>
                                      </p:to>
                                    </p:set>
                                    <p:set>
                                      <p:cBhvr>
                                        <p:cTn id="123" dur="500" fill="hold"/>
                                        <p:tgtEl>
                                          <p:spTgt spid="242"/>
                                        </p:tgtEl>
                                        <p:attrNameLst>
                                          <p:attrName>fill.on</p:attrName>
                                        </p:attrNameLst>
                                      </p:cBhvr>
                                      <p:to>
                                        <p:strVal val="true"/>
                                      </p:to>
                                    </p:set>
                                  </p:childTnLst>
                                </p:cTn>
                              </p:par>
                              <p:par>
                                <p:cTn id="124" presetID="19" presetClass="emph" presetSubtype="0" fill="hold" grpId="0" nodeType="withEffect">
                                  <p:stCondLst>
                                    <p:cond delay="850"/>
                                  </p:stCondLst>
                                  <p:childTnLst>
                                    <p:animClr clrSpc="rgb" dir="cw">
                                      <p:cBhvr override="childStyle">
                                        <p:cTn id="125" dur="500" fill="hold"/>
                                        <p:tgtEl>
                                          <p:spTgt spid="400"/>
                                        </p:tgtEl>
                                        <p:attrNameLst>
                                          <p:attrName>style.color</p:attrName>
                                        </p:attrNameLst>
                                      </p:cBhvr>
                                      <p:to>
                                        <a:srgbClr val="FF0000"/>
                                      </p:to>
                                    </p:animClr>
                                    <p:animClr clrSpc="rgb" dir="cw">
                                      <p:cBhvr>
                                        <p:cTn id="126" dur="500" fill="hold"/>
                                        <p:tgtEl>
                                          <p:spTgt spid="400"/>
                                        </p:tgtEl>
                                        <p:attrNameLst>
                                          <p:attrName>fillcolor</p:attrName>
                                        </p:attrNameLst>
                                      </p:cBhvr>
                                      <p:to>
                                        <a:srgbClr val="FF0000"/>
                                      </p:to>
                                    </p:animClr>
                                    <p:set>
                                      <p:cBhvr>
                                        <p:cTn id="127" dur="500" fill="hold"/>
                                        <p:tgtEl>
                                          <p:spTgt spid="400"/>
                                        </p:tgtEl>
                                        <p:attrNameLst>
                                          <p:attrName>fill.type</p:attrName>
                                        </p:attrNameLst>
                                      </p:cBhvr>
                                      <p:to>
                                        <p:strVal val="solid"/>
                                      </p:to>
                                    </p:set>
                                    <p:set>
                                      <p:cBhvr>
                                        <p:cTn id="128" dur="500" fill="hold"/>
                                        <p:tgtEl>
                                          <p:spTgt spid="400"/>
                                        </p:tgtEl>
                                        <p:attrNameLst>
                                          <p:attrName>fill.on</p:attrName>
                                        </p:attrNameLst>
                                      </p:cBhvr>
                                      <p:to>
                                        <p:strVal val="true"/>
                                      </p:to>
                                    </p:set>
                                  </p:childTnLst>
                                </p:cTn>
                              </p:par>
                              <p:par>
                                <p:cTn id="129" presetID="19" presetClass="emph" presetSubtype="0" fill="hold" grpId="0" nodeType="withEffect">
                                  <p:stCondLst>
                                    <p:cond delay="650"/>
                                  </p:stCondLst>
                                  <p:childTnLst>
                                    <p:animClr clrSpc="rgb" dir="cw">
                                      <p:cBhvr override="childStyle">
                                        <p:cTn id="130" dur="500" fill="hold"/>
                                        <p:tgtEl>
                                          <p:spTgt spid="390"/>
                                        </p:tgtEl>
                                        <p:attrNameLst>
                                          <p:attrName>style.color</p:attrName>
                                        </p:attrNameLst>
                                      </p:cBhvr>
                                      <p:to>
                                        <a:srgbClr val="FF0000"/>
                                      </p:to>
                                    </p:animClr>
                                    <p:animClr clrSpc="rgb" dir="cw">
                                      <p:cBhvr>
                                        <p:cTn id="131" dur="500" fill="hold"/>
                                        <p:tgtEl>
                                          <p:spTgt spid="390"/>
                                        </p:tgtEl>
                                        <p:attrNameLst>
                                          <p:attrName>fillcolor</p:attrName>
                                        </p:attrNameLst>
                                      </p:cBhvr>
                                      <p:to>
                                        <a:srgbClr val="FF0000"/>
                                      </p:to>
                                    </p:animClr>
                                    <p:set>
                                      <p:cBhvr>
                                        <p:cTn id="132" dur="500" fill="hold"/>
                                        <p:tgtEl>
                                          <p:spTgt spid="390"/>
                                        </p:tgtEl>
                                        <p:attrNameLst>
                                          <p:attrName>fill.type</p:attrName>
                                        </p:attrNameLst>
                                      </p:cBhvr>
                                      <p:to>
                                        <p:strVal val="solid"/>
                                      </p:to>
                                    </p:set>
                                    <p:set>
                                      <p:cBhvr>
                                        <p:cTn id="133" dur="500" fill="hold"/>
                                        <p:tgtEl>
                                          <p:spTgt spid="390"/>
                                        </p:tgtEl>
                                        <p:attrNameLst>
                                          <p:attrName>fill.on</p:attrName>
                                        </p:attrNameLst>
                                      </p:cBhvr>
                                      <p:to>
                                        <p:strVal val="true"/>
                                      </p:to>
                                    </p:set>
                                  </p:childTnLst>
                                </p:cTn>
                              </p:par>
                              <p:par>
                                <p:cTn id="134" presetID="19" presetClass="emph" presetSubtype="0" fill="hold" grpId="0" nodeType="withEffect">
                                  <p:stCondLst>
                                    <p:cond delay="950"/>
                                  </p:stCondLst>
                                  <p:childTnLst>
                                    <p:animClr clrSpc="rgb" dir="cw">
                                      <p:cBhvr override="childStyle">
                                        <p:cTn id="135" dur="500" fill="hold"/>
                                        <p:tgtEl>
                                          <p:spTgt spid="389"/>
                                        </p:tgtEl>
                                        <p:attrNameLst>
                                          <p:attrName>style.color</p:attrName>
                                        </p:attrNameLst>
                                      </p:cBhvr>
                                      <p:to>
                                        <a:srgbClr val="FF0000"/>
                                      </p:to>
                                    </p:animClr>
                                    <p:animClr clrSpc="rgb" dir="cw">
                                      <p:cBhvr>
                                        <p:cTn id="136" dur="500" fill="hold"/>
                                        <p:tgtEl>
                                          <p:spTgt spid="389"/>
                                        </p:tgtEl>
                                        <p:attrNameLst>
                                          <p:attrName>fillcolor</p:attrName>
                                        </p:attrNameLst>
                                      </p:cBhvr>
                                      <p:to>
                                        <a:srgbClr val="FF0000"/>
                                      </p:to>
                                    </p:animClr>
                                    <p:set>
                                      <p:cBhvr>
                                        <p:cTn id="137" dur="500" fill="hold"/>
                                        <p:tgtEl>
                                          <p:spTgt spid="389"/>
                                        </p:tgtEl>
                                        <p:attrNameLst>
                                          <p:attrName>fill.type</p:attrName>
                                        </p:attrNameLst>
                                      </p:cBhvr>
                                      <p:to>
                                        <p:strVal val="solid"/>
                                      </p:to>
                                    </p:set>
                                    <p:set>
                                      <p:cBhvr>
                                        <p:cTn id="138" dur="500" fill="hold"/>
                                        <p:tgtEl>
                                          <p:spTgt spid="389"/>
                                        </p:tgtEl>
                                        <p:attrNameLst>
                                          <p:attrName>fill.on</p:attrName>
                                        </p:attrNameLst>
                                      </p:cBhvr>
                                      <p:to>
                                        <p:strVal val="true"/>
                                      </p:to>
                                    </p:set>
                                  </p:childTnLst>
                                </p:cTn>
                              </p:par>
                              <p:par>
                                <p:cTn id="139" presetID="19" presetClass="emph" presetSubtype="0" fill="hold" grpId="0" nodeType="withEffect">
                                  <p:stCondLst>
                                    <p:cond delay="650"/>
                                  </p:stCondLst>
                                  <p:childTnLst>
                                    <p:animClr clrSpc="rgb" dir="cw">
                                      <p:cBhvr override="childStyle">
                                        <p:cTn id="140" dur="500" fill="hold"/>
                                        <p:tgtEl>
                                          <p:spTgt spid="417"/>
                                        </p:tgtEl>
                                        <p:attrNameLst>
                                          <p:attrName>style.color</p:attrName>
                                        </p:attrNameLst>
                                      </p:cBhvr>
                                      <p:to>
                                        <a:srgbClr val="FF0000"/>
                                      </p:to>
                                    </p:animClr>
                                    <p:animClr clrSpc="rgb" dir="cw">
                                      <p:cBhvr>
                                        <p:cTn id="141" dur="500" fill="hold"/>
                                        <p:tgtEl>
                                          <p:spTgt spid="417"/>
                                        </p:tgtEl>
                                        <p:attrNameLst>
                                          <p:attrName>fillcolor</p:attrName>
                                        </p:attrNameLst>
                                      </p:cBhvr>
                                      <p:to>
                                        <a:srgbClr val="FF0000"/>
                                      </p:to>
                                    </p:animClr>
                                    <p:set>
                                      <p:cBhvr>
                                        <p:cTn id="142" dur="500" fill="hold"/>
                                        <p:tgtEl>
                                          <p:spTgt spid="417"/>
                                        </p:tgtEl>
                                        <p:attrNameLst>
                                          <p:attrName>fill.type</p:attrName>
                                        </p:attrNameLst>
                                      </p:cBhvr>
                                      <p:to>
                                        <p:strVal val="solid"/>
                                      </p:to>
                                    </p:set>
                                    <p:set>
                                      <p:cBhvr>
                                        <p:cTn id="143" dur="500" fill="hold"/>
                                        <p:tgtEl>
                                          <p:spTgt spid="417"/>
                                        </p:tgtEl>
                                        <p:attrNameLst>
                                          <p:attrName>fill.on</p:attrName>
                                        </p:attrNameLst>
                                      </p:cBhvr>
                                      <p:to>
                                        <p:strVal val="true"/>
                                      </p:to>
                                    </p:set>
                                  </p:childTnLst>
                                </p:cTn>
                              </p:par>
                              <p:par>
                                <p:cTn id="144" presetID="19" presetClass="emph" presetSubtype="0" fill="hold" grpId="0" nodeType="withEffect">
                                  <p:stCondLst>
                                    <p:cond delay="650"/>
                                  </p:stCondLst>
                                  <p:childTnLst>
                                    <p:animClr clrSpc="rgb" dir="cw">
                                      <p:cBhvr override="childStyle">
                                        <p:cTn id="145" dur="500" fill="hold"/>
                                        <p:tgtEl>
                                          <p:spTgt spid="262"/>
                                        </p:tgtEl>
                                        <p:attrNameLst>
                                          <p:attrName>style.color</p:attrName>
                                        </p:attrNameLst>
                                      </p:cBhvr>
                                      <p:to>
                                        <a:srgbClr val="FF0000"/>
                                      </p:to>
                                    </p:animClr>
                                    <p:animClr clrSpc="rgb" dir="cw">
                                      <p:cBhvr>
                                        <p:cTn id="146" dur="500" fill="hold"/>
                                        <p:tgtEl>
                                          <p:spTgt spid="262"/>
                                        </p:tgtEl>
                                        <p:attrNameLst>
                                          <p:attrName>fillcolor</p:attrName>
                                        </p:attrNameLst>
                                      </p:cBhvr>
                                      <p:to>
                                        <a:srgbClr val="FF0000"/>
                                      </p:to>
                                    </p:animClr>
                                    <p:set>
                                      <p:cBhvr>
                                        <p:cTn id="147" dur="500" fill="hold"/>
                                        <p:tgtEl>
                                          <p:spTgt spid="262"/>
                                        </p:tgtEl>
                                        <p:attrNameLst>
                                          <p:attrName>fill.type</p:attrName>
                                        </p:attrNameLst>
                                      </p:cBhvr>
                                      <p:to>
                                        <p:strVal val="solid"/>
                                      </p:to>
                                    </p:set>
                                    <p:set>
                                      <p:cBhvr>
                                        <p:cTn id="148" dur="500" fill="hold"/>
                                        <p:tgtEl>
                                          <p:spTgt spid="262"/>
                                        </p:tgtEl>
                                        <p:attrNameLst>
                                          <p:attrName>fill.on</p:attrName>
                                        </p:attrNameLst>
                                      </p:cBhvr>
                                      <p:to>
                                        <p:strVal val="true"/>
                                      </p:to>
                                    </p:set>
                                  </p:childTnLst>
                                </p:cTn>
                              </p:par>
                              <p:par>
                                <p:cTn id="149" presetID="19" presetClass="emph" presetSubtype="0" fill="hold" grpId="0" nodeType="withEffect">
                                  <p:stCondLst>
                                    <p:cond delay="550"/>
                                  </p:stCondLst>
                                  <p:childTnLst>
                                    <p:animClr clrSpc="rgb" dir="cw">
                                      <p:cBhvr override="childStyle">
                                        <p:cTn id="150" dur="500" fill="hold"/>
                                        <p:tgtEl>
                                          <p:spTgt spid="411"/>
                                        </p:tgtEl>
                                        <p:attrNameLst>
                                          <p:attrName>style.color</p:attrName>
                                        </p:attrNameLst>
                                      </p:cBhvr>
                                      <p:to>
                                        <a:srgbClr val="FF0000"/>
                                      </p:to>
                                    </p:animClr>
                                    <p:animClr clrSpc="rgb" dir="cw">
                                      <p:cBhvr>
                                        <p:cTn id="151" dur="500" fill="hold"/>
                                        <p:tgtEl>
                                          <p:spTgt spid="411"/>
                                        </p:tgtEl>
                                        <p:attrNameLst>
                                          <p:attrName>fillcolor</p:attrName>
                                        </p:attrNameLst>
                                      </p:cBhvr>
                                      <p:to>
                                        <a:srgbClr val="FF0000"/>
                                      </p:to>
                                    </p:animClr>
                                    <p:set>
                                      <p:cBhvr>
                                        <p:cTn id="152" dur="500" fill="hold"/>
                                        <p:tgtEl>
                                          <p:spTgt spid="411"/>
                                        </p:tgtEl>
                                        <p:attrNameLst>
                                          <p:attrName>fill.type</p:attrName>
                                        </p:attrNameLst>
                                      </p:cBhvr>
                                      <p:to>
                                        <p:strVal val="solid"/>
                                      </p:to>
                                    </p:set>
                                    <p:set>
                                      <p:cBhvr>
                                        <p:cTn id="153" dur="500" fill="hold"/>
                                        <p:tgtEl>
                                          <p:spTgt spid="411"/>
                                        </p:tgtEl>
                                        <p:attrNameLst>
                                          <p:attrName>fill.on</p:attrName>
                                        </p:attrNameLst>
                                      </p:cBhvr>
                                      <p:to>
                                        <p:strVal val="true"/>
                                      </p:to>
                                    </p:set>
                                  </p:childTnLst>
                                </p:cTn>
                              </p:par>
                              <p:par>
                                <p:cTn id="154" presetID="19" presetClass="emph" presetSubtype="0" fill="hold" grpId="0" nodeType="withEffect">
                                  <p:stCondLst>
                                    <p:cond delay="550"/>
                                  </p:stCondLst>
                                  <p:childTnLst>
                                    <p:animClr clrSpc="rgb" dir="cw">
                                      <p:cBhvr override="childStyle">
                                        <p:cTn id="155" dur="500" fill="hold"/>
                                        <p:tgtEl>
                                          <p:spTgt spid="410"/>
                                        </p:tgtEl>
                                        <p:attrNameLst>
                                          <p:attrName>style.color</p:attrName>
                                        </p:attrNameLst>
                                      </p:cBhvr>
                                      <p:to>
                                        <a:srgbClr val="FF0000"/>
                                      </p:to>
                                    </p:animClr>
                                    <p:animClr clrSpc="rgb" dir="cw">
                                      <p:cBhvr>
                                        <p:cTn id="156" dur="500" fill="hold"/>
                                        <p:tgtEl>
                                          <p:spTgt spid="410"/>
                                        </p:tgtEl>
                                        <p:attrNameLst>
                                          <p:attrName>fillcolor</p:attrName>
                                        </p:attrNameLst>
                                      </p:cBhvr>
                                      <p:to>
                                        <a:srgbClr val="FF0000"/>
                                      </p:to>
                                    </p:animClr>
                                    <p:set>
                                      <p:cBhvr>
                                        <p:cTn id="157" dur="500" fill="hold"/>
                                        <p:tgtEl>
                                          <p:spTgt spid="410"/>
                                        </p:tgtEl>
                                        <p:attrNameLst>
                                          <p:attrName>fill.type</p:attrName>
                                        </p:attrNameLst>
                                      </p:cBhvr>
                                      <p:to>
                                        <p:strVal val="solid"/>
                                      </p:to>
                                    </p:set>
                                    <p:set>
                                      <p:cBhvr>
                                        <p:cTn id="158" dur="500" fill="hold"/>
                                        <p:tgtEl>
                                          <p:spTgt spid="410"/>
                                        </p:tgtEl>
                                        <p:attrNameLst>
                                          <p:attrName>fill.on</p:attrName>
                                        </p:attrNameLst>
                                      </p:cBhvr>
                                      <p:to>
                                        <p:strVal val="true"/>
                                      </p:to>
                                    </p:set>
                                  </p:childTnLst>
                                </p:cTn>
                              </p:par>
                              <p:par>
                                <p:cTn id="159" presetID="19" presetClass="emph" presetSubtype="0" fill="hold" grpId="0" nodeType="withEffect">
                                  <p:stCondLst>
                                    <p:cond delay="850"/>
                                  </p:stCondLst>
                                  <p:childTnLst>
                                    <p:animClr clrSpc="rgb" dir="cw">
                                      <p:cBhvr override="childStyle">
                                        <p:cTn id="160" dur="500" fill="hold"/>
                                        <p:tgtEl>
                                          <p:spTgt spid="253"/>
                                        </p:tgtEl>
                                        <p:attrNameLst>
                                          <p:attrName>style.color</p:attrName>
                                        </p:attrNameLst>
                                      </p:cBhvr>
                                      <p:to>
                                        <a:srgbClr val="FF0000"/>
                                      </p:to>
                                    </p:animClr>
                                    <p:animClr clrSpc="rgb" dir="cw">
                                      <p:cBhvr>
                                        <p:cTn id="161" dur="500" fill="hold"/>
                                        <p:tgtEl>
                                          <p:spTgt spid="253"/>
                                        </p:tgtEl>
                                        <p:attrNameLst>
                                          <p:attrName>fillcolor</p:attrName>
                                        </p:attrNameLst>
                                      </p:cBhvr>
                                      <p:to>
                                        <a:srgbClr val="FF0000"/>
                                      </p:to>
                                    </p:animClr>
                                    <p:set>
                                      <p:cBhvr>
                                        <p:cTn id="162" dur="500" fill="hold"/>
                                        <p:tgtEl>
                                          <p:spTgt spid="253"/>
                                        </p:tgtEl>
                                        <p:attrNameLst>
                                          <p:attrName>fill.type</p:attrName>
                                        </p:attrNameLst>
                                      </p:cBhvr>
                                      <p:to>
                                        <p:strVal val="solid"/>
                                      </p:to>
                                    </p:set>
                                    <p:set>
                                      <p:cBhvr>
                                        <p:cTn id="163" dur="500" fill="hold"/>
                                        <p:tgtEl>
                                          <p:spTgt spid="253"/>
                                        </p:tgtEl>
                                        <p:attrNameLst>
                                          <p:attrName>fill.on</p:attrName>
                                        </p:attrNameLst>
                                      </p:cBhvr>
                                      <p:to>
                                        <p:strVal val="true"/>
                                      </p:to>
                                    </p:set>
                                  </p:childTnLst>
                                </p:cTn>
                              </p:par>
                              <p:par>
                                <p:cTn id="164" presetID="19" presetClass="emph" presetSubtype="0" fill="hold" grpId="0" nodeType="withEffect">
                                  <p:stCondLst>
                                    <p:cond delay="750"/>
                                  </p:stCondLst>
                                  <p:childTnLst>
                                    <p:animClr clrSpc="rgb" dir="cw">
                                      <p:cBhvr override="childStyle">
                                        <p:cTn id="165" dur="500" fill="hold"/>
                                        <p:tgtEl>
                                          <p:spTgt spid="235"/>
                                        </p:tgtEl>
                                        <p:attrNameLst>
                                          <p:attrName>style.color</p:attrName>
                                        </p:attrNameLst>
                                      </p:cBhvr>
                                      <p:to>
                                        <a:srgbClr val="FF0000"/>
                                      </p:to>
                                    </p:animClr>
                                    <p:animClr clrSpc="rgb" dir="cw">
                                      <p:cBhvr>
                                        <p:cTn id="166" dur="500" fill="hold"/>
                                        <p:tgtEl>
                                          <p:spTgt spid="235"/>
                                        </p:tgtEl>
                                        <p:attrNameLst>
                                          <p:attrName>fillcolor</p:attrName>
                                        </p:attrNameLst>
                                      </p:cBhvr>
                                      <p:to>
                                        <a:srgbClr val="FF0000"/>
                                      </p:to>
                                    </p:animClr>
                                    <p:set>
                                      <p:cBhvr>
                                        <p:cTn id="167" dur="500" fill="hold"/>
                                        <p:tgtEl>
                                          <p:spTgt spid="235"/>
                                        </p:tgtEl>
                                        <p:attrNameLst>
                                          <p:attrName>fill.type</p:attrName>
                                        </p:attrNameLst>
                                      </p:cBhvr>
                                      <p:to>
                                        <p:strVal val="solid"/>
                                      </p:to>
                                    </p:set>
                                    <p:set>
                                      <p:cBhvr>
                                        <p:cTn id="168" dur="500" fill="hold"/>
                                        <p:tgtEl>
                                          <p:spTgt spid="235"/>
                                        </p:tgtEl>
                                        <p:attrNameLst>
                                          <p:attrName>fill.on</p:attrName>
                                        </p:attrNameLst>
                                      </p:cBhvr>
                                      <p:to>
                                        <p:strVal val="true"/>
                                      </p:to>
                                    </p:set>
                                  </p:childTnLst>
                                </p:cTn>
                              </p:par>
                              <p:par>
                                <p:cTn id="169" presetID="6" presetClass="entr" presetSubtype="32" fill="hold" nodeType="withEffect">
                                  <p:stCondLst>
                                    <p:cond delay="1250"/>
                                  </p:stCondLst>
                                  <p:childTnLst>
                                    <p:set>
                                      <p:cBhvr>
                                        <p:cTn id="170" dur="1" fill="hold">
                                          <p:stCondLst>
                                            <p:cond delay="0"/>
                                          </p:stCondLst>
                                        </p:cTn>
                                        <p:tgtEl>
                                          <p:spTgt spid="318"/>
                                        </p:tgtEl>
                                        <p:attrNameLst>
                                          <p:attrName>style.visibility</p:attrName>
                                        </p:attrNameLst>
                                      </p:cBhvr>
                                      <p:to>
                                        <p:strVal val="visible"/>
                                      </p:to>
                                    </p:set>
                                    <p:animEffect transition="in" filter="circle(out)">
                                      <p:cBhvr>
                                        <p:cTn id="171" dur="750"/>
                                        <p:tgtEl>
                                          <p:spTgt spid="318"/>
                                        </p:tgtEl>
                                      </p:cBhvr>
                                    </p:animEffect>
                                  </p:childTnLst>
                                </p:cTn>
                              </p:par>
                              <p:par>
                                <p:cTn id="172" presetID="19" presetClass="emph" presetSubtype="0" fill="hold" grpId="0" nodeType="withEffect">
                                  <p:stCondLst>
                                    <p:cond delay="1350"/>
                                  </p:stCondLst>
                                  <p:childTnLst>
                                    <p:animClr clrSpc="rgb" dir="cw">
                                      <p:cBhvr override="childStyle">
                                        <p:cTn id="173" dur="500" fill="hold"/>
                                        <p:tgtEl>
                                          <p:spTgt spid="256"/>
                                        </p:tgtEl>
                                        <p:attrNameLst>
                                          <p:attrName>style.color</p:attrName>
                                        </p:attrNameLst>
                                      </p:cBhvr>
                                      <p:to>
                                        <a:srgbClr val="FF0000"/>
                                      </p:to>
                                    </p:animClr>
                                    <p:animClr clrSpc="rgb" dir="cw">
                                      <p:cBhvr>
                                        <p:cTn id="174" dur="500" fill="hold"/>
                                        <p:tgtEl>
                                          <p:spTgt spid="256"/>
                                        </p:tgtEl>
                                        <p:attrNameLst>
                                          <p:attrName>fillcolor</p:attrName>
                                        </p:attrNameLst>
                                      </p:cBhvr>
                                      <p:to>
                                        <a:srgbClr val="FF0000"/>
                                      </p:to>
                                    </p:animClr>
                                    <p:set>
                                      <p:cBhvr>
                                        <p:cTn id="175" dur="500" fill="hold"/>
                                        <p:tgtEl>
                                          <p:spTgt spid="256"/>
                                        </p:tgtEl>
                                        <p:attrNameLst>
                                          <p:attrName>fill.type</p:attrName>
                                        </p:attrNameLst>
                                      </p:cBhvr>
                                      <p:to>
                                        <p:strVal val="solid"/>
                                      </p:to>
                                    </p:set>
                                    <p:set>
                                      <p:cBhvr>
                                        <p:cTn id="176" dur="500" fill="hold"/>
                                        <p:tgtEl>
                                          <p:spTgt spid="256"/>
                                        </p:tgtEl>
                                        <p:attrNameLst>
                                          <p:attrName>fill.on</p:attrName>
                                        </p:attrNameLst>
                                      </p:cBhvr>
                                      <p:to>
                                        <p:strVal val="true"/>
                                      </p:to>
                                    </p:set>
                                  </p:childTnLst>
                                </p:cTn>
                              </p:par>
                              <p:par>
                                <p:cTn id="177" presetID="19" presetClass="emph" presetSubtype="0" fill="hold" grpId="0" nodeType="withEffect">
                                  <p:stCondLst>
                                    <p:cond delay="1450"/>
                                  </p:stCondLst>
                                  <p:childTnLst>
                                    <p:animClr clrSpc="rgb" dir="cw">
                                      <p:cBhvr override="childStyle">
                                        <p:cTn id="178" dur="500" fill="hold"/>
                                        <p:tgtEl>
                                          <p:spTgt spid="486"/>
                                        </p:tgtEl>
                                        <p:attrNameLst>
                                          <p:attrName>style.color</p:attrName>
                                        </p:attrNameLst>
                                      </p:cBhvr>
                                      <p:to>
                                        <a:srgbClr val="FF0000"/>
                                      </p:to>
                                    </p:animClr>
                                    <p:animClr clrSpc="rgb" dir="cw">
                                      <p:cBhvr>
                                        <p:cTn id="179" dur="500" fill="hold"/>
                                        <p:tgtEl>
                                          <p:spTgt spid="486"/>
                                        </p:tgtEl>
                                        <p:attrNameLst>
                                          <p:attrName>fillcolor</p:attrName>
                                        </p:attrNameLst>
                                      </p:cBhvr>
                                      <p:to>
                                        <a:srgbClr val="FF0000"/>
                                      </p:to>
                                    </p:animClr>
                                    <p:set>
                                      <p:cBhvr>
                                        <p:cTn id="180" dur="500" fill="hold"/>
                                        <p:tgtEl>
                                          <p:spTgt spid="486"/>
                                        </p:tgtEl>
                                        <p:attrNameLst>
                                          <p:attrName>fill.type</p:attrName>
                                        </p:attrNameLst>
                                      </p:cBhvr>
                                      <p:to>
                                        <p:strVal val="solid"/>
                                      </p:to>
                                    </p:set>
                                    <p:set>
                                      <p:cBhvr>
                                        <p:cTn id="181" dur="500" fill="hold"/>
                                        <p:tgtEl>
                                          <p:spTgt spid="486"/>
                                        </p:tgtEl>
                                        <p:attrNameLst>
                                          <p:attrName>fill.on</p:attrName>
                                        </p:attrNameLst>
                                      </p:cBhvr>
                                      <p:to>
                                        <p:strVal val="true"/>
                                      </p:to>
                                    </p:set>
                                  </p:childTnLst>
                                </p:cTn>
                              </p:par>
                              <p:par>
                                <p:cTn id="182" presetID="19" presetClass="emph" presetSubtype="0" fill="hold" grpId="0" nodeType="withEffect">
                                  <p:stCondLst>
                                    <p:cond delay="1550"/>
                                  </p:stCondLst>
                                  <p:childTnLst>
                                    <p:animClr clrSpc="rgb" dir="cw">
                                      <p:cBhvr override="childStyle">
                                        <p:cTn id="183" dur="500" fill="hold"/>
                                        <p:tgtEl>
                                          <p:spTgt spid="439"/>
                                        </p:tgtEl>
                                        <p:attrNameLst>
                                          <p:attrName>style.color</p:attrName>
                                        </p:attrNameLst>
                                      </p:cBhvr>
                                      <p:to>
                                        <a:srgbClr val="FF0000"/>
                                      </p:to>
                                    </p:animClr>
                                    <p:animClr clrSpc="rgb" dir="cw">
                                      <p:cBhvr>
                                        <p:cTn id="184" dur="500" fill="hold"/>
                                        <p:tgtEl>
                                          <p:spTgt spid="439"/>
                                        </p:tgtEl>
                                        <p:attrNameLst>
                                          <p:attrName>fillcolor</p:attrName>
                                        </p:attrNameLst>
                                      </p:cBhvr>
                                      <p:to>
                                        <a:srgbClr val="FF0000"/>
                                      </p:to>
                                    </p:animClr>
                                    <p:set>
                                      <p:cBhvr>
                                        <p:cTn id="185" dur="500" fill="hold"/>
                                        <p:tgtEl>
                                          <p:spTgt spid="439"/>
                                        </p:tgtEl>
                                        <p:attrNameLst>
                                          <p:attrName>fill.type</p:attrName>
                                        </p:attrNameLst>
                                      </p:cBhvr>
                                      <p:to>
                                        <p:strVal val="solid"/>
                                      </p:to>
                                    </p:set>
                                    <p:set>
                                      <p:cBhvr>
                                        <p:cTn id="186" dur="500" fill="hold"/>
                                        <p:tgtEl>
                                          <p:spTgt spid="439"/>
                                        </p:tgtEl>
                                        <p:attrNameLst>
                                          <p:attrName>fill.on</p:attrName>
                                        </p:attrNameLst>
                                      </p:cBhvr>
                                      <p:to>
                                        <p:strVal val="true"/>
                                      </p:to>
                                    </p:set>
                                  </p:childTnLst>
                                </p:cTn>
                              </p:par>
                              <p:par>
                                <p:cTn id="187" presetID="19" presetClass="emph" presetSubtype="0" fill="hold" grpId="0" nodeType="withEffect">
                                  <p:stCondLst>
                                    <p:cond delay="1650"/>
                                  </p:stCondLst>
                                  <p:childTnLst>
                                    <p:animClr clrSpc="rgb" dir="cw">
                                      <p:cBhvr override="childStyle">
                                        <p:cTn id="188" dur="500" fill="hold"/>
                                        <p:tgtEl>
                                          <p:spTgt spid="441"/>
                                        </p:tgtEl>
                                        <p:attrNameLst>
                                          <p:attrName>style.color</p:attrName>
                                        </p:attrNameLst>
                                      </p:cBhvr>
                                      <p:to>
                                        <a:srgbClr val="FF0000"/>
                                      </p:to>
                                    </p:animClr>
                                    <p:animClr clrSpc="rgb" dir="cw">
                                      <p:cBhvr>
                                        <p:cTn id="189" dur="500" fill="hold"/>
                                        <p:tgtEl>
                                          <p:spTgt spid="441"/>
                                        </p:tgtEl>
                                        <p:attrNameLst>
                                          <p:attrName>fillcolor</p:attrName>
                                        </p:attrNameLst>
                                      </p:cBhvr>
                                      <p:to>
                                        <a:srgbClr val="FF0000"/>
                                      </p:to>
                                    </p:animClr>
                                    <p:set>
                                      <p:cBhvr>
                                        <p:cTn id="190" dur="500" fill="hold"/>
                                        <p:tgtEl>
                                          <p:spTgt spid="441"/>
                                        </p:tgtEl>
                                        <p:attrNameLst>
                                          <p:attrName>fill.type</p:attrName>
                                        </p:attrNameLst>
                                      </p:cBhvr>
                                      <p:to>
                                        <p:strVal val="solid"/>
                                      </p:to>
                                    </p:set>
                                    <p:set>
                                      <p:cBhvr>
                                        <p:cTn id="191" dur="500" fill="hold"/>
                                        <p:tgtEl>
                                          <p:spTgt spid="441"/>
                                        </p:tgtEl>
                                        <p:attrNameLst>
                                          <p:attrName>fill.on</p:attrName>
                                        </p:attrNameLst>
                                      </p:cBhvr>
                                      <p:to>
                                        <p:strVal val="true"/>
                                      </p:to>
                                    </p:set>
                                  </p:childTnLst>
                                </p:cTn>
                              </p:par>
                              <p:par>
                                <p:cTn id="192" presetID="19" presetClass="emph" presetSubtype="0" fill="hold" grpId="0" nodeType="withEffect">
                                  <p:stCondLst>
                                    <p:cond delay="1750"/>
                                  </p:stCondLst>
                                  <p:childTnLst>
                                    <p:animClr clrSpc="rgb" dir="cw">
                                      <p:cBhvr override="childStyle">
                                        <p:cTn id="193" dur="500" fill="hold"/>
                                        <p:tgtEl>
                                          <p:spTgt spid="254"/>
                                        </p:tgtEl>
                                        <p:attrNameLst>
                                          <p:attrName>style.color</p:attrName>
                                        </p:attrNameLst>
                                      </p:cBhvr>
                                      <p:to>
                                        <a:srgbClr val="FF0000"/>
                                      </p:to>
                                    </p:animClr>
                                    <p:animClr clrSpc="rgb" dir="cw">
                                      <p:cBhvr>
                                        <p:cTn id="194" dur="500" fill="hold"/>
                                        <p:tgtEl>
                                          <p:spTgt spid="254"/>
                                        </p:tgtEl>
                                        <p:attrNameLst>
                                          <p:attrName>fillcolor</p:attrName>
                                        </p:attrNameLst>
                                      </p:cBhvr>
                                      <p:to>
                                        <a:srgbClr val="FF0000"/>
                                      </p:to>
                                    </p:animClr>
                                    <p:set>
                                      <p:cBhvr>
                                        <p:cTn id="195" dur="500" fill="hold"/>
                                        <p:tgtEl>
                                          <p:spTgt spid="254"/>
                                        </p:tgtEl>
                                        <p:attrNameLst>
                                          <p:attrName>fill.type</p:attrName>
                                        </p:attrNameLst>
                                      </p:cBhvr>
                                      <p:to>
                                        <p:strVal val="solid"/>
                                      </p:to>
                                    </p:set>
                                    <p:set>
                                      <p:cBhvr>
                                        <p:cTn id="196" dur="500" fill="hold"/>
                                        <p:tgtEl>
                                          <p:spTgt spid="254"/>
                                        </p:tgtEl>
                                        <p:attrNameLst>
                                          <p:attrName>fill.on</p:attrName>
                                        </p:attrNameLst>
                                      </p:cBhvr>
                                      <p:to>
                                        <p:strVal val="true"/>
                                      </p:to>
                                    </p:set>
                                  </p:childTnLst>
                                </p:cTn>
                              </p:par>
                              <p:par>
                                <p:cTn id="197" presetID="19" presetClass="emph" presetSubtype="0" fill="hold" grpId="0" nodeType="withEffect">
                                  <p:stCondLst>
                                    <p:cond delay="1650"/>
                                  </p:stCondLst>
                                  <p:childTnLst>
                                    <p:animClr clrSpc="rgb" dir="cw">
                                      <p:cBhvr override="childStyle">
                                        <p:cTn id="198" dur="500" fill="hold"/>
                                        <p:tgtEl>
                                          <p:spTgt spid="393"/>
                                        </p:tgtEl>
                                        <p:attrNameLst>
                                          <p:attrName>style.color</p:attrName>
                                        </p:attrNameLst>
                                      </p:cBhvr>
                                      <p:to>
                                        <a:srgbClr val="FF0000"/>
                                      </p:to>
                                    </p:animClr>
                                    <p:animClr clrSpc="rgb" dir="cw">
                                      <p:cBhvr>
                                        <p:cTn id="199" dur="500" fill="hold"/>
                                        <p:tgtEl>
                                          <p:spTgt spid="393"/>
                                        </p:tgtEl>
                                        <p:attrNameLst>
                                          <p:attrName>fillcolor</p:attrName>
                                        </p:attrNameLst>
                                      </p:cBhvr>
                                      <p:to>
                                        <a:srgbClr val="FF0000"/>
                                      </p:to>
                                    </p:animClr>
                                    <p:set>
                                      <p:cBhvr>
                                        <p:cTn id="200" dur="500" fill="hold"/>
                                        <p:tgtEl>
                                          <p:spTgt spid="393"/>
                                        </p:tgtEl>
                                        <p:attrNameLst>
                                          <p:attrName>fill.type</p:attrName>
                                        </p:attrNameLst>
                                      </p:cBhvr>
                                      <p:to>
                                        <p:strVal val="solid"/>
                                      </p:to>
                                    </p:set>
                                    <p:set>
                                      <p:cBhvr>
                                        <p:cTn id="201" dur="500" fill="hold"/>
                                        <p:tgtEl>
                                          <p:spTgt spid="393"/>
                                        </p:tgtEl>
                                        <p:attrNameLst>
                                          <p:attrName>fill.on</p:attrName>
                                        </p:attrNameLst>
                                      </p:cBhvr>
                                      <p:to>
                                        <p:strVal val="true"/>
                                      </p:to>
                                    </p:set>
                                  </p:childTnLst>
                                </p:cTn>
                              </p:par>
                              <p:par>
                                <p:cTn id="202" presetID="19" presetClass="emph" presetSubtype="0" fill="hold" grpId="0" nodeType="withEffect">
                                  <p:stCondLst>
                                    <p:cond delay="1550"/>
                                  </p:stCondLst>
                                  <p:childTnLst>
                                    <p:animClr clrSpc="rgb" dir="cw">
                                      <p:cBhvr override="childStyle">
                                        <p:cTn id="203" dur="500" fill="hold"/>
                                        <p:tgtEl>
                                          <p:spTgt spid="394"/>
                                        </p:tgtEl>
                                        <p:attrNameLst>
                                          <p:attrName>style.color</p:attrName>
                                        </p:attrNameLst>
                                      </p:cBhvr>
                                      <p:to>
                                        <a:srgbClr val="FF0000"/>
                                      </p:to>
                                    </p:animClr>
                                    <p:animClr clrSpc="rgb" dir="cw">
                                      <p:cBhvr>
                                        <p:cTn id="204" dur="500" fill="hold"/>
                                        <p:tgtEl>
                                          <p:spTgt spid="394"/>
                                        </p:tgtEl>
                                        <p:attrNameLst>
                                          <p:attrName>fillcolor</p:attrName>
                                        </p:attrNameLst>
                                      </p:cBhvr>
                                      <p:to>
                                        <a:srgbClr val="FF0000"/>
                                      </p:to>
                                    </p:animClr>
                                    <p:set>
                                      <p:cBhvr>
                                        <p:cTn id="205" dur="500" fill="hold"/>
                                        <p:tgtEl>
                                          <p:spTgt spid="394"/>
                                        </p:tgtEl>
                                        <p:attrNameLst>
                                          <p:attrName>fill.type</p:attrName>
                                        </p:attrNameLst>
                                      </p:cBhvr>
                                      <p:to>
                                        <p:strVal val="solid"/>
                                      </p:to>
                                    </p:set>
                                    <p:set>
                                      <p:cBhvr>
                                        <p:cTn id="206" dur="500" fill="hold"/>
                                        <p:tgtEl>
                                          <p:spTgt spid="394"/>
                                        </p:tgtEl>
                                        <p:attrNameLst>
                                          <p:attrName>fill.on</p:attrName>
                                        </p:attrNameLst>
                                      </p:cBhvr>
                                      <p:to>
                                        <p:strVal val="true"/>
                                      </p:to>
                                    </p:set>
                                  </p:childTnLst>
                                </p:cTn>
                              </p:par>
                              <p:par>
                                <p:cTn id="207" presetID="19" presetClass="emph" presetSubtype="0" fill="hold" grpId="0" nodeType="withEffect">
                                  <p:stCondLst>
                                    <p:cond delay="1450"/>
                                  </p:stCondLst>
                                  <p:childTnLst>
                                    <p:animClr clrSpc="rgb" dir="cw">
                                      <p:cBhvr override="childStyle">
                                        <p:cTn id="208" dur="500" fill="hold"/>
                                        <p:tgtEl>
                                          <p:spTgt spid="396"/>
                                        </p:tgtEl>
                                        <p:attrNameLst>
                                          <p:attrName>style.color</p:attrName>
                                        </p:attrNameLst>
                                      </p:cBhvr>
                                      <p:to>
                                        <a:srgbClr val="FF0000"/>
                                      </p:to>
                                    </p:animClr>
                                    <p:animClr clrSpc="rgb" dir="cw">
                                      <p:cBhvr>
                                        <p:cTn id="209" dur="500" fill="hold"/>
                                        <p:tgtEl>
                                          <p:spTgt spid="396"/>
                                        </p:tgtEl>
                                        <p:attrNameLst>
                                          <p:attrName>fillcolor</p:attrName>
                                        </p:attrNameLst>
                                      </p:cBhvr>
                                      <p:to>
                                        <a:srgbClr val="FF0000"/>
                                      </p:to>
                                    </p:animClr>
                                    <p:set>
                                      <p:cBhvr>
                                        <p:cTn id="210" dur="500" fill="hold"/>
                                        <p:tgtEl>
                                          <p:spTgt spid="396"/>
                                        </p:tgtEl>
                                        <p:attrNameLst>
                                          <p:attrName>fill.type</p:attrName>
                                        </p:attrNameLst>
                                      </p:cBhvr>
                                      <p:to>
                                        <p:strVal val="solid"/>
                                      </p:to>
                                    </p:set>
                                    <p:set>
                                      <p:cBhvr>
                                        <p:cTn id="211" dur="500" fill="hold"/>
                                        <p:tgtEl>
                                          <p:spTgt spid="396"/>
                                        </p:tgtEl>
                                        <p:attrNameLst>
                                          <p:attrName>fill.on</p:attrName>
                                        </p:attrNameLst>
                                      </p:cBhvr>
                                      <p:to>
                                        <p:strVal val="true"/>
                                      </p:to>
                                    </p:set>
                                  </p:childTnLst>
                                </p:cTn>
                              </p:par>
                              <p:par>
                                <p:cTn id="212" presetID="19" presetClass="emph" presetSubtype="0" fill="hold" grpId="0" nodeType="withEffect">
                                  <p:stCondLst>
                                    <p:cond delay="1350"/>
                                  </p:stCondLst>
                                  <p:childTnLst>
                                    <p:animClr clrSpc="rgb" dir="cw">
                                      <p:cBhvr override="childStyle">
                                        <p:cTn id="213" dur="500" fill="hold"/>
                                        <p:tgtEl>
                                          <p:spTgt spid="435"/>
                                        </p:tgtEl>
                                        <p:attrNameLst>
                                          <p:attrName>style.color</p:attrName>
                                        </p:attrNameLst>
                                      </p:cBhvr>
                                      <p:to>
                                        <a:srgbClr val="FF0000"/>
                                      </p:to>
                                    </p:animClr>
                                    <p:animClr clrSpc="rgb" dir="cw">
                                      <p:cBhvr>
                                        <p:cTn id="214" dur="500" fill="hold"/>
                                        <p:tgtEl>
                                          <p:spTgt spid="435"/>
                                        </p:tgtEl>
                                        <p:attrNameLst>
                                          <p:attrName>fillcolor</p:attrName>
                                        </p:attrNameLst>
                                      </p:cBhvr>
                                      <p:to>
                                        <a:srgbClr val="FF0000"/>
                                      </p:to>
                                    </p:animClr>
                                    <p:set>
                                      <p:cBhvr>
                                        <p:cTn id="215" dur="500" fill="hold"/>
                                        <p:tgtEl>
                                          <p:spTgt spid="435"/>
                                        </p:tgtEl>
                                        <p:attrNameLst>
                                          <p:attrName>fill.type</p:attrName>
                                        </p:attrNameLst>
                                      </p:cBhvr>
                                      <p:to>
                                        <p:strVal val="solid"/>
                                      </p:to>
                                    </p:set>
                                    <p:set>
                                      <p:cBhvr>
                                        <p:cTn id="216" dur="500" fill="hold"/>
                                        <p:tgtEl>
                                          <p:spTgt spid="435"/>
                                        </p:tgtEl>
                                        <p:attrNameLst>
                                          <p:attrName>fill.on</p:attrName>
                                        </p:attrNameLst>
                                      </p:cBhvr>
                                      <p:to>
                                        <p:strVal val="true"/>
                                      </p:to>
                                    </p:set>
                                  </p:childTnLst>
                                </p:cTn>
                              </p:par>
                              <p:par>
                                <p:cTn id="217" presetID="19" presetClass="emph" presetSubtype="0" fill="hold" grpId="0" nodeType="withEffect">
                                  <p:stCondLst>
                                    <p:cond delay="1450"/>
                                  </p:stCondLst>
                                  <p:childTnLst>
                                    <p:animClr clrSpc="rgb" dir="cw">
                                      <p:cBhvr override="childStyle">
                                        <p:cTn id="218" dur="500" fill="hold"/>
                                        <p:tgtEl>
                                          <p:spTgt spid="240"/>
                                        </p:tgtEl>
                                        <p:attrNameLst>
                                          <p:attrName>style.color</p:attrName>
                                        </p:attrNameLst>
                                      </p:cBhvr>
                                      <p:to>
                                        <a:srgbClr val="FF0000"/>
                                      </p:to>
                                    </p:animClr>
                                    <p:animClr clrSpc="rgb" dir="cw">
                                      <p:cBhvr>
                                        <p:cTn id="219" dur="500" fill="hold"/>
                                        <p:tgtEl>
                                          <p:spTgt spid="240"/>
                                        </p:tgtEl>
                                        <p:attrNameLst>
                                          <p:attrName>fillcolor</p:attrName>
                                        </p:attrNameLst>
                                      </p:cBhvr>
                                      <p:to>
                                        <a:srgbClr val="FF0000"/>
                                      </p:to>
                                    </p:animClr>
                                    <p:set>
                                      <p:cBhvr>
                                        <p:cTn id="220" dur="500" fill="hold"/>
                                        <p:tgtEl>
                                          <p:spTgt spid="240"/>
                                        </p:tgtEl>
                                        <p:attrNameLst>
                                          <p:attrName>fill.type</p:attrName>
                                        </p:attrNameLst>
                                      </p:cBhvr>
                                      <p:to>
                                        <p:strVal val="solid"/>
                                      </p:to>
                                    </p:set>
                                    <p:set>
                                      <p:cBhvr>
                                        <p:cTn id="221" dur="500" fill="hold"/>
                                        <p:tgtEl>
                                          <p:spTgt spid="240"/>
                                        </p:tgtEl>
                                        <p:attrNameLst>
                                          <p:attrName>fill.on</p:attrName>
                                        </p:attrNameLst>
                                      </p:cBhvr>
                                      <p:to>
                                        <p:strVal val="true"/>
                                      </p:to>
                                    </p:set>
                                  </p:childTnLst>
                                </p:cTn>
                              </p:par>
                              <p:par>
                                <p:cTn id="222" presetID="19" presetClass="emph" presetSubtype="0" fill="hold" grpId="0" nodeType="withEffect">
                                  <p:stCondLst>
                                    <p:cond delay="1550"/>
                                  </p:stCondLst>
                                  <p:childTnLst>
                                    <p:animClr clrSpc="rgb" dir="cw">
                                      <p:cBhvr override="childStyle">
                                        <p:cTn id="223" dur="500" fill="hold"/>
                                        <p:tgtEl>
                                          <p:spTgt spid="431"/>
                                        </p:tgtEl>
                                        <p:attrNameLst>
                                          <p:attrName>style.color</p:attrName>
                                        </p:attrNameLst>
                                      </p:cBhvr>
                                      <p:to>
                                        <a:srgbClr val="FF0000"/>
                                      </p:to>
                                    </p:animClr>
                                    <p:animClr clrSpc="rgb" dir="cw">
                                      <p:cBhvr>
                                        <p:cTn id="224" dur="500" fill="hold"/>
                                        <p:tgtEl>
                                          <p:spTgt spid="431"/>
                                        </p:tgtEl>
                                        <p:attrNameLst>
                                          <p:attrName>fillcolor</p:attrName>
                                        </p:attrNameLst>
                                      </p:cBhvr>
                                      <p:to>
                                        <a:srgbClr val="FF0000"/>
                                      </p:to>
                                    </p:animClr>
                                    <p:set>
                                      <p:cBhvr>
                                        <p:cTn id="225" dur="500" fill="hold"/>
                                        <p:tgtEl>
                                          <p:spTgt spid="431"/>
                                        </p:tgtEl>
                                        <p:attrNameLst>
                                          <p:attrName>fill.type</p:attrName>
                                        </p:attrNameLst>
                                      </p:cBhvr>
                                      <p:to>
                                        <p:strVal val="solid"/>
                                      </p:to>
                                    </p:set>
                                    <p:set>
                                      <p:cBhvr>
                                        <p:cTn id="226" dur="500" fill="hold"/>
                                        <p:tgtEl>
                                          <p:spTgt spid="431"/>
                                        </p:tgtEl>
                                        <p:attrNameLst>
                                          <p:attrName>fill.on</p:attrName>
                                        </p:attrNameLst>
                                      </p:cBhvr>
                                      <p:to>
                                        <p:strVal val="true"/>
                                      </p:to>
                                    </p:set>
                                  </p:childTnLst>
                                </p:cTn>
                              </p:par>
                              <p:par>
                                <p:cTn id="227" presetID="19" presetClass="emph" presetSubtype="0" fill="hold" grpId="0" nodeType="withEffect">
                                  <p:stCondLst>
                                    <p:cond delay="1650"/>
                                  </p:stCondLst>
                                  <p:childTnLst>
                                    <p:animClr clrSpc="rgb" dir="cw">
                                      <p:cBhvr override="childStyle">
                                        <p:cTn id="228" dur="500" fill="hold"/>
                                        <p:tgtEl>
                                          <p:spTgt spid="432"/>
                                        </p:tgtEl>
                                        <p:attrNameLst>
                                          <p:attrName>style.color</p:attrName>
                                        </p:attrNameLst>
                                      </p:cBhvr>
                                      <p:to>
                                        <a:srgbClr val="FF0000"/>
                                      </p:to>
                                    </p:animClr>
                                    <p:animClr clrSpc="rgb" dir="cw">
                                      <p:cBhvr>
                                        <p:cTn id="229" dur="500" fill="hold"/>
                                        <p:tgtEl>
                                          <p:spTgt spid="432"/>
                                        </p:tgtEl>
                                        <p:attrNameLst>
                                          <p:attrName>fillcolor</p:attrName>
                                        </p:attrNameLst>
                                      </p:cBhvr>
                                      <p:to>
                                        <a:srgbClr val="FF0000"/>
                                      </p:to>
                                    </p:animClr>
                                    <p:set>
                                      <p:cBhvr>
                                        <p:cTn id="230" dur="500" fill="hold"/>
                                        <p:tgtEl>
                                          <p:spTgt spid="432"/>
                                        </p:tgtEl>
                                        <p:attrNameLst>
                                          <p:attrName>fill.type</p:attrName>
                                        </p:attrNameLst>
                                      </p:cBhvr>
                                      <p:to>
                                        <p:strVal val="solid"/>
                                      </p:to>
                                    </p:set>
                                    <p:set>
                                      <p:cBhvr>
                                        <p:cTn id="231" dur="500" fill="hold"/>
                                        <p:tgtEl>
                                          <p:spTgt spid="432"/>
                                        </p:tgtEl>
                                        <p:attrNameLst>
                                          <p:attrName>fill.on</p:attrName>
                                        </p:attrNameLst>
                                      </p:cBhvr>
                                      <p:to>
                                        <p:strVal val="true"/>
                                      </p:to>
                                    </p:set>
                                  </p:childTnLst>
                                </p:cTn>
                              </p:par>
                              <p:par>
                                <p:cTn id="232" presetID="19" presetClass="emph" presetSubtype="0" fill="hold" grpId="0" nodeType="withEffect">
                                  <p:stCondLst>
                                    <p:cond delay="1750"/>
                                  </p:stCondLst>
                                  <p:childTnLst>
                                    <p:animClr clrSpc="rgb" dir="cw">
                                      <p:cBhvr override="childStyle">
                                        <p:cTn id="233" dur="500" fill="hold"/>
                                        <p:tgtEl>
                                          <p:spTgt spid="434"/>
                                        </p:tgtEl>
                                        <p:attrNameLst>
                                          <p:attrName>style.color</p:attrName>
                                        </p:attrNameLst>
                                      </p:cBhvr>
                                      <p:to>
                                        <a:srgbClr val="FF0000"/>
                                      </p:to>
                                    </p:animClr>
                                    <p:animClr clrSpc="rgb" dir="cw">
                                      <p:cBhvr>
                                        <p:cTn id="234" dur="500" fill="hold"/>
                                        <p:tgtEl>
                                          <p:spTgt spid="434"/>
                                        </p:tgtEl>
                                        <p:attrNameLst>
                                          <p:attrName>fillcolor</p:attrName>
                                        </p:attrNameLst>
                                      </p:cBhvr>
                                      <p:to>
                                        <a:srgbClr val="FF0000"/>
                                      </p:to>
                                    </p:animClr>
                                    <p:set>
                                      <p:cBhvr>
                                        <p:cTn id="235" dur="500" fill="hold"/>
                                        <p:tgtEl>
                                          <p:spTgt spid="434"/>
                                        </p:tgtEl>
                                        <p:attrNameLst>
                                          <p:attrName>fill.type</p:attrName>
                                        </p:attrNameLst>
                                      </p:cBhvr>
                                      <p:to>
                                        <p:strVal val="solid"/>
                                      </p:to>
                                    </p:set>
                                    <p:set>
                                      <p:cBhvr>
                                        <p:cTn id="236" dur="500" fill="hold"/>
                                        <p:tgtEl>
                                          <p:spTgt spid="434"/>
                                        </p:tgtEl>
                                        <p:attrNameLst>
                                          <p:attrName>fill.on</p:attrName>
                                        </p:attrNameLst>
                                      </p:cBhvr>
                                      <p:to>
                                        <p:strVal val="true"/>
                                      </p:to>
                                    </p:set>
                                  </p:childTnLst>
                                </p:cTn>
                              </p:par>
                              <p:par>
                                <p:cTn id="237" presetID="19" presetClass="emph" presetSubtype="0" fill="hold" grpId="0" nodeType="withEffect">
                                  <p:stCondLst>
                                    <p:cond delay="1650"/>
                                  </p:stCondLst>
                                  <p:childTnLst>
                                    <p:animClr clrSpc="rgb" dir="cw">
                                      <p:cBhvr override="childStyle">
                                        <p:cTn id="238" dur="500" fill="hold"/>
                                        <p:tgtEl>
                                          <p:spTgt spid="241"/>
                                        </p:tgtEl>
                                        <p:attrNameLst>
                                          <p:attrName>style.color</p:attrName>
                                        </p:attrNameLst>
                                      </p:cBhvr>
                                      <p:to>
                                        <a:srgbClr val="FF0000"/>
                                      </p:to>
                                    </p:animClr>
                                    <p:animClr clrSpc="rgb" dir="cw">
                                      <p:cBhvr>
                                        <p:cTn id="239" dur="500" fill="hold"/>
                                        <p:tgtEl>
                                          <p:spTgt spid="241"/>
                                        </p:tgtEl>
                                        <p:attrNameLst>
                                          <p:attrName>fillcolor</p:attrName>
                                        </p:attrNameLst>
                                      </p:cBhvr>
                                      <p:to>
                                        <a:srgbClr val="FF0000"/>
                                      </p:to>
                                    </p:animClr>
                                    <p:set>
                                      <p:cBhvr>
                                        <p:cTn id="240" dur="500" fill="hold"/>
                                        <p:tgtEl>
                                          <p:spTgt spid="241"/>
                                        </p:tgtEl>
                                        <p:attrNameLst>
                                          <p:attrName>fill.type</p:attrName>
                                        </p:attrNameLst>
                                      </p:cBhvr>
                                      <p:to>
                                        <p:strVal val="solid"/>
                                      </p:to>
                                    </p:set>
                                    <p:set>
                                      <p:cBhvr>
                                        <p:cTn id="241" dur="500" fill="hold"/>
                                        <p:tgtEl>
                                          <p:spTgt spid="241"/>
                                        </p:tgtEl>
                                        <p:attrNameLst>
                                          <p:attrName>fill.on</p:attrName>
                                        </p:attrNameLst>
                                      </p:cBhvr>
                                      <p:to>
                                        <p:strVal val="true"/>
                                      </p:to>
                                    </p:set>
                                  </p:childTnLst>
                                </p:cTn>
                              </p:par>
                              <p:par>
                                <p:cTn id="242" presetID="19" presetClass="emph" presetSubtype="0" fill="hold" grpId="0" nodeType="withEffect">
                                  <p:stCondLst>
                                    <p:cond delay="1550"/>
                                  </p:stCondLst>
                                  <p:childTnLst>
                                    <p:animClr clrSpc="rgb" dir="cw">
                                      <p:cBhvr override="childStyle">
                                        <p:cTn id="243" dur="500" fill="hold"/>
                                        <p:tgtEl>
                                          <p:spTgt spid="406"/>
                                        </p:tgtEl>
                                        <p:attrNameLst>
                                          <p:attrName>style.color</p:attrName>
                                        </p:attrNameLst>
                                      </p:cBhvr>
                                      <p:to>
                                        <a:srgbClr val="FF0000"/>
                                      </p:to>
                                    </p:animClr>
                                    <p:animClr clrSpc="rgb" dir="cw">
                                      <p:cBhvr>
                                        <p:cTn id="244" dur="500" fill="hold"/>
                                        <p:tgtEl>
                                          <p:spTgt spid="406"/>
                                        </p:tgtEl>
                                        <p:attrNameLst>
                                          <p:attrName>fillcolor</p:attrName>
                                        </p:attrNameLst>
                                      </p:cBhvr>
                                      <p:to>
                                        <a:srgbClr val="FF0000"/>
                                      </p:to>
                                    </p:animClr>
                                    <p:set>
                                      <p:cBhvr>
                                        <p:cTn id="245" dur="500" fill="hold"/>
                                        <p:tgtEl>
                                          <p:spTgt spid="406"/>
                                        </p:tgtEl>
                                        <p:attrNameLst>
                                          <p:attrName>fill.type</p:attrName>
                                        </p:attrNameLst>
                                      </p:cBhvr>
                                      <p:to>
                                        <p:strVal val="solid"/>
                                      </p:to>
                                    </p:set>
                                    <p:set>
                                      <p:cBhvr>
                                        <p:cTn id="246" dur="500" fill="hold"/>
                                        <p:tgtEl>
                                          <p:spTgt spid="406"/>
                                        </p:tgtEl>
                                        <p:attrNameLst>
                                          <p:attrName>fill.on</p:attrName>
                                        </p:attrNameLst>
                                      </p:cBhvr>
                                      <p:to>
                                        <p:strVal val="true"/>
                                      </p:to>
                                    </p:set>
                                  </p:childTnLst>
                                </p:cTn>
                              </p:par>
                              <p:par>
                                <p:cTn id="247" presetID="19" presetClass="emph" presetSubtype="0" fill="hold" grpId="0" nodeType="withEffect">
                                  <p:stCondLst>
                                    <p:cond delay="1450"/>
                                  </p:stCondLst>
                                  <p:childTnLst>
                                    <p:animClr clrSpc="rgb" dir="cw">
                                      <p:cBhvr override="childStyle">
                                        <p:cTn id="248" dur="500" fill="hold"/>
                                        <p:tgtEl>
                                          <p:spTgt spid="446"/>
                                        </p:tgtEl>
                                        <p:attrNameLst>
                                          <p:attrName>style.color</p:attrName>
                                        </p:attrNameLst>
                                      </p:cBhvr>
                                      <p:to>
                                        <a:srgbClr val="FF0000"/>
                                      </p:to>
                                    </p:animClr>
                                    <p:animClr clrSpc="rgb" dir="cw">
                                      <p:cBhvr>
                                        <p:cTn id="249" dur="500" fill="hold"/>
                                        <p:tgtEl>
                                          <p:spTgt spid="446"/>
                                        </p:tgtEl>
                                        <p:attrNameLst>
                                          <p:attrName>fillcolor</p:attrName>
                                        </p:attrNameLst>
                                      </p:cBhvr>
                                      <p:to>
                                        <a:srgbClr val="FF0000"/>
                                      </p:to>
                                    </p:animClr>
                                    <p:set>
                                      <p:cBhvr>
                                        <p:cTn id="250" dur="500" fill="hold"/>
                                        <p:tgtEl>
                                          <p:spTgt spid="446"/>
                                        </p:tgtEl>
                                        <p:attrNameLst>
                                          <p:attrName>fill.type</p:attrName>
                                        </p:attrNameLst>
                                      </p:cBhvr>
                                      <p:to>
                                        <p:strVal val="solid"/>
                                      </p:to>
                                    </p:set>
                                    <p:set>
                                      <p:cBhvr>
                                        <p:cTn id="251" dur="500" fill="hold"/>
                                        <p:tgtEl>
                                          <p:spTgt spid="446"/>
                                        </p:tgtEl>
                                        <p:attrNameLst>
                                          <p:attrName>fill.on</p:attrName>
                                        </p:attrNameLst>
                                      </p:cBhvr>
                                      <p:to>
                                        <p:strVal val="true"/>
                                      </p:to>
                                    </p:set>
                                  </p:childTnLst>
                                </p:cTn>
                              </p:par>
                              <p:par>
                                <p:cTn id="252" presetID="19" presetClass="emph" presetSubtype="0" fill="hold" grpId="0" nodeType="withEffect">
                                  <p:stCondLst>
                                    <p:cond delay="1550"/>
                                  </p:stCondLst>
                                  <p:childTnLst>
                                    <p:animClr clrSpc="rgb" dir="cw">
                                      <p:cBhvr override="childStyle">
                                        <p:cTn id="253" dur="500" fill="hold"/>
                                        <p:tgtEl>
                                          <p:spTgt spid="447"/>
                                        </p:tgtEl>
                                        <p:attrNameLst>
                                          <p:attrName>style.color</p:attrName>
                                        </p:attrNameLst>
                                      </p:cBhvr>
                                      <p:to>
                                        <a:srgbClr val="FF0000"/>
                                      </p:to>
                                    </p:animClr>
                                    <p:animClr clrSpc="rgb" dir="cw">
                                      <p:cBhvr>
                                        <p:cTn id="254" dur="500" fill="hold"/>
                                        <p:tgtEl>
                                          <p:spTgt spid="447"/>
                                        </p:tgtEl>
                                        <p:attrNameLst>
                                          <p:attrName>fillcolor</p:attrName>
                                        </p:attrNameLst>
                                      </p:cBhvr>
                                      <p:to>
                                        <a:srgbClr val="FF0000"/>
                                      </p:to>
                                    </p:animClr>
                                    <p:set>
                                      <p:cBhvr>
                                        <p:cTn id="255" dur="500" fill="hold"/>
                                        <p:tgtEl>
                                          <p:spTgt spid="447"/>
                                        </p:tgtEl>
                                        <p:attrNameLst>
                                          <p:attrName>fill.type</p:attrName>
                                        </p:attrNameLst>
                                      </p:cBhvr>
                                      <p:to>
                                        <p:strVal val="solid"/>
                                      </p:to>
                                    </p:set>
                                    <p:set>
                                      <p:cBhvr>
                                        <p:cTn id="256" dur="500" fill="hold"/>
                                        <p:tgtEl>
                                          <p:spTgt spid="447"/>
                                        </p:tgtEl>
                                        <p:attrNameLst>
                                          <p:attrName>fill.on</p:attrName>
                                        </p:attrNameLst>
                                      </p:cBhvr>
                                      <p:to>
                                        <p:strVal val="true"/>
                                      </p:to>
                                    </p:set>
                                  </p:childTnLst>
                                </p:cTn>
                              </p:par>
                              <p:par>
                                <p:cTn id="257" presetID="6" presetClass="entr" presetSubtype="32" fill="hold" nodeType="withEffect">
                                  <p:stCondLst>
                                    <p:cond delay="1750"/>
                                  </p:stCondLst>
                                  <p:childTnLst>
                                    <p:set>
                                      <p:cBhvr>
                                        <p:cTn id="258" dur="1" fill="hold">
                                          <p:stCondLst>
                                            <p:cond delay="0"/>
                                          </p:stCondLst>
                                        </p:cTn>
                                        <p:tgtEl>
                                          <p:spTgt spid="353"/>
                                        </p:tgtEl>
                                        <p:attrNameLst>
                                          <p:attrName>style.visibility</p:attrName>
                                        </p:attrNameLst>
                                      </p:cBhvr>
                                      <p:to>
                                        <p:strVal val="visible"/>
                                      </p:to>
                                    </p:set>
                                    <p:animEffect transition="in" filter="circle(out)">
                                      <p:cBhvr>
                                        <p:cTn id="259" dur="1000"/>
                                        <p:tgtEl>
                                          <p:spTgt spid="353"/>
                                        </p:tgtEl>
                                      </p:cBhvr>
                                    </p:animEffect>
                                  </p:childTnLst>
                                </p:cTn>
                              </p:par>
                              <p:par>
                                <p:cTn id="260" presetID="19" presetClass="emph" presetSubtype="0" fill="hold" grpId="0" nodeType="withEffect">
                                  <p:stCondLst>
                                    <p:cond delay="2150"/>
                                  </p:stCondLst>
                                  <p:childTnLst>
                                    <p:animClr clrSpc="rgb" dir="cw">
                                      <p:cBhvr override="childStyle">
                                        <p:cTn id="261" dur="500" fill="hold"/>
                                        <p:tgtEl>
                                          <p:spTgt spid="414"/>
                                        </p:tgtEl>
                                        <p:attrNameLst>
                                          <p:attrName>style.color</p:attrName>
                                        </p:attrNameLst>
                                      </p:cBhvr>
                                      <p:to>
                                        <a:srgbClr val="FF0000"/>
                                      </p:to>
                                    </p:animClr>
                                    <p:animClr clrSpc="rgb" dir="cw">
                                      <p:cBhvr>
                                        <p:cTn id="262" dur="500" fill="hold"/>
                                        <p:tgtEl>
                                          <p:spTgt spid="414"/>
                                        </p:tgtEl>
                                        <p:attrNameLst>
                                          <p:attrName>fillcolor</p:attrName>
                                        </p:attrNameLst>
                                      </p:cBhvr>
                                      <p:to>
                                        <a:srgbClr val="FF0000"/>
                                      </p:to>
                                    </p:animClr>
                                    <p:set>
                                      <p:cBhvr>
                                        <p:cTn id="263" dur="500" fill="hold"/>
                                        <p:tgtEl>
                                          <p:spTgt spid="414"/>
                                        </p:tgtEl>
                                        <p:attrNameLst>
                                          <p:attrName>fill.type</p:attrName>
                                        </p:attrNameLst>
                                      </p:cBhvr>
                                      <p:to>
                                        <p:strVal val="solid"/>
                                      </p:to>
                                    </p:set>
                                    <p:set>
                                      <p:cBhvr>
                                        <p:cTn id="264" dur="500" fill="hold"/>
                                        <p:tgtEl>
                                          <p:spTgt spid="414"/>
                                        </p:tgtEl>
                                        <p:attrNameLst>
                                          <p:attrName>fill.on</p:attrName>
                                        </p:attrNameLst>
                                      </p:cBhvr>
                                      <p:to>
                                        <p:strVal val="true"/>
                                      </p:to>
                                    </p:set>
                                  </p:childTnLst>
                                </p:cTn>
                              </p:par>
                              <p:par>
                                <p:cTn id="265" presetID="19" presetClass="emph" presetSubtype="0" fill="hold" grpId="0" nodeType="withEffect">
                                  <p:stCondLst>
                                    <p:cond delay="2050"/>
                                  </p:stCondLst>
                                  <p:childTnLst>
                                    <p:animClr clrSpc="rgb" dir="cw">
                                      <p:cBhvr override="childStyle">
                                        <p:cTn id="266" dur="500" fill="hold"/>
                                        <p:tgtEl>
                                          <p:spTgt spid="413"/>
                                        </p:tgtEl>
                                        <p:attrNameLst>
                                          <p:attrName>style.color</p:attrName>
                                        </p:attrNameLst>
                                      </p:cBhvr>
                                      <p:to>
                                        <a:srgbClr val="FF0000"/>
                                      </p:to>
                                    </p:animClr>
                                    <p:animClr clrSpc="rgb" dir="cw">
                                      <p:cBhvr>
                                        <p:cTn id="267" dur="500" fill="hold"/>
                                        <p:tgtEl>
                                          <p:spTgt spid="413"/>
                                        </p:tgtEl>
                                        <p:attrNameLst>
                                          <p:attrName>fillcolor</p:attrName>
                                        </p:attrNameLst>
                                      </p:cBhvr>
                                      <p:to>
                                        <a:srgbClr val="FF0000"/>
                                      </p:to>
                                    </p:animClr>
                                    <p:set>
                                      <p:cBhvr>
                                        <p:cTn id="268" dur="500" fill="hold"/>
                                        <p:tgtEl>
                                          <p:spTgt spid="413"/>
                                        </p:tgtEl>
                                        <p:attrNameLst>
                                          <p:attrName>fill.type</p:attrName>
                                        </p:attrNameLst>
                                      </p:cBhvr>
                                      <p:to>
                                        <p:strVal val="solid"/>
                                      </p:to>
                                    </p:set>
                                    <p:set>
                                      <p:cBhvr>
                                        <p:cTn id="269" dur="500" fill="hold"/>
                                        <p:tgtEl>
                                          <p:spTgt spid="413"/>
                                        </p:tgtEl>
                                        <p:attrNameLst>
                                          <p:attrName>fill.on</p:attrName>
                                        </p:attrNameLst>
                                      </p:cBhvr>
                                      <p:to>
                                        <p:strVal val="true"/>
                                      </p:to>
                                    </p:set>
                                  </p:childTnLst>
                                </p:cTn>
                              </p:par>
                              <p:par>
                                <p:cTn id="270" presetID="19" presetClass="emph" presetSubtype="0" fill="hold" grpId="0" nodeType="withEffect">
                                  <p:stCondLst>
                                    <p:cond delay="2150"/>
                                  </p:stCondLst>
                                  <p:childTnLst>
                                    <p:animClr clrSpc="rgb" dir="cw">
                                      <p:cBhvr override="childStyle">
                                        <p:cTn id="271" dur="500" fill="hold"/>
                                        <p:tgtEl>
                                          <p:spTgt spid="415"/>
                                        </p:tgtEl>
                                        <p:attrNameLst>
                                          <p:attrName>style.color</p:attrName>
                                        </p:attrNameLst>
                                      </p:cBhvr>
                                      <p:to>
                                        <a:srgbClr val="FF0000"/>
                                      </p:to>
                                    </p:animClr>
                                    <p:animClr clrSpc="rgb" dir="cw">
                                      <p:cBhvr>
                                        <p:cTn id="272" dur="500" fill="hold"/>
                                        <p:tgtEl>
                                          <p:spTgt spid="415"/>
                                        </p:tgtEl>
                                        <p:attrNameLst>
                                          <p:attrName>fillcolor</p:attrName>
                                        </p:attrNameLst>
                                      </p:cBhvr>
                                      <p:to>
                                        <a:srgbClr val="FF0000"/>
                                      </p:to>
                                    </p:animClr>
                                    <p:set>
                                      <p:cBhvr>
                                        <p:cTn id="273" dur="500" fill="hold"/>
                                        <p:tgtEl>
                                          <p:spTgt spid="415"/>
                                        </p:tgtEl>
                                        <p:attrNameLst>
                                          <p:attrName>fill.type</p:attrName>
                                        </p:attrNameLst>
                                      </p:cBhvr>
                                      <p:to>
                                        <p:strVal val="solid"/>
                                      </p:to>
                                    </p:set>
                                    <p:set>
                                      <p:cBhvr>
                                        <p:cTn id="274" dur="500" fill="hold"/>
                                        <p:tgtEl>
                                          <p:spTgt spid="415"/>
                                        </p:tgtEl>
                                        <p:attrNameLst>
                                          <p:attrName>fill.on</p:attrName>
                                        </p:attrNameLst>
                                      </p:cBhvr>
                                      <p:to>
                                        <p:strVal val="true"/>
                                      </p:to>
                                    </p:set>
                                  </p:childTnLst>
                                </p:cTn>
                              </p:par>
                              <p:par>
                                <p:cTn id="275" presetID="19" presetClass="emph" presetSubtype="0" fill="hold" grpId="0" nodeType="withEffect">
                                  <p:stCondLst>
                                    <p:cond delay="2250"/>
                                  </p:stCondLst>
                                  <p:childTnLst>
                                    <p:animClr clrSpc="rgb" dir="cw">
                                      <p:cBhvr override="childStyle">
                                        <p:cTn id="276" dur="500" fill="hold"/>
                                        <p:tgtEl>
                                          <p:spTgt spid="438"/>
                                        </p:tgtEl>
                                        <p:attrNameLst>
                                          <p:attrName>style.color</p:attrName>
                                        </p:attrNameLst>
                                      </p:cBhvr>
                                      <p:to>
                                        <a:srgbClr val="FF0000"/>
                                      </p:to>
                                    </p:animClr>
                                    <p:animClr clrSpc="rgb" dir="cw">
                                      <p:cBhvr>
                                        <p:cTn id="277" dur="500" fill="hold"/>
                                        <p:tgtEl>
                                          <p:spTgt spid="438"/>
                                        </p:tgtEl>
                                        <p:attrNameLst>
                                          <p:attrName>fillcolor</p:attrName>
                                        </p:attrNameLst>
                                      </p:cBhvr>
                                      <p:to>
                                        <a:srgbClr val="FF0000"/>
                                      </p:to>
                                    </p:animClr>
                                    <p:set>
                                      <p:cBhvr>
                                        <p:cTn id="278" dur="500" fill="hold"/>
                                        <p:tgtEl>
                                          <p:spTgt spid="438"/>
                                        </p:tgtEl>
                                        <p:attrNameLst>
                                          <p:attrName>fill.type</p:attrName>
                                        </p:attrNameLst>
                                      </p:cBhvr>
                                      <p:to>
                                        <p:strVal val="solid"/>
                                      </p:to>
                                    </p:set>
                                    <p:set>
                                      <p:cBhvr>
                                        <p:cTn id="279" dur="500" fill="hold"/>
                                        <p:tgtEl>
                                          <p:spTgt spid="438"/>
                                        </p:tgtEl>
                                        <p:attrNameLst>
                                          <p:attrName>fill.on</p:attrName>
                                        </p:attrNameLst>
                                      </p:cBhvr>
                                      <p:to>
                                        <p:strVal val="true"/>
                                      </p:to>
                                    </p:set>
                                  </p:childTnLst>
                                </p:cTn>
                              </p:par>
                              <p:par>
                                <p:cTn id="280" presetID="19" presetClass="emph" presetSubtype="0" fill="hold" grpId="0" nodeType="withEffect">
                                  <p:stCondLst>
                                    <p:cond delay="2050"/>
                                  </p:stCondLst>
                                  <p:childTnLst>
                                    <p:animClr clrSpc="rgb" dir="cw">
                                      <p:cBhvr override="childStyle">
                                        <p:cTn id="281" dur="500" fill="hold"/>
                                        <p:tgtEl>
                                          <p:spTgt spid="436"/>
                                        </p:tgtEl>
                                        <p:attrNameLst>
                                          <p:attrName>style.color</p:attrName>
                                        </p:attrNameLst>
                                      </p:cBhvr>
                                      <p:to>
                                        <a:srgbClr val="FF0000"/>
                                      </p:to>
                                    </p:animClr>
                                    <p:animClr clrSpc="rgb" dir="cw">
                                      <p:cBhvr>
                                        <p:cTn id="282" dur="500" fill="hold"/>
                                        <p:tgtEl>
                                          <p:spTgt spid="436"/>
                                        </p:tgtEl>
                                        <p:attrNameLst>
                                          <p:attrName>fillcolor</p:attrName>
                                        </p:attrNameLst>
                                      </p:cBhvr>
                                      <p:to>
                                        <a:srgbClr val="FF0000"/>
                                      </p:to>
                                    </p:animClr>
                                    <p:set>
                                      <p:cBhvr>
                                        <p:cTn id="283" dur="500" fill="hold"/>
                                        <p:tgtEl>
                                          <p:spTgt spid="436"/>
                                        </p:tgtEl>
                                        <p:attrNameLst>
                                          <p:attrName>fill.type</p:attrName>
                                        </p:attrNameLst>
                                      </p:cBhvr>
                                      <p:to>
                                        <p:strVal val="solid"/>
                                      </p:to>
                                    </p:set>
                                    <p:set>
                                      <p:cBhvr>
                                        <p:cTn id="284" dur="500" fill="hold"/>
                                        <p:tgtEl>
                                          <p:spTgt spid="436"/>
                                        </p:tgtEl>
                                        <p:attrNameLst>
                                          <p:attrName>fill.on</p:attrName>
                                        </p:attrNameLst>
                                      </p:cBhvr>
                                      <p:to>
                                        <p:strVal val="true"/>
                                      </p:to>
                                    </p:set>
                                  </p:childTnLst>
                                </p:cTn>
                              </p:par>
                              <p:par>
                                <p:cTn id="285" presetID="19" presetClass="emph" presetSubtype="0" fill="hold" grpId="0" nodeType="withEffect">
                                  <p:stCondLst>
                                    <p:cond delay="1950"/>
                                  </p:stCondLst>
                                  <p:childTnLst>
                                    <p:animClr clrSpc="rgb" dir="cw">
                                      <p:cBhvr override="childStyle">
                                        <p:cTn id="286" dur="500" fill="hold"/>
                                        <p:tgtEl>
                                          <p:spTgt spid="403"/>
                                        </p:tgtEl>
                                        <p:attrNameLst>
                                          <p:attrName>style.color</p:attrName>
                                        </p:attrNameLst>
                                      </p:cBhvr>
                                      <p:to>
                                        <a:srgbClr val="FF0000"/>
                                      </p:to>
                                    </p:animClr>
                                    <p:animClr clrSpc="rgb" dir="cw">
                                      <p:cBhvr>
                                        <p:cTn id="287" dur="500" fill="hold"/>
                                        <p:tgtEl>
                                          <p:spTgt spid="403"/>
                                        </p:tgtEl>
                                        <p:attrNameLst>
                                          <p:attrName>fillcolor</p:attrName>
                                        </p:attrNameLst>
                                      </p:cBhvr>
                                      <p:to>
                                        <a:srgbClr val="FF0000"/>
                                      </p:to>
                                    </p:animClr>
                                    <p:set>
                                      <p:cBhvr>
                                        <p:cTn id="288" dur="500" fill="hold"/>
                                        <p:tgtEl>
                                          <p:spTgt spid="403"/>
                                        </p:tgtEl>
                                        <p:attrNameLst>
                                          <p:attrName>fill.type</p:attrName>
                                        </p:attrNameLst>
                                      </p:cBhvr>
                                      <p:to>
                                        <p:strVal val="solid"/>
                                      </p:to>
                                    </p:set>
                                    <p:set>
                                      <p:cBhvr>
                                        <p:cTn id="289" dur="500" fill="hold"/>
                                        <p:tgtEl>
                                          <p:spTgt spid="403"/>
                                        </p:tgtEl>
                                        <p:attrNameLst>
                                          <p:attrName>fill.on</p:attrName>
                                        </p:attrNameLst>
                                      </p:cBhvr>
                                      <p:to>
                                        <p:strVal val="true"/>
                                      </p:to>
                                    </p:set>
                                  </p:childTnLst>
                                </p:cTn>
                              </p:par>
                              <p:par>
                                <p:cTn id="290" presetID="19" presetClass="emph" presetSubtype="0" fill="hold" grpId="0" nodeType="withEffect">
                                  <p:stCondLst>
                                    <p:cond delay="2050"/>
                                  </p:stCondLst>
                                  <p:childTnLst>
                                    <p:animClr clrSpc="rgb" dir="cw">
                                      <p:cBhvr override="childStyle">
                                        <p:cTn id="291" dur="500" fill="hold"/>
                                        <p:tgtEl>
                                          <p:spTgt spid="433"/>
                                        </p:tgtEl>
                                        <p:attrNameLst>
                                          <p:attrName>style.color</p:attrName>
                                        </p:attrNameLst>
                                      </p:cBhvr>
                                      <p:to>
                                        <a:srgbClr val="FF0000"/>
                                      </p:to>
                                    </p:animClr>
                                    <p:animClr clrSpc="rgb" dir="cw">
                                      <p:cBhvr>
                                        <p:cTn id="292" dur="500" fill="hold"/>
                                        <p:tgtEl>
                                          <p:spTgt spid="433"/>
                                        </p:tgtEl>
                                        <p:attrNameLst>
                                          <p:attrName>fillcolor</p:attrName>
                                        </p:attrNameLst>
                                      </p:cBhvr>
                                      <p:to>
                                        <a:srgbClr val="FF0000"/>
                                      </p:to>
                                    </p:animClr>
                                    <p:set>
                                      <p:cBhvr>
                                        <p:cTn id="293" dur="500" fill="hold"/>
                                        <p:tgtEl>
                                          <p:spTgt spid="433"/>
                                        </p:tgtEl>
                                        <p:attrNameLst>
                                          <p:attrName>fill.type</p:attrName>
                                        </p:attrNameLst>
                                      </p:cBhvr>
                                      <p:to>
                                        <p:strVal val="solid"/>
                                      </p:to>
                                    </p:set>
                                    <p:set>
                                      <p:cBhvr>
                                        <p:cTn id="294" dur="500" fill="hold"/>
                                        <p:tgtEl>
                                          <p:spTgt spid="433"/>
                                        </p:tgtEl>
                                        <p:attrNameLst>
                                          <p:attrName>fill.on</p:attrName>
                                        </p:attrNameLst>
                                      </p:cBhvr>
                                      <p:to>
                                        <p:strVal val="true"/>
                                      </p:to>
                                    </p:set>
                                  </p:childTnLst>
                                </p:cTn>
                              </p:par>
                              <p:par>
                                <p:cTn id="295" presetID="19" presetClass="emph" presetSubtype="0" fill="hold" grpId="0" nodeType="withEffect">
                                  <p:stCondLst>
                                    <p:cond delay="2150"/>
                                  </p:stCondLst>
                                  <p:childTnLst>
                                    <p:animClr clrSpc="rgb" dir="cw">
                                      <p:cBhvr override="childStyle">
                                        <p:cTn id="296" dur="500" fill="hold"/>
                                        <p:tgtEl>
                                          <p:spTgt spid="448"/>
                                        </p:tgtEl>
                                        <p:attrNameLst>
                                          <p:attrName>style.color</p:attrName>
                                        </p:attrNameLst>
                                      </p:cBhvr>
                                      <p:to>
                                        <a:srgbClr val="FF0000"/>
                                      </p:to>
                                    </p:animClr>
                                    <p:animClr clrSpc="rgb" dir="cw">
                                      <p:cBhvr>
                                        <p:cTn id="297" dur="500" fill="hold"/>
                                        <p:tgtEl>
                                          <p:spTgt spid="448"/>
                                        </p:tgtEl>
                                        <p:attrNameLst>
                                          <p:attrName>fillcolor</p:attrName>
                                        </p:attrNameLst>
                                      </p:cBhvr>
                                      <p:to>
                                        <a:srgbClr val="FF0000"/>
                                      </p:to>
                                    </p:animClr>
                                    <p:set>
                                      <p:cBhvr>
                                        <p:cTn id="298" dur="500" fill="hold"/>
                                        <p:tgtEl>
                                          <p:spTgt spid="448"/>
                                        </p:tgtEl>
                                        <p:attrNameLst>
                                          <p:attrName>fill.type</p:attrName>
                                        </p:attrNameLst>
                                      </p:cBhvr>
                                      <p:to>
                                        <p:strVal val="solid"/>
                                      </p:to>
                                    </p:set>
                                    <p:set>
                                      <p:cBhvr>
                                        <p:cTn id="299" dur="500" fill="hold"/>
                                        <p:tgtEl>
                                          <p:spTgt spid="448"/>
                                        </p:tgtEl>
                                        <p:attrNameLst>
                                          <p:attrName>fill.on</p:attrName>
                                        </p:attrNameLst>
                                      </p:cBhvr>
                                      <p:to>
                                        <p:strVal val="true"/>
                                      </p:to>
                                    </p:set>
                                  </p:childTnLst>
                                </p:cTn>
                              </p:par>
                              <p:par>
                                <p:cTn id="300" presetID="19" presetClass="emph" presetSubtype="0" fill="hold" grpId="0" nodeType="withEffect">
                                  <p:stCondLst>
                                    <p:cond delay="2050"/>
                                  </p:stCondLst>
                                  <p:childTnLst>
                                    <p:animClr clrSpc="rgb" dir="cw">
                                      <p:cBhvr override="childStyle">
                                        <p:cTn id="301" dur="500" fill="hold"/>
                                        <p:tgtEl>
                                          <p:spTgt spid="457"/>
                                        </p:tgtEl>
                                        <p:attrNameLst>
                                          <p:attrName>style.color</p:attrName>
                                        </p:attrNameLst>
                                      </p:cBhvr>
                                      <p:to>
                                        <a:srgbClr val="FF0000"/>
                                      </p:to>
                                    </p:animClr>
                                    <p:animClr clrSpc="rgb" dir="cw">
                                      <p:cBhvr>
                                        <p:cTn id="302" dur="500" fill="hold"/>
                                        <p:tgtEl>
                                          <p:spTgt spid="457"/>
                                        </p:tgtEl>
                                        <p:attrNameLst>
                                          <p:attrName>fillcolor</p:attrName>
                                        </p:attrNameLst>
                                      </p:cBhvr>
                                      <p:to>
                                        <a:srgbClr val="FF0000"/>
                                      </p:to>
                                    </p:animClr>
                                    <p:set>
                                      <p:cBhvr>
                                        <p:cTn id="303" dur="500" fill="hold"/>
                                        <p:tgtEl>
                                          <p:spTgt spid="457"/>
                                        </p:tgtEl>
                                        <p:attrNameLst>
                                          <p:attrName>fill.type</p:attrName>
                                        </p:attrNameLst>
                                      </p:cBhvr>
                                      <p:to>
                                        <p:strVal val="solid"/>
                                      </p:to>
                                    </p:set>
                                    <p:set>
                                      <p:cBhvr>
                                        <p:cTn id="304" dur="500" fill="hold"/>
                                        <p:tgtEl>
                                          <p:spTgt spid="457"/>
                                        </p:tgtEl>
                                        <p:attrNameLst>
                                          <p:attrName>fill.on</p:attrName>
                                        </p:attrNameLst>
                                      </p:cBhvr>
                                      <p:to>
                                        <p:strVal val="true"/>
                                      </p:to>
                                    </p:set>
                                  </p:childTnLst>
                                </p:cTn>
                              </p:par>
                              <p:par>
                                <p:cTn id="305" presetID="19" presetClass="emph" presetSubtype="0" fill="hold" grpId="0" nodeType="withEffect">
                                  <p:stCondLst>
                                    <p:cond delay="1850"/>
                                  </p:stCondLst>
                                  <p:childTnLst>
                                    <p:animClr clrSpc="rgb" dir="cw">
                                      <p:cBhvr override="childStyle">
                                        <p:cTn id="306" dur="500" fill="hold"/>
                                        <p:tgtEl>
                                          <p:spTgt spid="452"/>
                                        </p:tgtEl>
                                        <p:attrNameLst>
                                          <p:attrName>style.color</p:attrName>
                                        </p:attrNameLst>
                                      </p:cBhvr>
                                      <p:to>
                                        <a:srgbClr val="FF0000"/>
                                      </p:to>
                                    </p:animClr>
                                    <p:animClr clrSpc="rgb" dir="cw">
                                      <p:cBhvr>
                                        <p:cTn id="307" dur="500" fill="hold"/>
                                        <p:tgtEl>
                                          <p:spTgt spid="452"/>
                                        </p:tgtEl>
                                        <p:attrNameLst>
                                          <p:attrName>fillcolor</p:attrName>
                                        </p:attrNameLst>
                                      </p:cBhvr>
                                      <p:to>
                                        <a:srgbClr val="FF0000"/>
                                      </p:to>
                                    </p:animClr>
                                    <p:set>
                                      <p:cBhvr>
                                        <p:cTn id="308" dur="500" fill="hold"/>
                                        <p:tgtEl>
                                          <p:spTgt spid="452"/>
                                        </p:tgtEl>
                                        <p:attrNameLst>
                                          <p:attrName>fill.type</p:attrName>
                                        </p:attrNameLst>
                                      </p:cBhvr>
                                      <p:to>
                                        <p:strVal val="solid"/>
                                      </p:to>
                                    </p:set>
                                    <p:set>
                                      <p:cBhvr>
                                        <p:cTn id="309" dur="500" fill="hold"/>
                                        <p:tgtEl>
                                          <p:spTgt spid="452"/>
                                        </p:tgtEl>
                                        <p:attrNameLst>
                                          <p:attrName>fill.on</p:attrName>
                                        </p:attrNameLst>
                                      </p:cBhvr>
                                      <p:to>
                                        <p:strVal val="true"/>
                                      </p:to>
                                    </p:set>
                                  </p:childTnLst>
                                </p:cTn>
                              </p:par>
                              <p:par>
                                <p:cTn id="310" presetID="19" presetClass="emph" presetSubtype="0" fill="hold" grpId="0" nodeType="withEffect">
                                  <p:stCondLst>
                                    <p:cond delay="1950"/>
                                  </p:stCondLst>
                                  <p:childTnLst>
                                    <p:animClr clrSpc="rgb" dir="cw">
                                      <p:cBhvr override="childStyle">
                                        <p:cTn id="311" dur="500" fill="hold"/>
                                        <p:tgtEl>
                                          <p:spTgt spid="450"/>
                                        </p:tgtEl>
                                        <p:attrNameLst>
                                          <p:attrName>style.color</p:attrName>
                                        </p:attrNameLst>
                                      </p:cBhvr>
                                      <p:to>
                                        <a:srgbClr val="FF0000"/>
                                      </p:to>
                                    </p:animClr>
                                    <p:animClr clrSpc="rgb" dir="cw">
                                      <p:cBhvr>
                                        <p:cTn id="312" dur="500" fill="hold"/>
                                        <p:tgtEl>
                                          <p:spTgt spid="450"/>
                                        </p:tgtEl>
                                        <p:attrNameLst>
                                          <p:attrName>fillcolor</p:attrName>
                                        </p:attrNameLst>
                                      </p:cBhvr>
                                      <p:to>
                                        <a:srgbClr val="FF0000"/>
                                      </p:to>
                                    </p:animClr>
                                    <p:set>
                                      <p:cBhvr>
                                        <p:cTn id="313" dur="500" fill="hold"/>
                                        <p:tgtEl>
                                          <p:spTgt spid="450"/>
                                        </p:tgtEl>
                                        <p:attrNameLst>
                                          <p:attrName>fill.type</p:attrName>
                                        </p:attrNameLst>
                                      </p:cBhvr>
                                      <p:to>
                                        <p:strVal val="solid"/>
                                      </p:to>
                                    </p:set>
                                    <p:set>
                                      <p:cBhvr>
                                        <p:cTn id="314" dur="500" fill="hold"/>
                                        <p:tgtEl>
                                          <p:spTgt spid="450"/>
                                        </p:tgtEl>
                                        <p:attrNameLst>
                                          <p:attrName>fill.on</p:attrName>
                                        </p:attrNameLst>
                                      </p:cBhvr>
                                      <p:to>
                                        <p:strVal val="true"/>
                                      </p:to>
                                    </p:set>
                                  </p:childTnLst>
                                </p:cTn>
                              </p:par>
                              <p:par>
                                <p:cTn id="315" presetID="19" presetClass="emph" presetSubtype="0" fill="hold" grpId="0" nodeType="withEffect">
                                  <p:stCondLst>
                                    <p:cond delay="2050"/>
                                  </p:stCondLst>
                                  <p:childTnLst>
                                    <p:animClr clrSpc="rgb" dir="cw">
                                      <p:cBhvr override="childStyle">
                                        <p:cTn id="316" dur="500" fill="hold"/>
                                        <p:tgtEl>
                                          <p:spTgt spid="453"/>
                                        </p:tgtEl>
                                        <p:attrNameLst>
                                          <p:attrName>style.color</p:attrName>
                                        </p:attrNameLst>
                                      </p:cBhvr>
                                      <p:to>
                                        <a:srgbClr val="FF0000"/>
                                      </p:to>
                                    </p:animClr>
                                    <p:animClr clrSpc="rgb" dir="cw">
                                      <p:cBhvr>
                                        <p:cTn id="317" dur="500" fill="hold"/>
                                        <p:tgtEl>
                                          <p:spTgt spid="453"/>
                                        </p:tgtEl>
                                        <p:attrNameLst>
                                          <p:attrName>fillcolor</p:attrName>
                                        </p:attrNameLst>
                                      </p:cBhvr>
                                      <p:to>
                                        <a:srgbClr val="FF0000"/>
                                      </p:to>
                                    </p:animClr>
                                    <p:set>
                                      <p:cBhvr>
                                        <p:cTn id="318" dur="500" fill="hold"/>
                                        <p:tgtEl>
                                          <p:spTgt spid="453"/>
                                        </p:tgtEl>
                                        <p:attrNameLst>
                                          <p:attrName>fill.type</p:attrName>
                                        </p:attrNameLst>
                                      </p:cBhvr>
                                      <p:to>
                                        <p:strVal val="solid"/>
                                      </p:to>
                                    </p:set>
                                    <p:set>
                                      <p:cBhvr>
                                        <p:cTn id="319" dur="500" fill="hold"/>
                                        <p:tgtEl>
                                          <p:spTgt spid="45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7" grpId="0" animBg="1"/>
      <p:bldP spid="198" grpId="0" animBg="1"/>
      <p:bldP spid="205" grpId="0" animBg="1"/>
      <p:bldP spid="227" grpId="0" animBg="1"/>
      <p:bldP spid="235" grpId="0" animBg="1"/>
      <p:bldP spid="239" grpId="0" animBg="1"/>
      <p:bldP spid="240" grpId="0" animBg="1"/>
      <p:bldP spid="241" grpId="0" animBg="1"/>
      <p:bldP spid="242" grpId="0" animBg="1"/>
      <p:bldP spid="253" grpId="0" animBg="1"/>
      <p:bldP spid="254" grpId="0" animBg="1"/>
      <p:bldP spid="256" grpId="0" animBg="1"/>
      <p:bldP spid="257" grpId="0" animBg="1"/>
      <p:bldP spid="259" grpId="0" animBg="1"/>
      <p:bldP spid="260" grpId="0" animBg="1"/>
      <p:bldP spid="262" grpId="0" animBg="1"/>
      <p:bldP spid="389" grpId="0" animBg="1"/>
      <p:bldP spid="390" grpId="0" animBg="1"/>
      <p:bldP spid="393" grpId="0" animBg="1"/>
      <p:bldP spid="394" grpId="0" animBg="1"/>
      <p:bldP spid="396" grpId="0" animBg="1"/>
      <p:bldP spid="400" grpId="0" animBg="1"/>
      <p:bldP spid="403" grpId="0" animBg="1"/>
      <p:bldP spid="406" grpId="0" animBg="1"/>
      <p:bldP spid="409" grpId="0" animBg="1"/>
      <p:bldP spid="410" grpId="0" animBg="1"/>
      <p:bldP spid="411" grpId="0" animBg="1"/>
      <p:bldP spid="413" grpId="0" animBg="1"/>
      <p:bldP spid="414" grpId="0" animBg="1"/>
      <p:bldP spid="415" grpId="0" animBg="1"/>
      <p:bldP spid="417" grpId="0" animBg="1"/>
      <p:bldP spid="420" grpId="0" animBg="1"/>
      <p:bldP spid="422" grpId="0" animBg="1"/>
      <p:bldP spid="423" grpId="0" animBg="1"/>
      <p:bldP spid="424" grpId="0" animBg="1"/>
      <p:bldP spid="425" grpId="0" animBg="1"/>
      <p:bldP spid="426" grpId="0" animBg="1"/>
      <p:bldP spid="430" grpId="0" animBg="1"/>
      <p:bldP spid="431" grpId="0" animBg="1"/>
      <p:bldP spid="432" grpId="0" animBg="1"/>
      <p:bldP spid="433" grpId="0" animBg="1"/>
      <p:bldP spid="434" grpId="0" animBg="1"/>
      <p:bldP spid="435" grpId="0" animBg="1"/>
      <p:bldP spid="436" grpId="0" animBg="1"/>
      <p:bldP spid="438" grpId="0" animBg="1"/>
      <p:bldP spid="439" grpId="0" animBg="1"/>
      <p:bldP spid="441" grpId="0" animBg="1"/>
      <p:bldP spid="442" grpId="0" animBg="1"/>
      <p:bldP spid="444" grpId="0" animBg="1"/>
      <p:bldP spid="446" grpId="0" animBg="1"/>
      <p:bldP spid="447" grpId="0" animBg="1"/>
      <p:bldP spid="448" grpId="0" animBg="1"/>
      <p:bldP spid="449" grpId="0" animBg="1"/>
      <p:bldP spid="450" grpId="0" animBg="1"/>
      <p:bldP spid="452" grpId="0" animBg="1"/>
      <p:bldP spid="453" grpId="0" animBg="1"/>
      <p:bldP spid="457" grpId="0" animBg="1"/>
      <p:bldP spid="458" grpId="0" animBg="1"/>
      <p:bldP spid="459" grpId="0" animBg="1"/>
      <p:bldP spid="48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lstStyle/>
          <a:p>
            <a:r>
              <a:rPr lang="en-US" dirty="0"/>
              <a:t>Cybersecurity in the News</a:t>
            </a:r>
          </a:p>
        </p:txBody>
      </p:sp>
      <p:pic>
        <p:nvPicPr>
          <p:cNvPr id="4" name="Picture Placeholder 3"/>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p:pic>
      <p:sp>
        <p:nvSpPr>
          <p:cNvPr id="5" name="Flowchart: Terminator 4">
            <a:hlinkClick r:id="" action="ppaction://hlinkshowjump?jump=nextslide"/>
            <a:hlinkHover r:id="" action="ppaction://noaction" highlightClick="1"/>
          </p:cNvPr>
          <p:cNvSpPr/>
          <p:nvPr/>
        </p:nvSpPr>
        <p:spPr bwMode="auto">
          <a:xfrm>
            <a:off x="1265237" y="4106862"/>
            <a:ext cx="2362200" cy="685800"/>
          </a:xfrm>
          <a:prstGeom prst="flowChartTerminator">
            <a:avLst/>
          </a:prstGeom>
          <a:solidFill>
            <a:schemeClr val="accent1"/>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PLAY</a:t>
            </a:r>
          </a:p>
        </p:txBody>
      </p:sp>
    </p:spTree>
    <p:extLst>
      <p:ext uri="{BB962C8B-B14F-4D97-AF65-F5344CB8AC3E}">
        <p14:creationId xmlns:p14="http://schemas.microsoft.com/office/powerpoint/2010/main" val="16518012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8" name="Title 6"/>
          <p:cNvSpPr txBox="1">
            <a:spLocks/>
          </p:cNvSpPr>
          <p:nvPr/>
        </p:nvSpPr>
        <p:spPr>
          <a:xfrm>
            <a:off x="579948" y="1103211"/>
            <a:ext cx="11276578" cy="373257"/>
          </a:xfrm>
          <a:prstGeom prst="rect">
            <a:avLst/>
          </a:prstGeom>
          <a:noFill/>
        </p:spPr>
        <p:txBody>
          <a:bodyPr wrap="square" lIns="0" tIns="0" rIns="0" bIns="0" rtlCol="0" anchor="ctr" anchorCtr="0">
            <a:noAutofit/>
          </a:bodyPr>
          <a:lstStyle>
            <a:defPPr>
              <a:defRPr lang="en-US"/>
            </a:defPPr>
            <a:lvl1pPr>
              <a:defRPr sz="2400">
                <a:solidFill>
                  <a:schemeClr val="bg1"/>
                </a:solidFill>
                <a:latin typeface="Segoe UI Light"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109758" eaLnBrk="1" fontAlgn="auto" latinLnBrk="0" hangingPunct="1">
              <a:lnSpc>
                <a:spcPct val="90000"/>
              </a:lnSpc>
              <a:spcBef>
                <a:spcPct val="0"/>
              </a:spcBef>
              <a:spcAft>
                <a:spcPts val="0"/>
              </a:spcAft>
              <a:buClrTx/>
              <a:buSzTx/>
              <a:buFontTx/>
              <a:buNone/>
              <a:tabLst>
                <a:tab pos="4603077" algn="l"/>
              </a:tabLst>
              <a:defRPr/>
            </a:pPr>
            <a:r>
              <a:rPr kumimoji="0" lang="en-US" sz="3200" b="1" i="0" u="none" strike="noStrike" kern="0" cap="none" spc="-59" normalizeH="0" baseline="0" noProof="0" dirty="0">
                <a:ln>
                  <a:noFill/>
                </a:ln>
                <a:solidFill>
                  <a:srgbClr val="E81123"/>
                </a:solidFill>
                <a:effectLst/>
                <a:uLnTx/>
                <a:uFillTx/>
                <a:latin typeface="Segoe UI"/>
                <a:ea typeface="Segoe UI" pitchFamily="34" charset="0"/>
                <a:cs typeface="Segoe UI" pitchFamily="34" charset="0"/>
              </a:rPr>
              <a:t>ADDRESSING THE THREATS REQUIRES A NEW APPROACH:</a:t>
            </a:r>
          </a:p>
        </p:txBody>
      </p:sp>
      <p:sp>
        <p:nvSpPr>
          <p:cNvPr id="15" name="TextBox 14"/>
          <p:cNvSpPr txBox="1"/>
          <p:nvPr/>
        </p:nvSpPr>
        <p:spPr>
          <a:xfrm>
            <a:off x="649472" y="5469799"/>
            <a:ext cx="11137531"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100" normalizeH="0" baseline="0" noProof="0" dirty="0">
                <a:ln w="3175">
                  <a:noFill/>
                </a:ln>
                <a:solidFill>
                  <a:srgbClr val="525252"/>
                </a:solidFill>
                <a:effectLst/>
                <a:uLnTx/>
                <a:uFillTx/>
              </a:rPr>
              <a:t>Security from the inside out – beyond bigger walls</a:t>
            </a:r>
          </a:p>
        </p:txBody>
      </p:sp>
      <p:grpSp>
        <p:nvGrpSpPr>
          <p:cNvPr id="5" name="Group 4"/>
          <p:cNvGrpSpPr/>
          <p:nvPr/>
        </p:nvGrpSpPr>
        <p:grpSpPr>
          <a:xfrm>
            <a:off x="643005" y="1875099"/>
            <a:ext cx="11150464" cy="3426573"/>
            <a:chOff x="649472" y="1875099"/>
            <a:chExt cx="11150464" cy="3426573"/>
          </a:xfrm>
        </p:grpSpPr>
        <p:sp>
          <p:nvSpPr>
            <p:cNvPr id="2" name="Rectangle 1"/>
            <p:cNvSpPr/>
            <p:nvPr/>
          </p:nvSpPr>
          <p:spPr bwMode="auto">
            <a:xfrm>
              <a:off x="649472" y="1875099"/>
              <a:ext cx="3663421" cy="339138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ectangle 6"/>
            <p:cNvSpPr/>
            <p:nvPr/>
          </p:nvSpPr>
          <p:spPr bwMode="auto">
            <a:xfrm>
              <a:off x="4386528" y="1875099"/>
              <a:ext cx="3663421" cy="339138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8123583" y="1875099"/>
              <a:ext cx="3663421" cy="339138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Plus 3"/>
            <p:cNvSpPr/>
            <p:nvPr/>
          </p:nvSpPr>
          <p:spPr bwMode="auto">
            <a:xfrm>
              <a:off x="3901977" y="3113590"/>
              <a:ext cx="914400" cy="914400"/>
            </a:xfrm>
            <a:prstGeom prst="mathPlus">
              <a:avLst/>
            </a:prstGeom>
            <a:solidFill>
              <a:srgbClr val="737373"/>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Plus 10"/>
            <p:cNvSpPr/>
            <p:nvPr/>
          </p:nvSpPr>
          <p:spPr bwMode="auto">
            <a:xfrm>
              <a:off x="7611682" y="3113590"/>
              <a:ext cx="914400" cy="914400"/>
            </a:xfrm>
            <a:prstGeom prst="mathPlus">
              <a:avLst/>
            </a:prstGeom>
            <a:solidFill>
              <a:srgbClr val="737373"/>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779731" y="3932066"/>
              <a:ext cx="3314642"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100" normalizeH="0" baseline="0" noProof="0" dirty="0">
                  <a:ln w="3175">
                    <a:noFill/>
                  </a:ln>
                  <a:solidFill>
                    <a:srgbClr val="FFFFFF"/>
                  </a:solidFill>
                  <a:effectLst/>
                  <a:uLnTx/>
                  <a:uFillTx/>
                </a:rPr>
                <a:t>RUIN THE ATTACKERS ECONOMIC MODEL</a:t>
              </a:r>
              <a:endParaRPr kumimoji="0" lang="en-US" sz="2400"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4489437" y="3932066"/>
              <a:ext cx="3449186" cy="136960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100" normalizeH="0" baseline="0" noProof="0" dirty="0">
                  <a:ln w="3175">
                    <a:noFill/>
                  </a:ln>
                  <a:solidFill>
                    <a:srgbClr val="FFFFFF"/>
                  </a:solidFill>
                  <a:effectLst/>
                  <a:uLnTx/>
                  <a:uFillTx/>
                </a:rPr>
                <a:t>BREAK THE ATTACK PLAYBOOK</a:t>
              </a: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400" b="1" i="0" u="none" strike="noStrike" kern="0" cap="none" spc="-100" normalizeH="0" baseline="0" noProof="0" dirty="0">
                <a:ln w="3175">
                  <a:noFill/>
                </a:ln>
                <a:solidFill>
                  <a:srgbClr val="FFFFFF"/>
                </a:solidFill>
                <a:effectLst/>
                <a:uLnTx/>
                <a:uFillTx/>
              </a:endParaRPr>
            </a:p>
          </p:txBody>
        </p:sp>
        <p:sp>
          <p:nvSpPr>
            <p:cNvPr id="14" name="TextBox 13"/>
            <p:cNvSpPr txBox="1"/>
            <p:nvPr/>
          </p:nvSpPr>
          <p:spPr>
            <a:xfrm>
              <a:off x="8128098" y="3932066"/>
              <a:ext cx="3671838"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100" normalizeH="0" baseline="0" noProof="0" dirty="0">
                  <a:ln w="3175">
                    <a:noFill/>
                  </a:ln>
                  <a:solidFill>
                    <a:srgbClr val="FFFFFF"/>
                  </a:solidFill>
                  <a:effectLst/>
                  <a:uLnTx/>
                  <a:uFillTx/>
                </a:rPr>
                <a:t>ELIMINATE THE VECTORS OF ATTACK</a:t>
              </a:r>
            </a:p>
          </p:txBody>
        </p:sp>
        <p:grpSp>
          <p:nvGrpSpPr>
            <p:cNvPr id="22" name="Group 21"/>
            <p:cNvGrpSpPr/>
            <p:nvPr/>
          </p:nvGrpSpPr>
          <p:grpSpPr>
            <a:xfrm>
              <a:off x="1819613" y="2227908"/>
              <a:ext cx="1213439" cy="1213439"/>
              <a:chOff x="1618082" y="2122244"/>
              <a:chExt cx="1610506" cy="1610506"/>
            </a:xfrm>
          </p:grpSpPr>
          <p:sp>
            <p:nvSpPr>
              <p:cNvPr id="19" name="Freeform 174"/>
              <p:cNvSpPr>
                <a:spLocks noEditPoints="1"/>
              </p:cNvSpPr>
              <p:nvPr/>
            </p:nvSpPr>
            <p:spPr bwMode="auto">
              <a:xfrm>
                <a:off x="1963027" y="2477542"/>
                <a:ext cx="920617" cy="899911"/>
              </a:xfrm>
              <a:custGeom>
                <a:avLst/>
                <a:gdLst>
                  <a:gd name="T0" fmla="*/ 53 w 153"/>
                  <a:gd name="T1" fmla="*/ 21 h 150"/>
                  <a:gd name="T2" fmla="*/ 44 w 153"/>
                  <a:gd name="T3" fmla="*/ 8 h 150"/>
                  <a:gd name="T4" fmla="*/ 59 w 153"/>
                  <a:gd name="T5" fmla="*/ 0 h 150"/>
                  <a:gd name="T6" fmla="*/ 65 w 153"/>
                  <a:gd name="T7" fmla="*/ 24 h 150"/>
                  <a:gd name="T8" fmla="*/ 41 w 153"/>
                  <a:gd name="T9" fmla="*/ 35 h 150"/>
                  <a:gd name="T10" fmla="*/ 29 w 153"/>
                  <a:gd name="T11" fmla="*/ 10 h 150"/>
                  <a:gd name="T12" fmla="*/ 53 w 153"/>
                  <a:gd name="T13" fmla="*/ 21 h 150"/>
                  <a:gd name="T14" fmla="*/ 144 w 153"/>
                  <a:gd name="T15" fmla="*/ 150 h 150"/>
                  <a:gd name="T16" fmla="*/ 24 w 153"/>
                  <a:gd name="T17" fmla="*/ 150 h 150"/>
                  <a:gd name="T18" fmla="*/ 24 w 153"/>
                  <a:gd name="T19" fmla="*/ 133 h 150"/>
                  <a:gd name="T20" fmla="*/ 44 w 153"/>
                  <a:gd name="T21" fmla="*/ 45 h 150"/>
                  <a:gd name="T22" fmla="*/ 69 w 153"/>
                  <a:gd name="T23" fmla="*/ 35 h 150"/>
                  <a:gd name="T24" fmla="*/ 144 w 153"/>
                  <a:gd name="T25" fmla="*/ 122 h 150"/>
                  <a:gd name="T26" fmla="*/ 133 w 153"/>
                  <a:gd name="T27" fmla="*/ 137 h 150"/>
                  <a:gd name="T28" fmla="*/ 141 w 153"/>
                  <a:gd name="T29" fmla="*/ 136 h 150"/>
                  <a:gd name="T30" fmla="*/ 144 w 153"/>
                  <a:gd name="T31" fmla="*/ 150 h 150"/>
                  <a:gd name="T32" fmla="*/ 98 w 153"/>
                  <a:gd name="T33" fmla="*/ 108 h 150"/>
                  <a:gd name="T34" fmla="*/ 92 w 153"/>
                  <a:gd name="T35" fmla="*/ 100 h 150"/>
                  <a:gd name="T36" fmla="*/ 79 w 153"/>
                  <a:gd name="T37" fmla="*/ 97 h 150"/>
                  <a:gd name="T38" fmla="*/ 72 w 153"/>
                  <a:gd name="T39" fmla="*/ 96 h 150"/>
                  <a:gd name="T40" fmla="*/ 70 w 153"/>
                  <a:gd name="T41" fmla="*/ 93 h 150"/>
                  <a:gd name="T42" fmla="*/ 71 w 153"/>
                  <a:gd name="T43" fmla="*/ 91 h 150"/>
                  <a:gd name="T44" fmla="*/ 78 w 153"/>
                  <a:gd name="T45" fmla="*/ 87 h 150"/>
                  <a:gd name="T46" fmla="*/ 89 w 153"/>
                  <a:gd name="T47" fmla="*/ 86 h 150"/>
                  <a:gd name="T48" fmla="*/ 89 w 153"/>
                  <a:gd name="T49" fmla="*/ 77 h 150"/>
                  <a:gd name="T50" fmla="*/ 89 w 153"/>
                  <a:gd name="T51" fmla="*/ 77 h 150"/>
                  <a:gd name="T52" fmla="*/ 78 w 153"/>
                  <a:gd name="T53" fmla="*/ 78 h 150"/>
                  <a:gd name="T54" fmla="*/ 77 w 153"/>
                  <a:gd name="T55" fmla="*/ 73 h 150"/>
                  <a:gd name="T56" fmla="*/ 68 w 153"/>
                  <a:gd name="T57" fmla="*/ 75 h 150"/>
                  <a:gd name="T58" fmla="*/ 70 w 153"/>
                  <a:gd name="T59" fmla="*/ 81 h 150"/>
                  <a:gd name="T60" fmla="*/ 64 w 153"/>
                  <a:gd name="T61" fmla="*/ 85 h 150"/>
                  <a:gd name="T62" fmla="*/ 62 w 153"/>
                  <a:gd name="T63" fmla="*/ 95 h 150"/>
                  <a:gd name="T64" fmla="*/ 68 w 153"/>
                  <a:gd name="T65" fmla="*/ 103 h 150"/>
                  <a:gd name="T66" fmla="*/ 79 w 153"/>
                  <a:gd name="T67" fmla="*/ 106 h 150"/>
                  <a:gd name="T68" fmla="*/ 88 w 153"/>
                  <a:gd name="T69" fmla="*/ 107 h 150"/>
                  <a:gd name="T70" fmla="*/ 90 w 153"/>
                  <a:gd name="T71" fmla="*/ 110 h 150"/>
                  <a:gd name="T72" fmla="*/ 89 w 153"/>
                  <a:gd name="T73" fmla="*/ 113 h 150"/>
                  <a:gd name="T74" fmla="*/ 83 w 153"/>
                  <a:gd name="T75" fmla="*/ 116 h 150"/>
                  <a:gd name="T76" fmla="*/ 70 w 153"/>
                  <a:gd name="T77" fmla="*/ 116 h 150"/>
                  <a:gd name="T78" fmla="*/ 69 w 153"/>
                  <a:gd name="T79" fmla="*/ 125 h 150"/>
                  <a:gd name="T80" fmla="*/ 81 w 153"/>
                  <a:gd name="T81" fmla="*/ 125 h 150"/>
                  <a:gd name="T82" fmla="*/ 83 w 153"/>
                  <a:gd name="T83" fmla="*/ 130 h 150"/>
                  <a:gd name="T84" fmla="*/ 91 w 153"/>
                  <a:gd name="T85" fmla="*/ 128 h 150"/>
                  <a:gd name="T86" fmla="*/ 90 w 153"/>
                  <a:gd name="T87" fmla="*/ 122 h 150"/>
                  <a:gd name="T88" fmla="*/ 96 w 153"/>
                  <a:gd name="T89" fmla="*/ 118 h 150"/>
                  <a:gd name="T90" fmla="*/ 98 w 153"/>
                  <a:gd name="T91"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0">
                    <a:moveTo>
                      <a:pt x="53" y="21"/>
                    </a:moveTo>
                    <a:cubicBezTo>
                      <a:pt x="52" y="16"/>
                      <a:pt x="47" y="10"/>
                      <a:pt x="44" y="8"/>
                    </a:cubicBezTo>
                    <a:cubicBezTo>
                      <a:pt x="49" y="3"/>
                      <a:pt x="53" y="1"/>
                      <a:pt x="59" y="0"/>
                    </a:cubicBezTo>
                    <a:cubicBezTo>
                      <a:pt x="62" y="4"/>
                      <a:pt x="65" y="10"/>
                      <a:pt x="65" y="24"/>
                    </a:cubicBezTo>
                    <a:cubicBezTo>
                      <a:pt x="61" y="32"/>
                      <a:pt x="49" y="37"/>
                      <a:pt x="41" y="35"/>
                    </a:cubicBezTo>
                    <a:cubicBezTo>
                      <a:pt x="13" y="25"/>
                      <a:pt x="18" y="20"/>
                      <a:pt x="29" y="10"/>
                    </a:cubicBezTo>
                    <a:cubicBezTo>
                      <a:pt x="35" y="11"/>
                      <a:pt x="43" y="14"/>
                      <a:pt x="53" y="21"/>
                    </a:cubicBezTo>
                    <a:close/>
                    <a:moveTo>
                      <a:pt x="144" y="150"/>
                    </a:moveTo>
                    <a:cubicBezTo>
                      <a:pt x="24" y="150"/>
                      <a:pt x="24" y="150"/>
                      <a:pt x="24" y="150"/>
                    </a:cubicBezTo>
                    <a:cubicBezTo>
                      <a:pt x="15" y="142"/>
                      <a:pt x="26" y="139"/>
                      <a:pt x="24" y="133"/>
                    </a:cubicBezTo>
                    <a:cubicBezTo>
                      <a:pt x="0" y="57"/>
                      <a:pt x="44" y="79"/>
                      <a:pt x="44" y="45"/>
                    </a:cubicBezTo>
                    <a:cubicBezTo>
                      <a:pt x="53" y="46"/>
                      <a:pt x="64" y="43"/>
                      <a:pt x="69" y="35"/>
                    </a:cubicBezTo>
                    <a:cubicBezTo>
                      <a:pt x="78" y="58"/>
                      <a:pt x="153" y="52"/>
                      <a:pt x="144" y="122"/>
                    </a:cubicBezTo>
                    <a:cubicBezTo>
                      <a:pt x="142" y="130"/>
                      <a:pt x="139" y="133"/>
                      <a:pt x="133" y="137"/>
                    </a:cubicBezTo>
                    <a:cubicBezTo>
                      <a:pt x="136" y="137"/>
                      <a:pt x="139" y="136"/>
                      <a:pt x="141" y="136"/>
                    </a:cubicBezTo>
                    <a:cubicBezTo>
                      <a:pt x="144" y="138"/>
                      <a:pt x="149" y="145"/>
                      <a:pt x="144" y="150"/>
                    </a:cubicBezTo>
                    <a:close/>
                    <a:moveTo>
                      <a:pt x="98" y="108"/>
                    </a:moveTo>
                    <a:cubicBezTo>
                      <a:pt x="98" y="104"/>
                      <a:pt x="95" y="102"/>
                      <a:pt x="92" y="100"/>
                    </a:cubicBezTo>
                    <a:cubicBezTo>
                      <a:pt x="89" y="98"/>
                      <a:pt x="85" y="97"/>
                      <a:pt x="79" y="97"/>
                    </a:cubicBezTo>
                    <a:cubicBezTo>
                      <a:pt x="76" y="97"/>
                      <a:pt x="74" y="96"/>
                      <a:pt x="72" y="96"/>
                    </a:cubicBezTo>
                    <a:cubicBezTo>
                      <a:pt x="70" y="95"/>
                      <a:pt x="70" y="94"/>
                      <a:pt x="70" y="93"/>
                    </a:cubicBezTo>
                    <a:cubicBezTo>
                      <a:pt x="70" y="92"/>
                      <a:pt x="70" y="92"/>
                      <a:pt x="71" y="91"/>
                    </a:cubicBezTo>
                    <a:cubicBezTo>
                      <a:pt x="72" y="89"/>
                      <a:pt x="74" y="88"/>
                      <a:pt x="78" y="87"/>
                    </a:cubicBezTo>
                    <a:cubicBezTo>
                      <a:pt x="81" y="86"/>
                      <a:pt x="84" y="86"/>
                      <a:pt x="89" y="86"/>
                    </a:cubicBezTo>
                    <a:cubicBezTo>
                      <a:pt x="89" y="77"/>
                      <a:pt x="89" y="77"/>
                      <a:pt x="89" y="77"/>
                    </a:cubicBezTo>
                    <a:cubicBezTo>
                      <a:pt x="89" y="77"/>
                      <a:pt x="89" y="77"/>
                      <a:pt x="89" y="77"/>
                    </a:cubicBezTo>
                    <a:cubicBezTo>
                      <a:pt x="85" y="77"/>
                      <a:pt x="81" y="78"/>
                      <a:pt x="78" y="78"/>
                    </a:cubicBezTo>
                    <a:cubicBezTo>
                      <a:pt x="77" y="73"/>
                      <a:pt x="77" y="73"/>
                      <a:pt x="77" y="73"/>
                    </a:cubicBezTo>
                    <a:cubicBezTo>
                      <a:pt x="68" y="75"/>
                      <a:pt x="68" y="75"/>
                      <a:pt x="68" y="75"/>
                    </a:cubicBezTo>
                    <a:cubicBezTo>
                      <a:pt x="70" y="81"/>
                      <a:pt x="70" y="81"/>
                      <a:pt x="70" y="81"/>
                    </a:cubicBezTo>
                    <a:cubicBezTo>
                      <a:pt x="68" y="82"/>
                      <a:pt x="66" y="83"/>
                      <a:pt x="64" y="85"/>
                    </a:cubicBezTo>
                    <a:cubicBezTo>
                      <a:pt x="62" y="88"/>
                      <a:pt x="61" y="92"/>
                      <a:pt x="62" y="95"/>
                    </a:cubicBezTo>
                    <a:cubicBezTo>
                      <a:pt x="62" y="98"/>
                      <a:pt x="65" y="101"/>
                      <a:pt x="68" y="103"/>
                    </a:cubicBezTo>
                    <a:cubicBezTo>
                      <a:pt x="71" y="105"/>
                      <a:pt x="75" y="106"/>
                      <a:pt x="79" y="106"/>
                    </a:cubicBezTo>
                    <a:cubicBezTo>
                      <a:pt x="83" y="106"/>
                      <a:pt x="86" y="107"/>
                      <a:pt x="88" y="107"/>
                    </a:cubicBezTo>
                    <a:cubicBezTo>
                      <a:pt x="90" y="108"/>
                      <a:pt x="90" y="109"/>
                      <a:pt x="90" y="110"/>
                    </a:cubicBezTo>
                    <a:cubicBezTo>
                      <a:pt x="90" y="110"/>
                      <a:pt x="90" y="111"/>
                      <a:pt x="89" y="113"/>
                    </a:cubicBezTo>
                    <a:cubicBezTo>
                      <a:pt x="88" y="114"/>
                      <a:pt x="86" y="115"/>
                      <a:pt x="83" y="116"/>
                    </a:cubicBezTo>
                    <a:cubicBezTo>
                      <a:pt x="80" y="117"/>
                      <a:pt x="75" y="117"/>
                      <a:pt x="70" y="116"/>
                    </a:cubicBezTo>
                    <a:cubicBezTo>
                      <a:pt x="69" y="125"/>
                      <a:pt x="69" y="125"/>
                      <a:pt x="69" y="125"/>
                    </a:cubicBezTo>
                    <a:cubicBezTo>
                      <a:pt x="73" y="125"/>
                      <a:pt x="77" y="125"/>
                      <a:pt x="81" y="125"/>
                    </a:cubicBezTo>
                    <a:cubicBezTo>
                      <a:pt x="83" y="130"/>
                      <a:pt x="83" y="130"/>
                      <a:pt x="83" y="130"/>
                    </a:cubicBezTo>
                    <a:cubicBezTo>
                      <a:pt x="91" y="128"/>
                      <a:pt x="91" y="128"/>
                      <a:pt x="91" y="128"/>
                    </a:cubicBezTo>
                    <a:cubicBezTo>
                      <a:pt x="90" y="122"/>
                      <a:pt x="90" y="122"/>
                      <a:pt x="90" y="122"/>
                    </a:cubicBezTo>
                    <a:cubicBezTo>
                      <a:pt x="92" y="121"/>
                      <a:pt x="94" y="120"/>
                      <a:pt x="96" y="118"/>
                    </a:cubicBezTo>
                    <a:cubicBezTo>
                      <a:pt x="98" y="115"/>
                      <a:pt x="99" y="111"/>
                      <a:pt x="98" y="108"/>
                    </a:cubicBezTo>
                    <a:close/>
                  </a:path>
                </a:pathLst>
              </a:custGeom>
              <a:solidFill>
                <a:schemeClr val="bg1"/>
              </a:solidFill>
              <a:ln>
                <a:solidFill>
                  <a:srgbClr val="525252"/>
                </a:solidFill>
              </a:ln>
              <a:extLst/>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 name="&quot;No&quot; Symbol 8"/>
              <p:cNvSpPr/>
              <p:nvPr/>
            </p:nvSpPr>
            <p:spPr bwMode="auto">
              <a:xfrm>
                <a:off x="1618082" y="2122244"/>
                <a:ext cx="1610506" cy="1610506"/>
              </a:xfrm>
              <a:prstGeom prst="noSmoking">
                <a:avLst>
                  <a:gd name="adj" fmla="val 6372"/>
                </a:avLst>
              </a:prstGeom>
              <a:solidFill>
                <a:srgbClr val="E81123"/>
              </a:solidFill>
              <a:ln w="1905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5517215" y="2282460"/>
              <a:ext cx="1387762" cy="1158887"/>
              <a:chOff x="5888280" y="2579679"/>
              <a:chExt cx="1409920" cy="1177391"/>
            </a:xfrm>
          </p:grpSpPr>
          <p:sp>
            <p:nvSpPr>
              <p:cNvPr id="21" name="Freeform 14"/>
              <p:cNvSpPr>
                <a:spLocks noEditPoints="1"/>
              </p:cNvSpPr>
              <p:nvPr/>
            </p:nvSpPr>
            <p:spPr bwMode="black">
              <a:xfrm>
                <a:off x="5949897" y="2579679"/>
                <a:ext cx="1177699" cy="11773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10" name="Multiply 9"/>
              <p:cNvSpPr/>
              <p:nvPr/>
            </p:nvSpPr>
            <p:spPr bwMode="auto">
              <a:xfrm rot="21308186">
                <a:off x="6827356" y="2860373"/>
                <a:ext cx="470844" cy="506434"/>
              </a:xfrm>
              <a:prstGeom prst="mathMultiply">
                <a:avLst>
                  <a:gd name="adj1" fmla="val 14039"/>
                </a:avLst>
              </a:prstGeom>
              <a:solidFill>
                <a:srgbClr val="E81123"/>
              </a:solidFill>
              <a:ln w="12700">
                <a:solidFill>
                  <a:srgbClr val="E8112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Multiply 24"/>
              <p:cNvSpPr/>
              <p:nvPr/>
            </p:nvSpPr>
            <p:spPr bwMode="auto">
              <a:xfrm rot="21308186">
                <a:off x="5888280" y="3124236"/>
                <a:ext cx="470844" cy="506434"/>
              </a:xfrm>
              <a:prstGeom prst="mathMultiply">
                <a:avLst>
                  <a:gd name="adj1" fmla="val 14039"/>
                </a:avLst>
              </a:prstGeom>
              <a:solidFill>
                <a:srgbClr val="E81123"/>
              </a:solidFill>
              <a:ln w="12700">
                <a:solidFill>
                  <a:srgbClr val="E8112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Multiply 26"/>
              <p:cNvSpPr/>
              <p:nvPr/>
            </p:nvSpPr>
            <p:spPr bwMode="auto">
              <a:xfrm rot="21308186">
                <a:off x="6184560" y="2662734"/>
                <a:ext cx="470844" cy="506434"/>
              </a:xfrm>
              <a:prstGeom prst="mathMultiply">
                <a:avLst>
                  <a:gd name="adj1" fmla="val 14039"/>
                </a:avLst>
              </a:prstGeom>
              <a:solidFill>
                <a:srgbClr val="E81123"/>
              </a:solidFill>
              <a:ln w="12700">
                <a:solidFill>
                  <a:srgbClr val="E8112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3" name="Freeform 22"/>
            <p:cNvSpPr>
              <a:spLocks noChangeAspect="1"/>
            </p:cNvSpPr>
            <p:nvPr/>
          </p:nvSpPr>
          <p:spPr bwMode="black">
            <a:xfrm>
              <a:off x="9820226" y="2396701"/>
              <a:ext cx="920772" cy="890700"/>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marL="0" marR="0" lvl="0" indent="0" algn="ctr" defTabSz="91392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Freeform 29"/>
            <p:cNvSpPr>
              <a:spLocks noChangeAspect="1"/>
            </p:cNvSpPr>
            <p:nvPr/>
          </p:nvSpPr>
          <p:spPr bwMode="auto">
            <a:xfrm>
              <a:off x="9350522" y="2282687"/>
              <a:ext cx="740114" cy="833368"/>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Left Arrow 2"/>
            <p:cNvSpPr/>
            <p:nvPr/>
          </p:nvSpPr>
          <p:spPr bwMode="auto">
            <a:xfrm rot="10800000">
              <a:off x="8737403" y="2473280"/>
              <a:ext cx="569873" cy="211928"/>
            </a:xfrm>
            <a:prstGeom prst="leftArrow">
              <a:avLst>
                <a:gd name="adj1" fmla="val 29115"/>
                <a:gd name="adj2" fmla="val 70885"/>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Left Arrow 25"/>
            <p:cNvSpPr/>
            <p:nvPr/>
          </p:nvSpPr>
          <p:spPr bwMode="auto">
            <a:xfrm rot="10800000">
              <a:off x="8737403" y="2641633"/>
              <a:ext cx="569873" cy="211928"/>
            </a:xfrm>
            <a:prstGeom prst="leftArrow">
              <a:avLst>
                <a:gd name="adj1" fmla="val 29115"/>
                <a:gd name="adj2" fmla="val 70885"/>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Left Arrow 28"/>
            <p:cNvSpPr/>
            <p:nvPr/>
          </p:nvSpPr>
          <p:spPr bwMode="auto">
            <a:xfrm rot="10800000">
              <a:off x="8737403" y="2809986"/>
              <a:ext cx="569873" cy="211928"/>
            </a:xfrm>
            <a:prstGeom prst="leftArrow">
              <a:avLst>
                <a:gd name="adj1" fmla="val 29115"/>
                <a:gd name="adj2" fmla="val 70885"/>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2590870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28" y="132280"/>
            <a:ext cx="11613915" cy="917444"/>
          </a:xfrm>
        </p:spPr>
        <p:txBody>
          <a:bodyPr/>
          <a:lstStyle/>
          <a:p>
            <a:r>
              <a:rPr lang="en-US" sz="4080" b="1" spc="-70" dirty="0">
                <a:latin typeface="+mn-lt"/>
              </a:rPr>
              <a:t>New Challenges </a:t>
            </a:r>
            <a:r>
              <a:rPr lang="en-US" sz="4080" b="1" spc="-70" dirty="0">
                <a:solidFill>
                  <a:srgbClr val="E81123"/>
                </a:solidFill>
                <a:latin typeface="+mn-lt"/>
              </a:rPr>
              <a:t>Require</a:t>
            </a:r>
            <a:r>
              <a:rPr lang="en-US" sz="4080" b="1" spc="-70" dirty="0">
                <a:latin typeface="+mn-lt"/>
              </a:rPr>
              <a:t> a New Platform</a:t>
            </a:r>
          </a:p>
        </p:txBody>
      </p:sp>
      <p:grpSp>
        <p:nvGrpSpPr>
          <p:cNvPr id="5" name="Group 4"/>
          <p:cNvGrpSpPr/>
          <p:nvPr/>
        </p:nvGrpSpPr>
        <p:grpSpPr>
          <a:xfrm>
            <a:off x="289629" y="2760793"/>
            <a:ext cx="11845795" cy="1355090"/>
            <a:chOff x="448211" y="2706906"/>
            <a:chExt cx="11614579" cy="1328640"/>
          </a:xfrm>
        </p:grpSpPr>
        <p:sp>
          <p:nvSpPr>
            <p:cNvPr id="37" name="Text Placeholder 4"/>
            <p:cNvSpPr txBox="1">
              <a:spLocks/>
            </p:cNvSpPr>
            <p:nvPr/>
          </p:nvSpPr>
          <p:spPr>
            <a:xfrm>
              <a:off x="510463" y="2706906"/>
              <a:ext cx="11552327" cy="1328640"/>
            </a:xfrm>
            <a:prstGeom prst="rect">
              <a:avLst/>
            </a:prstGeom>
            <a:solidFill>
              <a:srgbClr val="D2D2D2">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grpSp>
          <p:nvGrpSpPr>
            <p:cNvPr id="15" name="Group 14"/>
            <p:cNvGrpSpPr/>
            <p:nvPr/>
          </p:nvGrpSpPr>
          <p:grpSpPr>
            <a:xfrm>
              <a:off x="448211" y="2779737"/>
              <a:ext cx="2890160" cy="683624"/>
              <a:chOff x="520698" y="2766364"/>
              <a:chExt cx="2948114" cy="697332"/>
            </a:xfrm>
          </p:grpSpPr>
          <p:sp>
            <p:nvSpPr>
              <p:cNvPr id="42" name="Freeform 41"/>
              <p:cNvSpPr>
                <a:spLocks/>
              </p:cNvSpPr>
              <p:nvPr/>
            </p:nvSpPr>
            <p:spPr bwMode="auto">
              <a:xfrm>
                <a:off x="520698" y="2766364"/>
                <a:ext cx="2948114" cy="697332"/>
              </a:xfrm>
              <a:custGeom>
                <a:avLst/>
                <a:gdLst>
                  <a:gd name="connsiteX0" fmla="*/ 0 w 2948114"/>
                  <a:gd name="connsiteY0" fmla="*/ 0 h 697332"/>
                  <a:gd name="connsiteX1" fmla="*/ 2948114 w 2948114"/>
                  <a:gd name="connsiteY1" fmla="*/ 0 h 697332"/>
                  <a:gd name="connsiteX2" fmla="*/ 2498552 w 2948114"/>
                  <a:gd name="connsiteY2" fmla="*/ 697332 h 697332"/>
                  <a:gd name="connsiteX3" fmla="*/ 0 w 2948114"/>
                  <a:gd name="connsiteY3" fmla="*/ 697332 h 697332"/>
                </a:gdLst>
                <a:ahLst/>
                <a:cxnLst>
                  <a:cxn ang="0">
                    <a:pos x="connsiteX0" y="connsiteY0"/>
                  </a:cxn>
                  <a:cxn ang="0">
                    <a:pos x="connsiteX1" y="connsiteY1"/>
                  </a:cxn>
                  <a:cxn ang="0">
                    <a:pos x="connsiteX2" y="connsiteY2"/>
                  </a:cxn>
                  <a:cxn ang="0">
                    <a:pos x="connsiteX3" y="connsiteY3"/>
                  </a:cxn>
                </a:cxnLst>
                <a:rect l="l" t="t" r="r" b="b"/>
                <a:pathLst>
                  <a:path w="2948114" h="697332">
                    <a:moveTo>
                      <a:pt x="0" y="0"/>
                    </a:moveTo>
                    <a:lnTo>
                      <a:pt x="2948114" y="0"/>
                    </a:lnTo>
                    <a:lnTo>
                      <a:pt x="2498552" y="697332"/>
                    </a:lnTo>
                    <a:lnTo>
                      <a:pt x="0" y="697332"/>
                    </a:lnTo>
                    <a:close/>
                  </a:path>
                </a:pathLst>
              </a:cu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 name="TextBox 40"/>
              <p:cNvSpPr txBox="1"/>
              <p:nvPr/>
            </p:nvSpPr>
            <p:spPr>
              <a:xfrm>
                <a:off x="520698" y="2801098"/>
                <a:ext cx="2555242" cy="634529"/>
              </a:xfrm>
              <a:prstGeom prst="rect">
                <a:avLst/>
              </a:prstGeom>
              <a:noFill/>
            </p:spPr>
            <p:txBody>
              <a:bodyPr wrap="square" lIns="182854" tIns="146283" rIns="182854" bIns="146283" rtlCol="0">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153" normalizeH="0" baseline="0" noProof="0" dirty="0">
                    <a:ln>
                      <a:noFill/>
                    </a:ln>
                    <a:solidFill>
                      <a:schemeClr val="bg1"/>
                    </a:solidFill>
                    <a:effectLst/>
                    <a:uLnTx/>
                    <a:uFillTx/>
                    <a:ea typeface="Segoe UI" pitchFamily="34" charset="0"/>
                    <a:cs typeface="Segoe UI" pitchFamily="34" charset="0"/>
                  </a:rPr>
                  <a:t>Data protection</a:t>
                </a:r>
              </a:p>
            </p:txBody>
          </p:sp>
        </p:grpSp>
      </p:grpSp>
      <p:grpSp>
        <p:nvGrpSpPr>
          <p:cNvPr id="3" name="Group 2"/>
          <p:cNvGrpSpPr/>
          <p:nvPr/>
        </p:nvGrpSpPr>
        <p:grpSpPr>
          <a:xfrm>
            <a:off x="289628" y="1354275"/>
            <a:ext cx="11845796" cy="1355090"/>
            <a:chOff x="448210" y="1327842"/>
            <a:chExt cx="11614580" cy="1328640"/>
          </a:xfrm>
        </p:grpSpPr>
        <p:sp>
          <p:nvSpPr>
            <p:cNvPr id="36" name="Text Placeholder 4"/>
            <p:cNvSpPr txBox="1">
              <a:spLocks/>
            </p:cNvSpPr>
            <p:nvPr/>
          </p:nvSpPr>
          <p:spPr>
            <a:xfrm>
              <a:off x="510463" y="1327842"/>
              <a:ext cx="11552327" cy="1328640"/>
            </a:xfrm>
            <a:prstGeom prst="rect">
              <a:avLst/>
            </a:prstGeom>
            <a:solidFill>
              <a:srgbClr val="D2D2D2">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grpSp>
          <p:nvGrpSpPr>
            <p:cNvPr id="21" name="Group 20"/>
            <p:cNvGrpSpPr/>
            <p:nvPr/>
          </p:nvGrpSpPr>
          <p:grpSpPr>
            <a:xfrm>
              <a:off x="448210" y="1416685"/>
              <a:ext cx="3144443" cy="683624"/>
              <a:chOff x="520697" y="1470124"/>
              <a:chExt cx="3207496" cy="697332"/>
            </a:xfrm>
          </p:grpSpPr>
          <p:sp>
            <p:nvSpPr>
              <p:cNvPr id="43" name="Freeform 42"/>
              <p:cNvSpPr>
                <a:spLocks/>
              </p:cNvSpPr>
              <p:nvPr/>
            </p:nvSpPr>
            <p:spPr bwMode="auto">
              <a:xfrm>
                <a:off x="520698" y="1470124"/>
                <a:ext cx="2948114" cy="697332"/>
              </a:xfrm>
              <a:custGeom>
                <a:avLst/>
                <a:gdLst>
                  <a:gd name="connsiteX0" fmla="*/ 0 w 2948114"/>
                  <a:gd name="connsiteY0" fmla="*/ 0 h 697332"/>
                  <a:gd name="connsiteX1" fmla="*/ 2948114 w 2948114"/>
                  <a:gd name="connsiteY1" fmla="*/ 0 h 697332"/>
                  <a:gd name="connsiteX2" fmla="*/ 2498552 w 2948114"/>
                  <a:gd name="connsiteY2" fmla="*/ 697332 h 697332"/>
                  <a:gd name="connsiteX3" fmla="*/ 0 w 2948114"/>
                  <a:gd name="connsiteY3" fmla="*/ 697332 h 697332"/>
                </a:gdLst>
                <a:ahLst/>
                <a:cxnLst>
                  <a:cxn ang="0">
                    <a:pos x="connsiteX0" y="connsiteY0"/>
                  </a:cxn>
                  <a:cxn ang="0">
                    <a:pos x="connsiteX1" y="connsiteY1"/>
                  </a:cxn>
                  <a:cxn ang="0">
                    <a:pos x="connsiteX2" y="connsiteY2"/>
                  </a:cxn>
                  <a:cxn ang="0">
                    <a:pos x="connsiteX3" y="connsiteY3"/>
                  </a:cxn>
                </a:cxnLst>
                <a:rect l="l" t="t" r="r" b="b"/>
                <a:pathLst>
                  <a:path w="2948114" h="697332">
                    <a:moveTo>
                      <a:pt x="0" y="0"/>
                    </a:moveTo>
                    <a:lnTo>
                      <a:pt x="2948114" y="0"/>
                    </a:lnTo>
                    <a:lnTo>
                      <a:pt x="2498552" y="697332"/>
                    </a:lnTo>
                    <a:lnTo>
                      <a:pt x="0" y="697332"/>
                    </a:lnTo>
                    <a:close/>
                  </a:path>
                </a:pathLst>
              </a:cu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 name="TextBox 3"/>
              <p:cNvSpPr txBox="1"/>
              <p:nvPr/>
            </p:nvSpPr>
            <p:spPr>
              <a:xfrm>
                <a:off x="520697" y="1504858"/>
                <a:ext cx="3207496" cy="634529"/>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153" normalizeH="0" baseline="0" noProof="0" dirty="0">
                    <a:ln>
                      <a:noFill/>
                    </a:ln>
                    <a:solidFill>
                      <a:schemeClr val="bg1"/>
                    </a:solidFill>
                    <a:effectLst/>
                    <a:uLnTx/>
                    <a:uFillTx/>
                  </a:rPr>
                  <a:t>Identity protection</a:t>
                </a:r>
              </a:p>
            </p:txBody>
          </p:sp>
        </p:grpSp>
      </p:grpSp>
      <p:grpSp>
        <p:nvGrpSpPr>
          <p:cNvPr id="6" name="Group 5"/>
          <p:cNvGrpSpPr/>
          <p:nvPr/>
        </p:nvGrpSpPr>
        <p:grpSpPr>
          <a:xfrm>
            <a:off x="289629" y="4167312"/>
            <a:ext cx="11845795" cy="1355090"/>
            <a:chOff x="448211" y="4085972"/>
            <a:chExt cx="11614579" cy="1328640"/>
          </a:xfrm>
        </p:grpSpPr>
        <p:sp>
          <p:nvSpPr>
            <p:cNvPr id="38" name="Text Placeholder 4"/>
            <p:cNvSpPr txBox="1">
              <a:spLocks/>
            </p:cNvSpPr>
            <p:nvPr/>
          </p:nvSpPr>
          <p:spPr>
            <a:xfrm>
              <a:off x="510463" y="4085972"/>
              <a:ext cx="11552327" cy="1328640"/>
            </a:xfrm>
            <a:prstGeom prst="rect">
              <a:avLst/>
            </a:prstGeom>
            <a:solidFill>
              <a:srgbClr val="D2D2D2">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grpSp>
          <p:nvGrpSpPr>
            <p:cNvPr id="11" name="Group 10"/>
            <p:cNvGrpSpPr/>
            <p:nvPr/>
          </p:nvGrpSpPr>
          <p:grpSpPr>
            <a:xfrm>
              <a:off x="448211" y="4158803"/>
              <a:ext cx="2890160" cy="683624"/>
              <a:chOff x="520698" y="4037964"/>
              <a:chExt cx="2948114" cy="697332"/>
            </a:xfrm>
          </p:grpSpPr>
          <p:sp>
            <p:nvSpPr>
              <p:cNvPr id="44" name="Freeform 43"/>
              <p:cNvSpPr>
                <a:spLocks/>
              </p:cNvSpPr>
              <p:nvPr/>
            </p:nvSpPr>
            <p:spPr bwMode="auto">
              <a:xfrm>
                <a:off x="520698" y="4037964"/>
                <a:ext cx="2948114" cy="697332"/>
              </a:xfrm>
              <a:custGeom>
                <a:avLst/>
                <a:gdLst>
                  <a:gd name="connsiteX0" fmla="*/ 0 w 2948114"/>
                  <a:gd name="connsiteY0" fmla="*/ 0 h 697332"/>
                  <a:gd name="connsiteX1" fmla="*/ 2948114 w 2948114"/>
                  <a:gd name="connsiteY1" fmla="*/ 0 h 697332"/>
                  <a:gd name="connsiteX2" fmla="*/ 2498552 w 2948114"/>
                  <a:gd name="connsiteY2" fmla="*/ 697332 h 697332"/>
                  <a:gd name="connsiteX3" fmla="*/ 0 w 2948114"/>
                  <a:gd name="connsiteY3" fmla="*/ 697332 h 697332"/>
                </a:gdLst>
                <a:ahLst/>
                <a:cxnLst>
                  <a:cxn ang="0">
                    <a:pos x="connsiteX0" y="connsiteY0"/>
                  </a:cxn>
                  <a:cxn ang="0">
                    <a:pos x="connsiteX1" y="connsiteY1"/>
                  </a:cxn>
                  <a:cxn ang="0">
                    <a:pos x="connsiteX2" y="connsiteY2"/>
                  </a:cxn>
                  <a:cxn ang="0">
                    <a:pos x="connsiteX3" y="connsiteY3"/>
                  </a:cxn>
                </a:cxnLst>
                <a:rect l="l" t="t" r="r" b="b"/>
                <a:pathLst>
                  <a:path w="2948114" h="697332">
                    <a:moveTo>
                      <a:pt x="0" y="0"/>
                    </a:moveTo>
                    <a:lnTo>
                      <a:pt x="2948114" y="0"/>
                    </a:lnTo>
                    <a:lnTo>
                      <a:pt x="2498552" y="697332"/>
                    </a:lnTo>
                    <a:lnTo>
                      <a:pt x="0" y="697332"/>
                    </a:lnTo>
                    <a:close/>
                  </a:path>
                </a:pathLst>
              </a:cu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520698" y="4072698"/>
                <a:ext cx="2810954" cy="634529"/>
              </a:xfrm>
              <a:prstGeom prst="rect">
                <a:avLst/>
              </a:prstGeom>
              <a:noFill/>
            </p:spPr>
            <p:txBody>
              <a:bodyPr wrap="square" lIns="182854" tIns="146283" rIns="182854" bIns="146283" rtlCol="0">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153" normalizeH="0" baseline="0" noProof="0" dirty="0">
                    <a:ln>
                      <a:noFill/>
                    </a:ln>
                    <a:solidFill>
                      <a:schemeClr val="bg1"/>
                    </a:solidFill>
                    <a:effectLst/>
                    <a:uLnTx/>
                    <a:uFillTx/>
                    <a:ea typeface="Segoe UI" pitchFamily="34" charset="0"/>
                    <a:cs typeface="Segoe UI" pitchFamily="34" charset="0"/>
                  </a:rPr>
                  <a:t>Threat resistance</a:t>
                </a:r>
              </a:p>
            </p:txBody>
          </p:sp>
        </p:grpSp>
      </p:grpSp>
      <p:grpSp>
        <p:nvGrpSpPr>
          <p:cNvPr id="7" name="Group 6"/>
          <p:cNvGrpSpPr/>
          <p:nvPr/>
        </p:nvGrpSpPr>
        <p:grpSpPr>
          <a:xfrm>
            <a:off x="289629" y="5573831"/>
            <a:ext cx="11845795" cy="1355090"/>
            <a:chOff x="448211" y="5465037"/>
            <a:chExt cx="11614579" cy="1328640"/>
          </a:xfrm>
        </p:grpSpPr>
        <p:sp>
          <p:nvSpPr>
            <p:cNvPr id="39" name="Text Placeholder 4"/>
            <p:cNvSpPr txBox="1">
              <a:spLocks/>
            </p:cNvSpPr>
            <p:nvPr/>
          </p:nvSpPr>
          <p:spPr>
            <a:xfrm>
              <a:off x="510463" y="5465037"/>
              <a:ext cx="11552327" cy="1328640"/>
            </a:xfrm>
            <a:prstGeom prst="rect">
              <a:avLst/>
            </a:prstGeom>
            <a:solidFill>
              <a:srgbClr val="D2D2D2">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solidFill>
                    <a:srgbClr val="50505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grpSp>
          <p:nvGrpSpPr>
            <p:cNvPr id="10" name="Group 9"/>
            <p:cNvGrpSpPr/>
            <p:nvPr/>
          </p:nvGrpSpPr>
          <p:grpSpPr>
            <a:xfrm>
              <a:off x="448211" y="5537868"/>
              <a:ext cx="2890160" cy="683624"/>
              <a:chOff x="520698" y="5424068"/>
              <a:chExt cx="2948114" cy="697332"/>
            </a:xfrm>
          </p:grpSpPr>
          <p:sp>
            <p:nvSpPr>
              <p:cNvPr id="46" name="Freeform 45"/>
              <p:cNvSpPr>
                <a:spLocks/>
              </p:cNvSpPr>
              <p:nvPr/>
            </p:nvSpPr>
            <p:spPr bwMode="auto">
              <a:xfrm>
                <a:off x="520698" y="5424068"/>
                <a:ext cx="2948114" cy="697332"/>
              </a:xfrm>
              <a:custGeom>
                <a:avLst/>
                <a:gdLst>
                  <a:gd name="connsiteX0" fmla="*/ 0 w 2948114"/>
                  <a:gd name="connsiteY0" fmla="*/ 0 h 697332"/>
                  <a:gd name="connsiteX1" fmla="*/ 2948114 w 2948114"/>
                  <a:gd name="connsiteY1" fmla="*/ 0 h 697332"/>
                  <a:gd name="connsiteX2" fmla="*/ 2498552 w 2948114"/>
                  <a:gd name="connsiteY2" fmla="*/ 697332 h 697332"/>
                  <a:gd name="connsiteX3" fmla="*/ 0 w 2948114"/>
                  <a:gd name="connsiteY3" fmla="*/ 697332 h 697332"/>
                </a:gdLst>
                <a:ahLst/>
                <a:cxnLst>
                  <a:cxn ang="0">
                    <a:pos x="connsiteX0" y="connsiteY0"/>
                  </a:cxn>
                  <a:cxn ang="0">
                    <a:pos x="connsiteX1" y="connsiteY1"/>
                  </a:cxn>
                  <a:cxn ang="0">
                    <a:pos x="connsiteX2" y="connsiteY2"/>
                  </a:cxn>
                  <a:cxn ang="0">
                    <a:pos x="connsiteX3" y="connsiteY3"/>
                  </a:cxn>
                </a:cxnLst>
                <a:rect l="l" t="t" r="r" b="b"/>
                <a:pathLst>
                  <a:path w="2948114" h="697332">
                    <a:moveTo>
                      <a:pt x="0" y="0"/>
                    </a:moveTo>
                    <a:lnTo>
                      <a:pt x="2948114" y="0"/>
                    </a:lnTo>
                    <a:lnTo>
                      <a:pt x="2498552" y="697332"/>
                    </a:lnTo>
                    <a:lnTo>
                      <a:pt x="0" y="697332"/>
                    </a:lnTo>
                    <a:close/>
                  </a:path>
                </a:pathLst>
              </a:cu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520698" y="5458802"/>
                <a:ext cx="2810954" cy="634529"/>
              </a:xfrm>
              <a:prstGeom prst="rect">
                <a:avLst/>
              </a:prstGeom>
              <a:noFill/>
            </p:spPr>
            <p:txBody>
              <a:bodyPr wrap="square" lIns="182854" tIns="146283" rIns="182854" bIns="146283" rtlCol="0">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153" normalizeH="0" baseline="0" noProof="0" dirty="0">
                    <a:ln>
                      <a:noFill/>
                    </a:ln>
                    <a:solidFill>
                      <a:schemeClr val="bg1"/>
                    </a:solidFill>
                    <a:effectLst/>
                    <a:uLnTx/>
                    <a:uFillTx/>
                    <a:ea typeface="Segoe UI" pitchFamily="34" charset="0"/>
                    <a:cs typeface="Segoe UI" pitchFamily="34" charset="0"/>
                  </a:rPr>
                  <a:t>Device security</a:t>
                </a:r>
              </a:p>
            </p:txBody>
          </p:sp>
        </p:grpSp>
      </p:grpSp>
      <p:sp>
        <p:nvSpPr>
          <p:cNvPr id="49" name="TextBox 48"/>
          <p:cNvSpPr txBox="1"/>
          <p:nvPr/>
        </p:nvSpPr>
        <p:spPr>
          <a:xfrm>
            <a:off x="3920166" y="857848"/>
            <a:ext cx="2399959" cy="641241"/>
          </a:xfrm>
          <a:prstGeom prst="rect">
            <a:avLst/>
          </a:prstGeom>
          <a:noFill/>
        </p:spPr>
        <p:txBody>
          <a:bodyPr wrap="square" lIns="182854" tIns="146283" rIns="182854" bIns="146283"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Windows 7</a:t>
            </a:r>
          </a:p>
        </p:txBody>
      </p:sp>
      <p:sp>
        <p:nvSpPr>
          <p:cNvPr id="50" name="TextBox 49"/>
          <p:cNvSpPr txBox="1"/>
          <p:nvPr/>
        </p:nvSpPr>
        <p:spPr>
          <a:xfrm>
            <a:off x="8207079" y="857848"/>
            <a:ext cx="2399959" cy="641241"/>
          </a:xfrm>
          <a:prstGeom prst="rect">
            <a:avLst/>
          </a:prstGeom>
          <a:noFill/>
        </p:spPr>
        <p:txBody>
          <a:bodyPr wrap="square" lIns="182854" tIns="146283" rIns="182854" bIns="146283"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Windows 10</a:t>
            </a:r>
          </a:p>
        </p:txBody>
      </p:sp>
      <p:grpSp>
        <p:nvGrpSpPr>
          <p:cNvPr id="63" name="Group 62" hidden="1"/>
          <p:cNvGrpSpPr/>
          <p:nvPr/>
        </p:nvGrpSpPr>
        <p:grpSpPr>
          <a:xfrm>
            <a:off x="2835121" y="1393542"/>
            <a:ext cx="9300301" cy="5496113"/>
            <a:chOff x="3098800" y="1393244"/>
            <a:chExt cx="8575040" cy="5496892"/>
          </a:xfrm>
        </p:grpSpPr>
        <p:sp>
          <p:nvSpPr>
            <p:cNvPr id="52" name="Rectangle 51"/>
            <p:cNvSpPr/>
            <p:nvPr/>
          </p:nvSpPr>
          <p:spPr bwMode="auto">
            <a:xfrm>
              <a:off x="3098800" y="1393244"/>
              <a:ext cx="4287520" cy="54968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Rectangle 52"/>
            <p:cNvSpPr/>
            <p:nvPr/>
          </p:nvSpPr>
          <p:spPr bwMode="auto">
            <a:xfrm>
              <a:off x="7386320" y="1393244"/>
              <a:ext cx="4287520" cy="54968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4" name="TextBox 53"/>
          <p:cNvSpPr txBox="1"/>
          <p:nvPr/>
        </p:nvSpPr>
        <p:spPr>
          <a:xfrm>
            <a:off x="3100184" y="1433932"/>
            <a:ext cx="4088820" cy="1181307"/>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Passwords theft is increasingly successful and today’s multi-factor solutions have proven cumbersome and costly to deploy.</a:t>
            </a:r>
          </a:p>
        </p:txBody>
      </p:sp>
      <p:sp>
        <p:nvSpPr>
          <p:cNvPr id="56" name="TextBox 55"/>
          <p:cNvSpPr txBox="1"/>
          <p:nvPr/>
        </p:nvSpPr>
        <p:spPr>
          <a:xfrm>
            <a:off x="7544343" y="1354687"/>
            <a:ext cx="4167583" cy="1424823"/>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Offers an easy to use and deploy multi-factor solution with anti-theft and phishing. Comes with the convenience of a password, but the security of the best multi-factor solutions.</a:t>
            </a:r>
          </a:p>
        </p:txBody>
      </p:sp>
      <p:sp>
        <p:nvSpPr>
          <p:cNvPr id="57" name="TextBox 56"/>
          <p:cNvSpPr txBox="1"/>
          <p:nvPr/>
        </p:nvSpPr>
        <p:spPr>
          <a:xfrm>
            <a:off x="3134027" y="2802945"/>
            <a:ext cx="4088820" cy="1277419"/>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Offers optionally configurable disk encryption, but lacks integrated DLP.</a:t>
            </a:r>
          </a:p>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Use of 3</a:t>
            </a:r>
            <a:r>
              <a:rPr kumimoji="0" lang="en-US" sz="1599" b="0" i="0" u="none" strike="noStrike" kern="0" cap="none" spc="0" normalizeH="0" baseline="30000" noProof="0" dirty="0">
                <a:ln>
                  <a:noFill/>
                </a:ln>
                <a:gradFill>
                  <a:gsLst>
                    <a:gs pos="2917">
                      <a:srgbClr val="505050"/>
                    </a:gs>
                    <a:gs pos="30000">
                      <a:srgbClr val="505050"/>
                    </a:gs>
                  </a:gsLst>
                  <a:lin ang="5400000" scaled="0"/>
                </a:gradFill>
                <a:effectLst/>
                <a:uLnTx/>
                <a:uFillTx/>
              </a:rPr>
              <a:t>rd</a:t>
            </a: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 party solutions with varying experiences on mobile and desktop.</a:t>
            </a:r>
          </a:p>
        </p:txBody>
      </p:sp>
      <p:sp>
        <p:nvSpPr>
          <p:cNvPr id="58" name="TextBox 57"/>
          <p:cNvSpPr txBox="1"/>
          <p:nvPr/>
        </p:nvSpPr>
        <p:spPr>
          <a:xfrm>
            <a:off x="7544343" y="2810595"/>
            <a:ext cx="4519838" cy="125825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Market leading disk encryption increasingly enabled OOB and is highly manageable.</a:t>
            </a:r>
          </a:p>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Data loss prevention and data separation is fully integrated into the experience.</a:t>
            </a:r>
          </a:p>
        </p:txBody>
      </p:sp>
      <p:sp>
        <p:nvSpPr>
          <p:cNvPr id="59" name="TextBox 58"/>
          <p:cNvSpPr txBox="1"/>
          <p:nvPr/>
        </p:nvSpPr>
        <p:spPr>
          <a:xfrm>
            <a:off x="3134027" y="4225894"/>
            <a:ext cx="4088820" cy="125825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Apps are trusted until they’re determined to be a threat.</a:t>
            </a:r>
          </a:p>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No realistic way to detect 300K’s+ new threats per day. Frequent use of 3</a:t>
            </a:r>
            <a:r>
              <a:rPr kumimoji="0" lang="en-US" sz="1599" b="0" i="0" u="none" strike="noStrike" kern="0" cap="none" spc="0" normalizeH="0" baseline="30000" noProof="0" dirty="0">
                <a:ln>
                  <a:noFill/>
                </a:ln>
                <a:gradFill>
                  <a:gsLst>
                    <a:gs pos="2917">
                      <a:srgbClr val="505050"/>
                    </a:gs>
                    <a:gs pos="30000">
                      <a:srgbClr val="505050"/>
                    </a:gs>
                  </a:gsLst>
                  <a:lin ang="5400000" scaled="0"/>
                </a:gradFill>
                <a:effectLst/>
                <a:uLnTx/>
                <a:uFillTx/>
              </a:rPr>
              <a:t>rd</a:t>
            </a: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 party. </a:t>
            </a:r>
          </a:p>
        </p:txBody>
      </p:sp>
      <p:sp>
        <p:nvSpPr>
          <p:cNvPr id="60" name="TextBox 59"/>
          <p:cNvSpPr txBox="1"/>
          <p:nvPr/>
        </p:nvSpPr>
        <p:spPr>
          <a:xfrm>
            <a:off x="7544341" y="4214912"/>
            <a:ext cx="4657876" cy="1277419"/>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Mobile level of lockdown possible for desktop machines.</a:t>
            </a:r>
          </a:p>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Devices able to move trusted app model where untrusted apps are unable to run.</a:t>
            </a:r>
          </a:p>
        </p:txBody>
      </p:sp>
      <p:sp>
        <p:nvSpPr>
          <p:cNvPr id="61" name="TextBox 60"/>
          <p:cNvSpPr txBox="1"/>
          <p:nvPr/>
        </p:nvSpPr>
        <p:spPr>
          <a:xfrm>
            <a:off x="3134027" y="5660668"/>
            <a:ext cx="4088820" cy="1198943"/>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Platform security built on software alone creates opportunity for malware to hide from security solutions, embedding in the device itself.</a:t>
            </a:r>
          </a:p>
        </p:txBody>
      </p:sp>
      <p:sp>
        <p:nvSpPr>
          <p:cNvPr id="62" name="TextBox 61"/>
          <p:cNvSpPr txBox="1"/>
          <p:nvPr/>
        </p:nvSpPr>
        <p:spPr>
          <a:xfrm>
            <a:off x="7544343" y="5669486"/>
            <a:ext cx="4167583" cy="1181307"/>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rPr>
              <a:t>Integrated platform and hardware security provides protection from power on to power off and eliminates opportunities to tamper with and hide from the system.</a:t>
            </a:r>
          </a:p>
        </p:txBody>
      </p:sp>
      <p:sp>
        <p:nvSpPr>
          <p:cNvPr id="64" name="Chevron 63"/>
          <p:cNvSpPr/>
          <p:nvPr/>
        </p:nvSpPr>
        <p:spPr bwMode="auto">
          <a:xfrm>
            <a:off x="7092793" y="1354275"/>
            <a:ext cx="418385" cy="1355090"/>
          </a:xfrm>
          <a:prstGeom prst="chevron">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Chevron 64"/>
          <p:cNvSpPr/>
          <p:nvPr/>
        </p:nvSpPr>
        <p:spPr bwMode="auto">
          <a:xfrm>
            <a:off x="7092793" y="2761193"/>
            <a:ext cx="418385" cy="1355090"/>
          </a:xfrm>
          <a:prstGeom prst="chevron">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Chevron 65"/>
          <p:cNvSpPr/>
          <p:nvPr/>
        </p:nvSpPr>
        <p:spPr bwMode="auto">
          <a:xfrm>
            <a:off x="7092793" y="4166386"/>
            <a:ext cx="418385" cy="1355090"/>
          </a:xfrm>
          <a:prstGeom prst="chevron">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Chevron 66"/>
          <p:cNvSpPr/>
          <p:nvPr/>
        </p:nvSpPr>
        <p:spPr bwMode="auto">
          <a:xfrm>
            <a:off x="7092793" y="5576614"/>
            <a:ext cx="418385" cy="1355090"/>
          </a:xfrm>
          <a:prstGeom prst="chevron">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0800000">
            <a:off x="289629" y="2142121"/>
            <a:ext cx="63491" cy="74281"/>
          </a:xfrm>
          <a:prstGeom prst="triangle">
            <a:avLst>
              <a:gd name="adj" fmla="val 0"/>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Isosceles Triangle 71"/>
          <p:cNvSpPr/>
          <p:nvPr/>
        </p:nvSpPr>
        <p:spPr bwMode="auto">
          <a:xfrm rot="10800000">
            <a:off x="289629" y="3532307"/>
            <a:ext cx="63491" cy="74281"/>
          </a:xfrm>
          <a:prstGeom prst="triangle">
            <a:avLst>
              <a:gd name="adj" fmla="val 0"/>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Isosceles Triangle 72"/>
          <p:cNvSpPr/>
          <p:nvPr/>
        </p:nvSpPr>
        <p:spPr bwMode="auto">
          <a:xfrm rot="10800000">
            <a:off x="289629" y="4938827"/>
            <a:ext cx="63491" cy="74281"/>
          </a:xfrm>
          <a:prstGeom prst="triangle">
            <a:avLst>
              <a:gd name="adj" fmla="val 0"/>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Isosceles Triangle 73"/>
          <p:cNvSpPr/>
          <p:nvPr/>
        </p:nvSpPr>
        <p:spPr bwMode="auto">
          <a:xfrm rot="10800000">
            <a:off x="289629" y="6342934"/>
            <a:ext cx="63491" cy="74281"/>
          </a:xfrm>
          <a:prstGeom prst="triangle">
            <a:avLst>
              <a:gd name="adj" fmla="val 0"/>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47418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left)">
                                      <p:cBhvr>
                                        <p:cTn id="10" dur="250"/>
                                        <p:tgtEl>
                                          <p:spTgt spid="6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left)">
                                      <p:cBhvr>
                                        <p:cTn id="20" dur="250"/>
                                        <p:tgtEl>
                                          <p:spTgt spid="6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250"/>
                                        <p:tgtEl>
                                          <p:spTgt spid="66"/>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left)">
                                      <p:cBhvr>
                                        <p:cTn id="40" dur="250"/>
                                        <p:tgtEl>
                                          <p:spTgt spid="6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left)">
                                      <p:cBhvr>
                                        <p:cTn id="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8" grpId="0"/>
      <p:bldP spid="59" grpId="0"/>
      <p:bldP spid="60" grpId="0"/>
      <p:bldP spid="61" grpId="0"/>
      <p:bldP spid="62" grpId="0"/>
      <p:bldP spid="64" grpId="0" animBg="1"/>
      <p:bldP spid="65" grpId="0" animBg="1"/>
      <p:bldP spid="66" grpId="0" animBg="1"/>
      <p:bldP spid="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MOST HARMFULL VIRUS OF Windows 7 Virus Attack."/>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13837" y="4106862"/>
            <a:ext cx="1258957" cy="944218"/>
          </a:xfrm>
          <a:prstGeom prst="rect">
            <a:avLst/>
          </a:prstGeom>
        </p:spPr>
      </p:pic>
      <p:pic>
        <p:nvPicPr>
          <p:cNvPr id="24" name="Picture 23" descr="Babushk-A-Week: Week 12. Crash Test Dummy"/>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15883" y="1400527"/>
            <a:ext cx="1972271" cy="2389448"/>
          </a:xfrm>
          <a:prstGeom prst="rect">
            <a:avLst/>
          </a:prstGeom>
        </p:spPr>
      </p:pic>
      <p:pic>
        <p:nvPicPr>
          <p:cNvPr id="27" name="Picture 26" descr="Download Small PNG Medium PNG Large PNG SVG Edit Clipart"/>
          <p:cNvPicPr>
            <a:picLocks noChangeAspect="1"/>
          </p:cNvPicPr>
          <p:nvPr/>
        </p:nvPicPr>
        <p:blipFill>
          <a:blip r:embed="rId4"/>
          <a:stretch>
            <a:fillRect/>
          </a:stretch>
        </p:blipFill>
        <p:spPr>
          <a:xfrm>
            <a:off x="8076962" y="4252095"/>
            <a:ext cx="1712514" cy="1021800"/>
          </a:xfrm>
          <a:prstGeom prst="rect">
            <a:avLst/>
          </a:prstGeom>
        </p:spPr>
      </p:pic>
      <p:pic>
        <p:nvPicPr>
          <p:cNvPr id="26" name="Picture 25" descr="... .” Never underestimate the potential and power of a good mistake"/>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490705" y="1333301"/>
            <a:ext cx="1143000" cy="944761"/>
          </a:xfrm>
          <a:prstGeom prst="rect">
            <a:avLst/>
          </a:prstGeom>
        </p:spPr>
      </p:pic>
      <p:pic>
        <p:nvPicPr>
          <p:cNvPr id="25" name="Picture 24" descr="Por que utilizar una contraseña segura?"/>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83108" y="2204726"/>
            <a:ext cx="1562100" cy="781050"/>
          </a:xfrm>
          <a:prstGeom prst="rect">
            <a:avLst/>
          </a:prstGeom>
        </p:spPr>
      </p:pic>
      <p:sp>
        <p:nvSpPr>
          <p:cNvPr id="3" name="Title 2"/>
          <p:cNvSpPr>
            <a:spLocks noGrp="1"/>
          </p:cNvSpPr>
          <p:nvPr>
            <p:ph type="title"/>
          </p:nvPr>
        </p:nvSpPr>
        <p:spPr/>
        <p:txBody>
          <a:bodyPr/>
          <a:lstStyle/>
          <a:p>
            <a:r>
              <a:rPr lang="en-US" dirty="0"/>
              <a:t>Windows Attack Surface and Vectors for Attack</a:t>
            </a:r>
          </a:p>
        </p:txBody>
      </p:sp>
      <p:sp>
        <p:nvSpPr>
          <p:cNvPr id="30" name="Text Placeholder 29"/>
          <p:cNvSpPr>
            <a:spLocks noGrp="1"/>
          </p:cNvSpPr>
          <p:nvPr>
            <p:ph type="body" sz="quarter" idx="10"/>
          </p:nvPr>
        </p:nvSpPr>
        <p:spPr>
          <a:xfrm>
            <a:off x="274638" y="1212850"/>
            <a:ext cx="11887200" cy="4462760"/>
          </a:xfrm>
        </p:spPr>
        <p:txBody>
          <a:bodyPr/>
          <a:lstStyle/>
          <a:p>
            <a:r>
              <a:rPr lang="en-US" dirty="0"/>
              <a:t>Identity</a:t>
            </a:r>
          </a:p>
          <a:p>
            <a:pPr lvl="1"/>
            <a:r>
              <a:rPr lang="en-US" dirty="0"/>
              <a:t>Phishing/Guessing</a:t>
            </a:r>
          </a:p>
          <a:p>
            <a:pPr lvl="1"/>
            <a:r>
              <a:rPr lang="en-US" dirty="0"/>
              <a:t>Brute Force</a:t>
            </a:r>
          </a:p>
          <a:p>
            <a:r>
              <a:rPr lang="en-US" dirty="0"/>
              <a:t>Information</a:t>
            </a:r>
          </a:p>
          <a:p>
            <a:pPr lvl="1"/>
            <a:r>
              <a:rPr lang="en-US" dirty="0"/>
              <a:t>Sharing Mistakes</a:t>
            </a:r>
          </a:p>
          <a:p>
            <a:pPr lvl="1"/>
            <a:r>
              <a:rPr lang="en-US" dirty="0"/>
              <a:t>Storage Security</a:t>
            </a:r>
          </a:p>
          <a:p>
            <a:r>
              <a:rPr lang="en-US" dirty="0"/>
              <a:t>Common Attack Vectors</a:t>
            </a:r>
          </a:p>
          <a:p>
            <a:pPr lvl="1"/>
            <a:r>
              <a:rPr lang="en-US" dirty="0"/>
              <a:t>Worms/Bots</a:t>
            </a:r>
          </a:p>
          <a:p>
            <a:pPr lvl="1"/>
            <a:r>
              <a:rPr lang="en-US" dirty="0"/>
              <a:t>E-mail</a:t>
            </a:r>
          </a:p>
          <a:p>
            <a:pPr lvl="1"/>
            <a:r>
              <a:rPr lang="en-US" dirty="0"/>
              <a:t>Exploits</a:t>
            </a:r>
          </a:p>
        </p:txBody>
      </p:sp>
      <p:sp>
        <p:nvSpPr>
          <p:cNvPr id="14" name="Oval 13"/>
          <p:cNvSpPr/>
          <p:nvPr/>
        </p:nvSpPr>
        <p:spPr bwMode="auto">
          <a:xfrm>
            <a:off x="6346279" y="1233981"/>
            <a:ext cx="3126914" cy="3126914"/>
          </a:xfrm>
          <a:prstGeom prst="ellipse">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p:nvSpPr>
        <p:spPr bwMode="auto">
          <a:xfrm>
            <a:off x="7344939" y="2938936"/>
            <a:ext cx="3126914" cy="3126914"/>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p:nvSpPr>
        <p:spPr bwMode="auto">
          <a:xfrm>
            <a:off x="8474533" y="1233981"/>
            <a:ext cx="3126914" cy="3126914"/>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7"/>
          <p:cNvSpPr/>
          <p:nvPr/>
        </p:nvSpPr>
        <p:spPr bwMode="auto">
          <a:xfrm>
            <a:off x="8474533" y="1654277"/>
            <a:ext cx="998660" cy="2286322"/>
          </a:xfrm>
          <a:custGeom>
            <a:avLst/>
            <a:gdLst>
              <a:gd name="connsiteX0" fmla="*/ 499330 w 998660"/>
              <a:gd name="connsiteY0" fmla="*/ 0 h 2286322"/>
              <a:gd name="connsiteX1" fmla="*/ 540734 w 998660"/>
              <a:gd name="connsiteY1" fmla="*/ 37630 h 2286322"/>
              <a:gd name="connsiteX2" fmla="*/ 998660 w 998660"/>
              <a:gd name="connsiteY2" fmla="*/ 1143161 h 2286322"/>
              <a:gd name="connsiteX3" fmla="*/ 540734 w 998660"/>
              <a:gd name="connsiteY3" fmla="*/ 2248692 h 2286322"/>
              <a:gd name="connsiteX4" fmla="*/ 499330 w 998660"/>
              <a:gd name="connsiteY4" fmla="*/ 2286322 h 2286322"/>
              <a:gd name="connsiteX5" fmla="*/ 457926 w 998660"/>
              <a:gd name="connsiteY5" fmla="*/ 2248692 h 2286322"/>
              <a:gd name="connsiteX6" fmla="*/ 0 w 998660"/>
              <a:gd name="connsiteY6" fmla="*/ 1143161 h 2286322"/>
              <a:gd name="connsiteX7" fmla="*/ 457926 w 998660"/>
              <a:gd name="connsiteY7" fmla="*/ 37630 h 22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60" h="2286322">
                <a:moveTo>
                  <a:pt x="499330" y="0"/>
                </a:moveTo>
                <a:lnTo>
                  <a:pt x="540734" y="37630"/>
                </a:lnTo>
                <a:cubicBezTo>
                  <a:pt x="823664" y="320560"/>
                  <a:pt x="998660" y="711425"/>
                  <a:pt x="998660" y="1143161"/>
                </a:cubicBezTo>
                <a:cubicBezTo>
                  <a:pt x="998660" y="1574898"/>
                  <a:pt x="823664" y="1965762"/>
                  <a:pt x="540734" y="2248692"/>
                </a:cubicBezTo>
                <a:lnTo>
                  <a:pt x="499330" y="2286322"/>
                </a:lnTo>
                <a:lnTo>
                  <a:pt x="457926" y="2248692"/>
                </a:lnTo>
                <a:cubicBezTo>
                  <a:pt x="174996" y="1965762"/>
                  <a:pt x="0" y="1574898"/>
                  <a:pt x="0" y="1143161"/>
                </a:cubicBezTo>
                <a:cubicBezTo>
                  <a:pt x="0" y="711425"/>
                  <a:pt x="174996" y="320560"/>
                  <a:pt x="457926" y="37630"/>
                </a:cubicBezTo>
                <a:close/>
              </a:path>
            </a:pathLst>
          </a:custGeom>
          <a:solidFill>
            <a:srgbClr val="0072C6">
              <a:lumMod val="5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20"/>
          <p:cNvSpPr/>
          <p:nvPr/>
        </p:nvSpPr>
        <p:spPr bwMode="auto">
          <a:xfrm>
            <a:off x="7365376" y="2938937"/>
            <a:ext cx="2087383" cy="1421959"/>
          </a:xfrm>
          <a:custGeom>
            <a:avLst/>
            <a:gdLst>
              <a:gd name="connsiteX0" fmla="*/ 1543021 w 2087383"/>
              <a:gd name="connsiteY0" fmla="*/ 0 h 1421959"/>
              <a:gd name="connsiteX1" fmla="*/ 2007945 w 2087383"/>
              <a:gd name="connsiteY1" fmla="*/ 70290 h 1421959"/>
              <a:gd name="connsiteX2" fmla="*/ 2087383 w 2087383"/>
              <a:gd name="connsiteY2" fmla="*/ 99365 h 1421959"/>
              <a:gd name="connsiteX3" fmla="*/ 2076054 w 2087383"/>
              <a:gd name="connsiteY3" fmla="*/ 173593 h 1421959"/>
              <a:gd name="connsiteX4" fmla="*/ 544361 w 2087383"/>
              <a:gd name="connsiteY4" fmla="*/ 1421959 h 1421959"/>
              <a:gd name="connsiteX5" fmla="*/ 79437 w 2087383"/>
              <a:gd name="connsiteY5" fmla="*/ 1351669 h 1421959"/>
              <a:gd name="connsiteX6" fmla="*/ 0 w 2087383"/>
              <a:gd name="connsiteY6" fmla="*/ 1322595 h 1421959"/>
              <a:gd name="connsiteX7" fmla="*/ 11328 w 2087383"/>
              <a:gd name="connsiteY7" fmla="*/ 1248366 h 1421959"/>
              <a:gd name="connsiteX8" fmla="*/ 1543021 w 2087383"/>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383" h="1421959">
                <a:moveTo>
                  <a:pt x="1543021" y="0"/>
                </a:moveTo>
                <a:cubicBezTo>
                  <a:pt x="1704922" y="0"/>
                  <a:pt x="1861076" y="24609"/>
                  <a:pt x="2007945" y="70290"/>
                </a:cubicBezTo>
                <a:lnTo>
                  <a:pt x="2087383" y="99365"/>
                </a:lnTo>
                <a:lnTo>
                  <a:pt x="2076054" y="173593"/>
                </a:lnTo>
                <a:cubicBezTo>
                  <a:pt x="1930267" y="886034"/>
                  <a:pt x="1299900" y="1421959"/>
                  <a:pt x="544361" y="1421959"/>
                </a:cubicBezTo>
                <a:cubicBezTo>
                  <a:pt x="382460" y="1421959"/>
                  <a:pt x="226307" y="1397350"/>
                  <a:pt x="79437" y="1351669"/>
                </a:cubicBezTo>
                <a:lnTo>
                  <a:pt x="0" y="1322595"/>
                </a:lnTo>
                <a:lnTo>
                  <a:pt x="11328" y="1248366"/>
                </a:lnTo>
                <a:cubicBezTo>
                  <a:pt x="157115" y="535925"/>
                  <a:pt x="787482" y="0"/>
                  <a:pt x="1543021" y="0"/>
                </a:cubicBezTo>
                <a:close/>
              </a:path>
            </a:pathLst>
          </a:custGeom>
          <a:solidFill>
            <a:srgbClr val="0072C6">
              <a:lumMod val="5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23"/>
          <p:cNvSpPr/>
          <p:nvPr/>
        </p:nvSpPr>
        <p:spPr bwMode="auto">
          <a:xfrm>
            <a:off x="8488754" y="2938937"/>
            <a:ext cx="1968878" cy="1421959"/>
          </a:xfrm>
          <a:custGeom>
            <a:avLst/>
            <a:gdLst>
              <a:gd name="connsiteX0" fmla="*/ 419642 w 1968878"/>
              <a:gd name="connsiteY0" fmla="*/ 0 h 1421959"/>
              <a:gd name="connsiteX1" fmla="*/ 1951335 w 1968878"/>
              <a:gd name="connsiteY1" fmla="*/ 1248366 h 1421959"/>
              <a:gd name="connsiteX2" fmla="*/ 1968878 w 1968878"/>
              <a:gd name="connsiteY2" fmla="*/ 1363313 h 1421959"/>
              <a:gd name="connsiteX3" fmla="*/ 1864327 w 1968878"/>
              <a:gd name="connsiteY3" fmla="*/ 1390195 h 1421959"/>
              <a:gd name="connsiteX4" fmla="*/ 1549236 w 1968878"/>
              <a:gd name="connsiteY4" fmla="*/ 1421959 h 1421959"/>
              <a:gd name="connsiteX5" fmla="*/ 17543 w 1968878"/>
              <a:gd name="connsiteY5" fmla="*/ 173593 h 1421959"/>
              <a:gd name="connsiteX6" fmla="*/ 0 w 1968878"/>
              <a:gd name="connsiteY6" fmla="*/ 58647 h 1421959"/>
              <a:gd name="connsiteX7" fmla="*/ 104551 w 1968878"/>
              <a:gd name="connsiteY7" fmla="*/ 31764 h 1421959"/>
              <a:gd name="connsiteX8" fmla="*/ 419642 w 1968878"/>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78" h="1421959">
                <a:moveTo>
                  <a:pt x="419642" y="0"/>
                </a:moveTo>
                <a:cubicBezTo>
                  <a:pt x="1175181" y="0"/>
                  <a:pt x="1805548" y="535925"/>
                  <a:pt x="1951335" y="1248366"/>
                </a:cubicBezTo>
                <a:lnTo>
                  <a:pt x="1968878" y="1363313"/>
                </a:lnTo>
                <a:lnTo>
                  <a:pt x="1864327" y="1390195"/>
                </a:lnTo>
                <a:cubicBezTo>
                  <a:pt x="1762550" y="1411022"/>
                  <a:pt x="1657170" y="1421959"/>
                  <a:pt x="1549236" y="1421959"/>
                </a:cubicBezTo>
                <a:cubicBezTo>
                  <a:pt x="793697" y="1421959"/>
                  <a:pt x="163330" y="886034"/>
                  <a:pt x="17543" y="173593"/>
                </a:cubicBezTo>
                <a:lnTo>
                  <a:pt x="0" y="58647"/>
                </a:lnTo>
                <a:lnTo>
                  <a:pt x="104551" y="31764"/>
                </a:lnTo>
                <a:cubicBezTo>
                  <a:pt x="206328" y="10937"/>
                  <a:pt x="311708" y="0"/>
                  <a:pt x="419642" y="0"/>
                </a:cubicBezTo>
                <a:close/>
              </a:path>
            </a:pathLst>
          </a:custGeom>
          <a:solidFill>
            <a:srgbClr val="0072C6">
              <a:lumMod val="5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p:cNvSpPr txBox="1"/>
          <p:nvPr/>
        </p:nvSpPr>
        <p:spPr>
          <a:xfrm>
            <a:off x="9474331" y="2230168"/>
            <a:ext cx="2008622"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Information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Protection</a:t>
            </a:r>
          </a:p>
        </p:txBody>
      </p:sp>
      <p:sp>
        <p:nvSpPr>
          <p:cNvPr id="21" name="TextBox 20"/>
          <p:cNvSpPr txBox="1"/>
          <p:nvPr/>
        </p:nvSpPr>
        <p:spPr>
          <a:xfrm>
            <a:off x="6628087" y="2230169"/>
            <a:ext cx="1673276" cy="664797"/>
          </a:xfrm>
          <a:prstGeom prst="rect">
            <a:avLst/>
          </a:prstGeom>
          <a:noFill/>
        </p:spPr>
        <p:txBody>
          <a:bodyPr wrap="square" lIns="0" tIns="0" rIns="0" bIns="0" rtlCol="0">
            <a:spAutoFit/>
          </a:bodyPr>
          <a:lstStyle/>
          <a:p>
            <a:pPr marL="0" marR="0" lvl="0" indent="0" algn="ctr" defTabSz="914277" eaLnBrk="1" fontAlgn="auto" latinLnBrk="0" hangingPunct="1">
              <a:lnSpc>
                <a:spcPct val="90000"/>
              </a:lnSpc>
              <a:spcBef>
                <a:spcPct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Secure Identities</a:t>
            </a:r>
          </a:p>
        </p:txBody>
      </p:sp>
      <p:sp>
        <p:nvSpPr>
          <p:cNvPr id="22" name="TextBox 21"/>
          <p:cNvSpPr txBox="1"/>
          <p:nvPr/>
        </p:nvSpPr>
        <p:spPr>
          <a:xfrm>
            <a:off x="7909736" y="4548574"/>
            <a:ext cx="1888683"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Threat Resistance</a:t>
            </a:r>
          </a:p>
        </p:txBody>
      </p:sp>
      <p:sp>
        <p:nvSpPr>
          <p:cNvPr id="23" name="Freeform 11"/>
          <p:cNvSpPr>
            <a:spLocks noEditPoints="1"/>
          </p:cNvSpPr>
          <p:nvPr/>
        </p:nvSpPr>
        <p:spPr bwMode="auto">
          <a:xfrm>
            <a:off x="8695160" y="3045312"/>
            <a:ext cx="594681" cy="655319"/>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rgbClr val="FFFFFF"/>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079810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0-#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10" presetClass="exit" presetSubtype="0" fill="hold"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p:bldP spid="21" grpId="0"/>
      <p:bldP spid="22" grpId="0"/>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6346279" y="1233981"/>
            <a:ext cx="3126914" cy="3126914"/>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8"/>
          <p:cNvSpPr/>
          <p:nvPr/>
        </p:nvSpPr>
        <p:spPr bwMode="auto">
          <a:xfrm>
            <a:off x="7344939" y="2938936"/>
            <a:ext cx="3126914" cy="312691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8474533" y="1233981"/>
            <a:ext cx="3126914" cy="312691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Freeform 17"/>
          <p:cNvSpPr/>
          <p:nvPr/>
        </p:nvSpPr>
        <p:spPr bwMode="auto">
          <a:xfrm>
            <a:off x="8474533" y="1654277"/>
            <a:ext cx="998660" cy="2286322"/>
          </a:xfrm>
          <a:custGeom>
            <a:avLst/>
            <a:gdLst>
              <a:gd name="connsiteX0" fmla="*/ 499330 w 998660"/>
              <a:gd name="connsiteY0" fmla="*/ 0 h 2286322"/>
              <a:gd name="connsiteX1" fmla="*/ 540734 w 998660"/>
              <a:gd name="connsiteY1" fmla="*/ 37630 h 2286322"/>
              <a:gd name="connsiteX2" fmla="*/ 998660 w 998660"/>
              <a:gd name="connsiteY2" fmla="*/ 1143161 h 2286322"/>
              <a:gd name="connsiteX3" fmla="*/ 540734 w 998660"/>
              <a:gd name="connsiteY3" fmla="*/ 2248692 h 2286322"/>
              <a:gd name="connsiteX4" fmla="*/ 499330 w 998660"/>
              <a:gd name="connsiteY4" fmla="*/ 2286322 h 2286322"/>
              <a:gd name="connsiteX5" fmla="*/ 457926 w 998660"/>
              <a:gd name="connsiteY5" fmla="*/ 2248692 h 2286322"/>
              <a:gd name="connsiteX6" fmla="*/ 0 w 998660"/>
              <a:gd name="connsiteY6" fmla="*/ 1143161 h 2286322"/>
              <a:gd name="connsiteX7" fmla="*/ 457926 w 998660"/>
              <a:gd name="connsiteY7" fmla="*/ 37630 h 22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60" h="2286322">
                <a:moveTo>
                  <a:pt x="499330" y="0"/>
                </a:moveTo>
                <a:lnTo>
                  <a:pt x="540734" y="37630"/>
                </a:lnTo>
                <a:cubicBezTo>
                  <a:pt x="823664" y="320560"/>
                  <a:pt x="998660" y="711425"/>
                  <a:pt x="998660" y="1143161"/>
                </a:cubicBezTo>
                <a:cubicBezTo>
                  <a:pt x="998660" y="1574898"/>
                  <a:pt x="823664" y="1965762"/>
                  <a:pt x="540734" y="2248692"/>
                </a:cubicBezTo>
                <a:lnTo>
                  <a:pt x="499330" y="2286322"/>
                </a:lnTo>
                <a:lnTo>
                  <a:pt x="457926" y="2248692"/>
                </a:lnTo>
                <a:cubicBezTo>
                  <a:pt x="174996" y="1965762"/>
                  <a:pt x="0" y="1574898"/>
                  <a:pt x="0" y="1143161"/>
                </a:cubicBezTo>
                <a:cubicBezTo>
                  <a:pt x="0" y="711425"/>
                  <a:pt x="174996" y="320560"/>
                  <a:pt x="457926" y="3763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Freeform 20"/>
          <p:cNvSpPr/>
          <p:nvPr/>
        </p:nvSpPr>
        <p:spPr bwMode="auto">
          <a:xfrm>
            <a:off x="7365376" y="2938937"/>
            <a:ext cx="2087383" cy="1421959"/>
          </a:xfrm>
          <a:custGeom>
            <a:avLst/>
            <a:gdLst>
              <a:gd name="connsiteX0" fmla="*/ 1543021 w 2087383"/>
              <a:gd name="connsiteY0" fmla="*/ 0 h 1421959"/>
              <a:gd name="connsiteX1" fmla="*/ 2007945 w 2087383"/>
              <a:gd name="connsiteY1" fmla="*/ 70290 h 1421959"/>
              <a:gd name="connsiteX2" fmla="*/ 2087383 w 2087383"/>
              <a:gd name="connsiteY2" fmla="*/ 99365 h 1421959"/>
              <a:gd name="connsiteX3" fmla="*/ 2076054 w 2087383"/>
              <a:gd name="connsiteY3" fmla="*/ 173593 h 1421959"/>
              <a:gd name="connsiteX4" fmla="*/ 544361 w 2087383"/>
              <a:gd name="connsiteY4" fmla="*/ 1421959 h 1421959"/>
              <a:gd name="connsiteX5" fmla="*/ 79437 w 2087383"/>
              <a:gd name="connsiteY5" fmla="*/ 1351669 h 1421959"/>
              <a:gd name="connsiteX6" fmla="*/ 0 w 2087383"/>
              <a:gd name="connsiteY6" fmla="*/ 1322595 h 1421959"/>
              <a:gd name="connsiteX7" fmla="*/ 11328 w 2087383"/>
              <a:gd name="connsiteY7" fmla="*/ 1248366 h 1421959"/>
              <a:gd name="connsiteX8" fmla="*/ 1543021 w 2087383"/>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383" h="1421959">
                <a:moveTo>
                  <a:pt x="1543021" y="0"/>
                </a:moveTo>
                <a:cubicBezTo>
                  <a:pt x="1704922" y="0"/>
                  <a:pt x="1861076" y="24609"/>
                  <a:pt x="2007945" y="70290"/>
                </a:cubicBezTo>
                <a:lnTo>
                  <a:pt x="2087383" y="99365"/>
                </a:lnTo>
                <a:lnTo>
                  <a:pt x="2076054" y="173593"/>
                </a:lnTo>
                <a:cubicBezTo>
                  <a:pt x="1930267" y="886034"/>
                  <a:pt x="1299900" y="1421959"/>
                  <a:pt x="544361" y="1421959"/>
                </a:cubicBezTo>
                <a:cubicBezTo>
                  <a:pt x="382460" y="1421959"/>
                  <a:pt x="226307" y="1397350"/>
                  <a:pt x="79437" y="1351669"/>
                </a:cubicBezTo>
                <a:lnTo>
                  <a:pt x="0" y="1322595"/>
                </a:lnTo>
                <a:lnTo>
                  <a:pt x="11328" y="1248366"/>
                </a:lnTo>
                <a:cubicBezTo>
                  <a:pt x="157115" y="535925"/>
                  <a:pt x="787482" y="0"/>
                  <a:pt x="1543021" y="0"/>
                </a:cubicBezTo>
                <a:close/>
              </a:path>
            </a:pathLst>
          </a:custGeom>
          <a:solidFill>
            <a:schemeClr val="accent3">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Freeform 23"/>
          <p:cNvSpPr/>
          <p:nvPr/>
        </p:nvSpPr>
        <p:spPr bwMode="auto">
          <a:xfrm>
            <a:off x="8488754" y="2938937"/>
            <a:ext cx="1968878" cy="1421959"/>
          </a:xfrm>
          <a:custGeom>
            <a:avLst/>
            <a:gdLst>
              <a:gd name="connsiteX0" fmla="*/ 419642 w 1968878"/>
              <a:gd name="connsiteY0" fmla="*/ 0 h 1421959"/>
              <a:gd name="connsiteX1" fmla="*/ 1951335 w 1968878"/>
              <a:gd name="connsiteY1" fmla="*/ 1248366 h 1421959"/>
              <a:gd name="connsiteX2" fmla="*/ 1968878 w 1968878"/>
              <a:gd name="connsiteY2" fmla="*/ 1363313 h 1421959"/>
              <a:gd name="connsiteX3" fmla="*/ 1864327 w 1968878"/>
              <a:gd name="connsiteY3" fmla="*/ 1390195 h 1421959"/>
              <a:gd name="connsiteX4" fmla="*/ 1549236 w 1968878"/>
              <a:gd name="connsiteY4" fmla="*/ 1421959 h 1421959"/>
              <a:gd name="connsiteX5" fmla="*/ 17543 w 1968878"/>
              <a:gd name="connsiteY5" fmla="*/ 173593 h 1421959"/>
              <a:gd name="connsiteX6" fmla="*/ 0 w 1968878"/>
              <a:gd name="connsiteY6" fmla="*/ 58647 h 1421959"/>
              <a:gd name="connsiteX7" fmla="*/ 104551 w 1968878"/>
              <a:gd name="connsiteY7" fmla="*/ 31764 h 1421959"/>
              <a:gd name="connsiteX8" fmla="*/ 419642 w 1968878"/>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78" h="1421959">
                <a:moveTo>
                  <a:pt x="419642" y="0"/>
                </a:moveTo>
                <a:cubicBezTo>
                  <a:pt x="1175181" y="0"/>
                  <a:pt x="1805548" y="535925"/>
                  <a:pt x="1951335" y="1248366"/>
                </a:cubicBezTo>
                <a:lnTo>
                  <a:pt x="1968878" y="1363313"/>
                </a:lnTo>
                <a:lnTo>
                  <a:pt x="1864327" y="1390195"/>
                </a:lnTo>
                <a:cubicBezTo>
                  <a:pt x="1762550" y="1411022"/>
                  <a:pt x="1657170" y="1421959"/>
                  <a:pt x="1549236" y="1421959"/>
                </a:cubicBezTo>
                <a:cubicBezTo>
                  <a:pt x="793697" y="1421959"/>
                  <a:pt x="163330" y="886034"/>
                  <a:pt x="17543" y="173593"/>
                </a:cubicBezTo>
                <a:lnTo>
                  <a:pt x="0" y="58647"/>
                </a:lnTo>
                <a:lnTo>
                  <a:pt x="104551" y="31764"/>
                </a:lnTo>
                <a:cubicBezTo>
                  <a:pt x="206328" y="10937"/>
                  <a:pt x="311708" y="0"/>
                  <a:pt x="419642" y="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TextBox 12"/>
          <p:cNvSpPr txBox="1"/>
          <p:nvPr/>
        </p:nvSpPr>
        <p:spPr>
          <a:xfrm>
            <a:off x="9474331" y="2230168"/>
            <a:ext cx="2008622"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Information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Protection</a:t>
            </a:r>
          </a:p>
        </p:txBody>
      </p:sp>
      <p:sp>
        <p:nvSpPr>
          <p:cNvPr id="11" name="TextBox 10"/>
          <p:cNvSpPr txBox="1"/>
          <p:nvPr/>
        </p:nvSpPr>
        <p:spPr>
          <a:xfrm>
            <a:off x="6628087" y="2230169"/>
            <a:ext cx="1673276" cy="664797"/>
          </a:xfrm>
          <a:prstGeom prst="rect">
            <a:avLst/>
          </a:prstGeom>
          <a:noFill/>
        </p:spPr>
        <p:txBody>
          <a:bodyPr wrap="square" lIns="0" tIns="0" rIns="0" bIns="0" rtlCol="0">
            <a:spAutoFit/>
          </a:bodyPr>
          <a:lstStyle/>
          <a:p>
            <a:pPr marL="0" marR="0" lvl="0" indent="0" algn="ctr" defTabSz="914277" eaLnBrk="1" fontAlgn="auto" latinLnBrk="0" hangingPunct="1">
              <a:lnSpc>
                <a:spcPct val="90000"/>
              </a:lnSpc>
              <a:spcBef>
                <a:spcPct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Secure Identities</a:t>
            </a:r>
          </a:p>
        </p:txBody>
      </p:sp>
      <p:sp>
        <p:nvSpPr>
          <p:cNvPr id="12" name="TextBox 11"/>
          <p:cNvSpPr txBox="1"/>
          <p:nvPr/>
        </p:nvSpPr>
        <p:spPr>
          <a:xfrm>
            <a:off x="7909736" y="4548574"/>
            <a:ext cx="1888683"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Threat Resistance</a:t>
            </a:r>
          </a:p>
        </p:txBody>
      </p:sp>
      <p:sp>
        <p:nvSpPr>
          <p:cNvPr id="15" name="Freeform 11"/>
          <p:cNvSpPr>
            <a:spLocks noEditPoints="1"/>
          </p:cNvSpPr>
          <p:nvPr/>
        </p:nvSpPr>
        <p:spPr bwMode="auto">
          <a:xfrm>
            <a:off x="8695160" y="3045312"/>
            <a:ext cx="594681" cy="655319"/>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p:nvSpPr>
        <p:spPr>
          <a:xfrm>
            <a:off x="407728" y="2343100"/>
            <a:ext cx="4874424" cy="2308324"/>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
                <a:srgbClr val="00BCF2"/>
              </a:buClr>
              <a:buSzTx/>
              <a:buFontTx/>
              <a:buNone/>
              <a:tabLst/>
              <a:defRPr/>
            </a:pPr>
            <a:r>
              <a:rPr kumimoji="0" lang="en-US" sz="4000" b="1" i="0" u="none" strike="noStrike" kern="0" cap="none" spc="-100" normalizeH="0" baseline="0" noProof="0" dirty="0">
                <a:ln w="3175">
                  <a:noFill/>
                </a:ln>
                <a:solidFill>
                  <a:srgbClr val="505050"/>
                </a:solidFill>
                <a:effectLst/>
                <a:uLnTx/>
                <a:uFillTx/>
                <a:latin typeface="Segoe UI Semibold" panose="020B0702040204020203" pitchFamily="34" charset="0"/>
                <a:cs typeface="Segoe UI Semibold" panose="020B0702040204020203" pitchFamily="34" charset="0"/>
              </a:rPr>
              <a:t>WINDOWS 10  PROTECTS YOU FROM MODERN SECURITY THREATS</a:t>
            </a: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215124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56" y="4876244"/>
            <a:ext cx="12435840" cy="2166369"/>
          </a:xfrm>
          <a:prstGeom prst="rect">
            <a:avLst/>
          </a:prstGeom>
          <a:noFill/>
          <a:ln>
            <a:noFill/>
          </a:ln>
        </p:spPr>
      </p:pic>
      <p:pic>
        <p:nvPicPr>
          <p:cNvPr id="96" name="Picture 9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90" y="0"/>
            <a:ext cx="12435840" cy="2166369"/>
          </a:xfrm>
          <a:prstGeom prst="rect">
            <a:avLst/>
          </a:prstGeom>
          <a:noFill/>
          <a:ln>
            <a:noFill/>
          </a:ln>
        </p:spPr>
      </p:pic>
      <p:sp>
        <p:nvSpPr>
          <p:cNvPr id="5" name="Rectangle 4"/>
          <p:cNvSpPr/>
          <p:nvPr/>
        </p:nvSpPr>
        <p:spPr>
          <a:xfrm>
            <a:off x="882" y="0"/>
            <a:ext cx="12434711" cy="1593197"/>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Title 1"/>
          <p:cNvSpPr txBox="1">
            <a:spLocks/>
          </p:cNvSpPr>
          <p:nvPr/>
        </p:nvSpPr>
        <p:spPr>
          <a:xfrm>
            <a:off x="1322441" y="329482"/>
            <a:ext cx="9791594" cy="917444"/>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264" dirty="0">
                <a:solidFill>
                  <a:srgbClr val="FFFFFF"/>
                </a:solidFill>
                <a:ea typeface="Segoe UI" pitchFamily="34" charset="0"/>
                <a:cs typeface="Segoe UI Light" panose="020B0502040204020203" pitchFamily="34" charset="0"/>
              </a:rPr>
              <a:t>The Windows 10 Defense Stack</a:t>
            </a:r>
          </a:p>
        </p:txBody>
      </p:sp>
      <p:sp>
        <p:nvSpPr>
          <p:cNvPr id="6" name="Rectangle 5"/>
          <p:cNvSpPr/>
          <p:nvPr/>
        </p:nvSpPr>
        <p:spPr>
          <a:xfrm>
            <a:off x="882" y="5850542"/>
            <a:ext cx="12434711" cy="1143983"/>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5" name="Rectangle 34"/>
          <p:cNvSpPr/>
          <p:nvPr/>
        </p:nvSpPr>
        <p:spPr>
          <a:xfrm>
            <a:off x="882" y="1593197"/>
            <a:ext cx="12434711" cy="48771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5" name="Rectangle 44"/>
          <p:cNvSpPr/>
          <p:nvPr/>
        </p:nvSpPr>
        <p:spPr>
          <a:xfrm>
            <a:off x="882" y="1593197"/>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6" name="Rectangle 45"/>
          <p:cNvSpPr/>
          <p:nvPr/>
        </p:nvSpPr>
        <p:spPr>
          <a:xfrm>
            <a:off x="882" y="6472075"/>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9" name="Right Arrow 98"/>
          <p:cNvSpPr/>
          <p:nvPr/>
        </p:nvSpPr>
        <p:spPr>
          <a:xfrm>
            <a:off x="-3356" y="1915735"/>
            <a:ext cx="12439831" cy="345781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0" name="Rectangle 99"/>
          <p:cNvSpPr/>
          <p:nvPr/>
        </p:nvSpPr>
        <p:spPr>
          <a:xfrm>
            <a:off x="1295964" y="2984611"/>
            <a:ext cx="1487557"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Health attestation </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Device Control</a:t>
            </a:r>
          </a:p>
          <a:p>
            <a:pPr lvl="0" algn="ctr" defTabSz="914010">
              <a:defRPr/>
            </a:pPr>
            <a:r>
              <a:rPr lang="en-US" sz="1224" dirty="0">
                <a:solidFill>
                  <a:prstClr val="black"/>
                </a:solidFill>
                <a:latin typeface="Calibri" panose="020F0502020204030204"/>
              </a:rPr>
              <a:t>Security policies</a:t>
            </a:r>
          </a:p>
        </p:txBody>
      </p:sp>
      <p:sp>
        <p:nvSpPr>
          <p:cNvPr id="101" name="Rectangle 100"/>
          <p:cNvSpPr/>
          <p:nvPr/>
        </p:nvSpPr>
        <p:spPr>
          <a:xfrm>
            <a:off x="3001446" y="2984611"/>
            <a:ext cx="1445510"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Built-in 2FA</a:t>
            </a:r>
          </a:p>
          <a:p>
            <a:pPr lvl="0" algn="ctr" defTabSz="914010">
              <a:defRPr/>
            </a:pPr>
            <a:r>
              <a:rPr lang="en-US" sz="1224" dirty="0">
                <a:solidFill>
                  <a:prstClr val="black"/>
                </a:solidFill>
                <a:latin typeface="Calibri" panose="020F0502020204030204"/>
              </a:rPr>
              <a:t>Account lockdown</a:t>
            </a:r>
          </a:p>
          <a:p>
            <a:pPr lvl="0" algn="ctr" defTabSz="914010">
              <a:defRPr/>
            </a:pPr>
            <a:r>
              <a:rPr lang="en-US" sz="1224" dirty="0">
                <a:solidFill>
                  <a:prstClr val="black"/>
                </a:solidFill>
                <a:latin typeface="Calibri" panose="020F0502020204030204"/>
              </a:rPr>
              <a:t>Credential Guard Microsoft Passport</a:t>
            </a:r>
          </a:p>
          <a:p>
            <a:pPr lvl="0" algn="ctr" defTabSz="914010">
              <a:defRPr/>
            </a:pPr>
            <a:r>
              <a:rPr lang="en-US" sz="1224" dirty="0">
                <a:solidFill>
                  <a:prstClr val="black"/>
                </a:solidFill>
                <a:latin typeface="Calibri" panose="020F0502020204030204"/>
              </a:rPr>
              <a:t>Windows Hello ;)</a:t>
            </a:r>
          </a:p>
        </p:txBody>
      </p:sp>
      <p:sp>
        <p:nvSpPr>
          <p:cNvPr id="102" name="Rectangle 101"/>
          <p:cNvSpPr/>
          <p:nvPr/>
        </p:nvSpPr>
        <p:spPr>
          <a:xfrm>
            <a:off x="4660659"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protection / Drive encryption</a:t>
            </a:r>
          </a:p>
          <a:p>
            <a:pPr lvl="0" algn="ctr" defTabSz="914010">
              <a:defRPr/>
            </a:pPr>
            <a:r>
              <a:rPr lang="en-US" sz="1224" dirty="0">
                <a:solidFill>
                  <a:prstClr val="black"/>
                </a:solidFill>
                <a:latin typeface="Calibri" panose="020F0502020204030204"/>
              </a:rPr>
              <a:t>Enterprise Data Protection</a:t>
            </a:r>
          </a:p>
          <a:p>
            <a:pPr lvl="0" algn="ctr" defTabSz="914010">
              <a:defRPr/>
            </a:pPr>
            <a:r>
              <a:rPr lang="en-US" sz="1224" dirty="0">
                <a:solidFill>
                  <a:prstClr val="black"/>
                </a:solidFill>
                <a:latin typeface="Calibri" panose="020F0502020204030204"/>
              </a:rPr>
              <a:t>Conditional access</a:t>
            </a:r>
          </a:p>
        </p:txBody>
      </p:sp>
      <p:sp>
        <p:nvSpPr>
          <p:cNvPr id="103" name="Rectangle 102"/>
          <p:cNvSpPr/>
          <p:nvPr/>
        </p:nvSpPr>
        <p:spPr>
          <a:xfrm>
            <a:off x="6335240"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SmartScreen</a:t>
            </a:r>
          </a:p>
          <a:p>
            <a:pPr lvl="0" algn="ctr" defTabSz="914010">
              <a:defRPr/>
            </a:pPr>
            <a:r>
              <a:rPr lang="en-US" sz="1224" dirty="0">
                <a:solidFill>
                  <a:prstClr val="black"/>
                </a:solidFill>
                <a:latin typeface="Calibri" panose="020F0502020204030204"/>
              </a:rPr>
              <a:t>AppLocker</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Windows Defender</a:t>
            </a:r>
          </a:p>
          <a:p>
            <a:pPr lvl="0" algn="ctr" defTabSz="914010">
              <a:defRPr/>
            </a:pPr>
            <a:r>
              <a:rPr lang="en-US" sz="1224" dirty="0">
                <a:solidFill>
                  <a:prstClr val="black"/>
                </a:solidFill>
                <a:latin typeface="Calibri" panose="020F0502020204030204"/>
              </a:rPr>
              <a:t>Network/Firewall</a:t>
            </a:r>
          </a:p>
        </p:txBody>
      </p:sp>
      <p:sp>
        <p:nvSpPr>
          <p:cNvPr id="106" name="TextBox 105"/>
          <p:cNvSpPr txBox="1"/>
          <p:nvPr/>
        </p:nvSpPr>
        <p:spPr>
          <a:xfrm>
            <a:off x="1295964" y="5203373"/>
            <a:ext cx="1487212"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Device protection</a:t>
            </a:r>
          </a:p>
        </p:txBody>
      </p:sp>
      <p:sp>
        <p:nvSpPr>
          <p:cNvPr id="107" name="TextBox 106"/>
          <p:cNvSpPr txBox="1"/>
          <p:nvPr/>
        </p:nvSpPr>
        <p:spPr>
          <a:xfrm>
            <a:off x="3001447" y="5236529"/>
            <a:ext cx="1445510"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0" i="0" u="none" strike="noStrike" kern="1200" cap="none" spc="0" normalizeH="0" baseline="0" noProof="0" dirty="0">
              <a:ln>
                <a:noFill/>
              </a:ln>
              <a:effectLst/>
              <a:uLnTx/>
              <a:uFillTx/>
              <a:latin typeface="Segoe UI Light"/>
              <a:ea typeface="Segoe UI" pitchFamily="34" charset="0"/>
              <a:cs typeface="Segoe UI Light" panose="020B0502040204020203" pitchFamily="34" charset="0"/>
            </a:endParaRPr>
          </a:p>
        </p:txBody>
      </p:sp>
      <p:sp>
        <p:nvSpPr>
          <p:cNvPr id="108" name="TextBox 107"/>
          <p:cNvSpPr txBox="1"/>
          <p:nvPr/>
        </p:nvSpPr>
        <p:spPr>
          <a:xfrm>
            <a:off x="4660659" y="5236529"/>
            <a:ext cx="1460878" cy="384201"/>
          </a:xfrm>
          <a:prstGeom prst="rect">
            <a:avLst/>
          </a:prstGeom>
        </p:spPr>
        <p:txBody>
          <a:bodyPr vert="horz" wrap="square" lIns="93260" tIns="93260" rIns="93260" bIns="93260" rtlCol="0" anchor="t">
            <a:noAutofit/>
          </a:bodyPr>
          <a:lstStyle/>
          <a:p>
            <a:pPr lvl="0"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Information protection</a:t>
            </a:r>
          </a:p>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9" name="TextBox 108"/>
          <p:cNvSpPr txBox="1"/>
          <p:nvPr/>
        </p:nvSpPr>
        <p:spPr>
          <a:xfrm>
            <a:off x="6335239" y="5236529"/>
            <a:ext cx="1460878" cy="384201"/>
          </a:xfrm>
          <a:prstGeom prst="rect">
            <a:avLst/>
          </a:prstGeom>
        </p:spPr>
        <p:txBody>
          <a:bodyPr vert="horz" wrap="square" lIns="93260" tIns="93260" rIns="93260" bIns="93260" rtlCol="0" anchor="t">
            <a:noAutofit/>
          </a:bodyPr>
          <a:lstStyle/>
          <a:p>
            <a:pPr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Threat resistance</a:t>
            </a:r>
          </a:p>
        </p:txBody>
      </p:sp>
      <p:sp>
        <p:nvSpPr>
          <p:cNvPr id="113" name="Left Brace 112"/>
          <p:cNvSpPr/>
          <p:nvPr/>
        </p:nvSpPr>
        <p:spPr>
          <a:xfrm rot="5400000">
            <a:off x="4336422" y="-530165"/>
            <a:ext cx="419237" cy="6500153"/>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TextBox 113"/>
          <p:cNvSpPr txBox="1"/>
          <p:nvPr/>
        </p:nvSpPr>
        <p:spPr>
          <a:xfrm>
            <a:off x="4088840"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Pre breach</a:t>
            </a:r>
          </a:p>
        </p:txBody>
      </p:sp>
      <p:sp>
        <p:nvSpPr>
          <p:cNvPr id="116" name="TextBox 115"/>
          <p:cNvSpPr txBox="1"/>
          <p:nvPr/>
        </p:nvSpPr>
        <p:spPr>
          <a:xfrm>
            <a:off x="2967406" y="5211813"/>
            <a:ext cx="1460878"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Identity</a:t>
            </a:r>
            <a:r>
              <a:rPr kumimoji="0" lang="en-US" sz="1200" b="1" i="0" u="none" strike="noStrike" kern="1200" cap="none" spc="0" normalizeH="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 protection</a:t>
            </a: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8" name="TextBox 117"/>
          <p:cNvSpPr txBox="1"/>
          <p:nvPr/>
        </p:nvSpPr>
        <p:spPr>
          <a:xfrm>
            <a:off x="8425845" y="5108807"/>
            <a:ext cx="2105696" cy="606420"/>
          </a:xfrm>
          <a:prstGeom prst="rect">
            <a:avLst/>
          </a:prstGeom>
        </p:spPr>
        <p:txBody>
          <a:bodyPr vert="horz" wrap="square" lIns="93260" tIns="93260" rIns="93260" bIns="93260" rtlCol="0" anchor="ctr">
            <a:noAutofit/>
          </a:bodyPr>
          <a:lstStyle/>
          <a:p>
            <a:pPr lvl="0" algn="ctr" defTabSz="914010">
              <a:defRPr/>
            </a:pPr>
            <a:endPar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3991190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56" y="4876244"/>
            <a:ext cx="12435840" cy="2166369"/>
          </a:xfrm>
          <a:prstGeom prst="rect">
            <a:avLst/>
          </a:prstGeom>
          <a:noFill/>
          <a:ln>
            <a:noFill/>
          </a:ln>
        </p:spPr>
      </p:pic>
      <p:pic>
        <p:nvPicPr>
          <p:cNvPr id="96" name="Picture 9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90" y="0"/>
            <a:ext cx="12435840" cy="2166369"/>
          </a:xfrm>
          <a:prstGeom prst="rect">
            <a:avLst/>
          </a:prstGeom>
          <a:noFill/>
          <a:ln>
            <a:noFill/>
          </a:ln>
        </p:spPr>
      </p:pic>
      <p:sp>
        <p:nvSpPr>
          <p:cNvPr id="5" name="Rectangle 4"/>
          <p:cNvSpPr/>
          <p:nvPr/>
        </p:nvSpPr>
        <p:spPr>
          <a:xfrm>
            <a:off x="882" y="0"/>
            <a:ext cx="12434711" cy="1593197"/>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Title 1"/>
          <p:cNvSpPr txBox="1">
            <a:spLocks/>
          </p:cNvSpPr>
          <p:nvPr/>
        </p:nvSpPr>
        <p:spPr>
          <a:xfrm>
            <a:off x="1322441" y="329482"/>
            <a:ext cx="9791594" cy="917444"/>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264" dirty="0">
                <a:solidFill>
                  <a:srgbClr val="FFFFFF"/>
                </a:solidFill>
                <a:ea typeface="Segoe UI" pitchFamily="34" charset="0"/>
                <a:cs typeface="Segoe UI Light" panose="020B0502040204020203" pitchFamily="34" charset="0"/>
              </a:rPr>
              <a:t>The Windows 10 Defense Stack</a:t>
            </a:r>
          </a:p>
        </p:txBody>
      </p:sp>
      <p:sp>
        <p:nvSpPr>
          <p:cNvPr id="6" name="Rectangle 5"/>
          <p:cNvSpPr/>
          <p:nvPr/>
        </p:nvSpPr>
        <p:spPr>
          <a:xfrm>
            <a:off x="882" y="5850542"/>
            <a:ext cx="12434711" cy="1143983"/>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5" name="Rectangle 34"/>
          <p:cNvSpPr/>
          <p:nvPr/>
        </p:nvSpPr>
        <p:spPr>
          <a:xfrm>
            <a:off x="882" y="1593197"/>
            <a:ext cx="12434711" cy="48771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5" name="Rectangle 44"/>
          <p:cNvSpPr/>
          <p:nvPr/>
        </p:nvSpPr>
        <p:spPr>
          <a:xfrm>
            <a:off x="882" y="1593197"/>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6" name="Rectangle 45"/>
          <p:cNvSpPr/>
          <p:nvPr/>
        </p:nvSpPr>
        <p:spPr>
          <a:xfrm>
            <a:off x="882" y="6472075"/>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9" name="Right Arrow 98"/>
          <p:cNvSpPr/>
          <p:nvPr/>
        </p:nvSpPr>
        <p:spPr>
          <a:xfrm>
            <a:off x="-3356" y="1915735"/>
            <a:ext cx="12439831" cy="345781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0" name="Rectangle 99"/>
          <p:cNvSpPr/>
          <p:nvPr/>
        </p:nvSpPr>
        <p:spPr>
          <a:xfrm>
            <a:off x="1295964" y="2984611"/>
            <a:ext cx="1487557"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Health attestation </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Device Control</a:t>
            </a:r>
          </a:p>
          <a:p>
            <a:pPr lvl="0" algn="ctr" defTabSz="914010">
              <a:defRPr/>
            </a:pPr>
            <a:r>
              <a:rPr lang="en-US" sz="1224" dirty="0">
                <a:solidFill>
                  <a:prstClr val="black"/>
                </a:solidFill>
                <a:latin typeface="Calibri" panose="020F0502020204030204"/>
              </a:rPr>
              <a:t>Security policies</a:t>
            </a:r>
          </a:p>
        </p:txBody>
      </p:sp>
      <p:sp>
        <p:nvSpPr>
          <p:cNvPr id="101" name="Rectangle 100"/>
          <p:cNvSpPr/>
          <p:nvPr/>
        </p:nvSpPr>
        <p:spPr>
          <a:xfrm>
            <a:off x="3001446" y="2984611"/>
            <a:ext cx="1445510"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Built-in 2FA</a:t>
            </a:r>
          </a:p>
          <a:p>
            <a:pPr lvl="0" algn="ctr" defTabSz="914010">
              <a:defRPr/>
            </a:pPr>
            <a:r>
              <a:rPr lang="en-US" sz="1224" dirty="0">
                <a:solidFill>
                  <a:prstClr val="black"/>
                </a:solidFill>
                <a:latin typeface="Calibri" panose="020F0502020204030204"/>
              </a:rPr>
              <a:t>Account lockdown</a:t>
            </a:r>
          </a:p>
          <a:p>
            <a:pPr lvl="0" algn="ctr" defTabSz="914010">
              <a:defRPr/>
            </a:pPr>
            <a:r>
              <a:rPr lang="en-US" sz="1224" dirty="0">
                <a:solidFill>
                  <a:prstClr val="black"/>
                </a:solidFill>
                <a:latin typeface="Calibri" panose="020F0502020204030204"/>
              </a:rPr>
              <a:t>Credential Guard Microsoft Passport</a:t>
            </a:r>
          </a:p>
          <a:p>
            <a:pPr lvl="0" algn="ctr" defTabSz="914010">
              <a:defRPr/>
            </a:pPr>
            <a:r>
              <a:rPr lang="en-US" sz="1224" dirty="0">
                <a:solidFill>
                  <a:prstClr val="black"/>
                </a:solidFill>
                <a:latin typeface="Calibri" panose="020F0502020204030204"/>
              </a:rPr>
              <a:t>Windows Hello ;)</a:t>
            </a:r>
          </a:p>
        </p:txBody>
      </p:sp>
      <p:sp>
        <p:nvSpPr>
          <p:cNvPr id="102" name="Rectangle 101"/>
          <p:cNvSpPr/>
          <p:nvPr/>
        </p:nvSpPr>
        <p:spPr>
          <a:xfrm>
            <a:off x="4660659"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protection / Drive encryption</a:t>
            </a:r>
          </a:p>
          <a:p>
            <a:pPr lvl="0" algn="ctr" defTabSz="914010">
              <a:defRPr/>
            </a:pPr>
            <a:r>
              <a:rPr lang="en-US" sz="1224" dirty="0">
                <a:solidFill>
                  <a:prstClr val="black"/>
                </a:solidFill>
                <a:latin typeface="Calibri" panose="020F0502020204030204"/>
              </a:rPr>
              <a:t>Enterprise Data Protection</a:t>
            </a:r>
          </a:p>
          <a:p>
            <a:pPr lvl="0" algn="ctr" defTabSz="914010">
              <a:defRPr/>
            </a:pPr>
            <a:r>
              <a:rPr lang="en-US" sz="1224" dirty="0">
                <a:solidFill>
                  <a:prstClr val="black"/>
                </a:solidFill>
                <a:latin typeface="Calibri" panose="020F0502020204030204"/>
              </a:rPr>
              <a:t>Conditional access</a:t>
            </a:r>
          </a:p>
        </p:txBody>
      </p:sp>
      <p:sp>
        <p:nvSpPr>
          <p:cNvPr id="103" name="Rectangle 102"/>
          <p:cNvSpPr/>
          <p:nvPr/>
        </p:nvSpPr>
        <p:spPr>
          <a:xfrm>
            <a:off x="6335240"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SmartScreen</a:t>
            </a:r>
          </a:p>
          <a:p>
            <a:pPr lvl="0" algn="ctr" defTabSz="914010">
              <a:defRPr/>
            </a:pPr>
            <a:r>
              <a:rPr lang="en-US" sz="1224" dirty="0">
                <a:solidFill>
                  <a:prstClr val="black"/>
                </a:solidFill>
                <a:latin typeface="Calibri" panose="020F0502020204030204"/>
              </a:rPr>
              <a:t>AppLocker</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Windows Defender</a:t>
            </a:r>
          </a:p>
          <a:p>
            <a:pPr lvl="0" algn="ctr" defTabSz="914010">
              <a:defRPr/>
            </a:pPr>
            <a:r>
              <a:rPr lang="en-US" sz="1224" dirty="0">
                <a:solidFill>
                  <a:prstClr val="black"/>
                </a:solidFill>
                <a:latin typeface="Calibri" panose="020F0502020204030204"/>
              </a:rPr>
              <a:t>Network/Firewall</a:t>
            </a:r>
          </a:p>
        </p:txBody>
      </p:sp>
      <p:sp>
        <p:nvSpPr>
          <p:cNvPr id="104" name="Rectangle 103"/>
          <p:cNvSpPr/>
          <p:nvPr/>
        </p:nvSpPr>
        <p:spPr>
          <a:xfrm>
            <a:off x="8009821" y="2984611"/>
            <a:ext cx="1460878" cy="2172122"/>
          </a:xfrm>
          <a:prstGeom prst="rect">
            <a:avLst/>
          </a:prstGeom>
          <a:solidFill>
            <a:schemeClr val="bg1">
              <a:lumMod val="85000"/>
            </a:schemeClr>
          </a:solidFill>
          <a:ln w="57150">
            <a:solidFill>
              <a:srgbClr val="505050"/>
            </a:solidFill>
          </a:ln>
        </p:spPr>
        <p:txBody>
          <a:bodyPr vert="horz" wrap="square" lIns="89608" tIns="44805" rIns="89608" bIns="44805" numCol="1" anchor="ctr" anchorCtr="0" compatLnSpc="1">
            <a:prstTxWarp prst="textNoShape">
              <a:avLst/>
            </a:prstTxWarp>
          </a:bodyPr>
          <a:lstStyle/>
          <a:p>
            <a:pPr algn="ctr" defTabSz="914010">
              <a:defRPr/>
            </a:pPr>
            <a:r>
              <a:rPr lang="en-US" sz="1224" dirty="0">
                <a:solidFill>
                  <a:prstClr val="black"/>
                </a:solidFill>
                <a:latin typeface="Calibri" panose="020F0502020204030204"/>
              </a:rPr>
              <a:t>Windows Defender ATP</a:t>
            </a:r>
          </a:p>
        </p:txBody>
      </p:sp>
      <p:sp>
        <p:nvSpPr>
          <p:cNvPr id="106" name="TextBox 105"/>
          <p:cNvSpPr txBox="1"/>
          <p:nvPr/>
        </p:nvSpPr>
        <p:spPr>
          <a:xfrm>
            <a:off x="1295964" y="5203373"/>
            <a:ext cx="1487212"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Device protection</a:t>
            </a:r>
          </a:p>
        </p:txBody>
      </p:sp>
      <p:sp>
        <p:nvSpPr>
          <p:cNvPr id="107" name="TextBox 106"/>
          <p:cNvSpPr txBox="1"/>
          <p:nvPr/>
        </p:nvSpPr>
        <p:spPr>
          <a:xfrm>
            <a:off x="3001447" y="5236529"/>
            <a:ext cx="1445510"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0" i="0" u="none" strike="noStrike" kern="1200" cap="none" spc="0" normalizeH="0" baseline="0" noProof="0" dirty="0">
              <a:ln>
                <a:noFill/>
              </a:ln>
              <a:effectLst/>
              <a:uLnTx/>
              <a:uFillTx/>
              <a:latin typeface="Segoe UI Light"/>
              <a:ea typeface="Segoe UI" pitchFamily="34" charset="0"/>
              <a:cs typeface="Segoe UI Light" panose="020B0502040204020203" pitchFamily="34" charset="0"/>
            </a:endParaRPr>
          </a:p>
        </p:txBody>
      </p:sp>
      <p:sp>
        <p:nvSpPr>
          <p:cNvPr id="108" name="TextBox 107"/>
          <p:cNvSpPr txBox="1"/>
          <p:nvPr/>
        </p:nvSpPr>
        <p:spPr>
          <a:xfrm>
            <a:off x="4660659" y="5236529"/>
            <a:ext cx="1460878" cy="384201"/>
          </a:xfrm>
          <a:prstGeom prst="rect">
            <a:avLst/>
          </a:prstGeom>
        </p:spPr>
        <p:txBody>
          <a:bodyPr vert="horz" wrap="square" lIns="93260" tIns="93260" rIns="93260" bIns="93260" rtlCol="0" anchor="t">
            <a:noAutofit/>
          </a:bodyPr>
          <a:lstStyle/>
          <a:p>
            <a:pPr lvl="0"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Information protection</a:t>
            </a:r>
          </a:p>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9" name="TextBox 108"/>
          <p:cNvSpPr txBox="1"/>
          <p:nvPr/>
        </p:nvSpPr>
        <p:spPr>
          <a:xfrm>
            <a:off x="6335239" y="5236529"/>
            <a:ext cx="1460878" cy="384201"/>
          </a:xfrm>
          <a:prstGeom prst="rect">
            <a:avLst/>
          </a:prstGeom>
        </p:spPr>
        <p:txBody>
          <a:bodyPr vert="horz" wrap="square" lIns="93260" tIns="93260" rIns="93260" bIns="93260" rtlCol="0" anchor="t">
            <a:noAutofit/>
          </a:bodyPr>
          <a:lstStyle/>
          <a:p>
            <a:pPr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Threat resistance</a:t>
            </a:r>
          </a:p>
        </p:txBody>
      </p:sp>
      <p:sp>
        <p:nvSpPr>
          <p:cNvPr id="110" name="TextBox 109"/>
          <p:cNvSpPr txBox="1"/>
          <p:nvPr/>
        </p:nvSpPr>
        <p:spPr>
          <a:xfrm>
            <a:off x="7689900" y="5104778"/>
            <a:ext cx="2105696" cy="606420"/>
          </a:xfrm>
          <a:prstGeom prst="rect">
            <a:avLst/>
          </a:prstGeom>
        </p:spPr>
        <p:txBody>
          <a:bodyPr vert="horz" wrap="square" lIns="93260" tIns="93260" rIns="93260" bIns="93260" rtlCol="0" anchor="ctr">
            <a:noAutofit/>
          </a:bodyPr>
          <a:lstStyle/>
          <a:p>
            <a:pPr lvl="0" algn="ctr" defTabSz="914010">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Breach detection</a:t>
            </a:r>
          </a:p>
          <a:p>
            <a:pPr algn="ctr" defTabSz="914010">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Investigation &amp; Response</a:t>
            </a:r>
          </a:p>
        </p:txBody>
      </p:sp>
      <p:sp>
        <p:nvSpPr>
          <p:cNvPr id="112" name="Left Brace 111"/>
          <p:cNvSpPr/>
          <p:nvPr/>
        </p:nvSpPr>
        <p:spPr>
          <a:xfrm rot="5400000">
            <a:off x="8537756" y="1981036"/>
            <a:ext cx="405009" cy="1460877"/>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Left Brace 112"/>
          <p:cNvSpPr/>
          <p:nvPr/>
        </p:nvSpPr>
        <p:spPr>
          <a:xfrm rot="5400000">
            <a:off x="4336422" y="-530165"/>
            <a:ext cx="419237" cy="6500153"/>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TextBox 113"/>
          <p:cNvSpPr txBox="1"/>
          <p:nvPr/>
        </p:nvSpPr>
        <p:spPr>
          <a:xfrm>
            <a:off x="4088840"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Pre breach</a:t>
            </a:r>
          </a:p>
        </p:txBody>
      </p:sp>
      <p:sp>
        <p:nvSpPr>
          <p:cNvPr id="115" name="TextBox 114"/>
          <p:cNvSpPr txBox="1"/>
          <p:nvPr/>
        </p:nvSpPr>
        <p:spPr>
          <a:xfrm>
            <a:off x="8385008"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Post breach</a:t>
            </a:r>
          </a:p>
        </p:txBody>
      </p:sp>
      <p:sp>
        <p:nvSpPr>
          <p:cNvPr id="116" name="TextBox 115"/>
          <p:cNvSpPr txBox="1"/>
          <p:nvPr/>
        </p:nvSpPr>
        <p:spPr>
          <a:xfrm>
            <a:off x="2967406" y="5211813"/>
            <a:ext cx="1460878"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Identity</a:t>
            </a:r>
            <a:r>
              <a:rPr kumimoji="0" lang="en-US" sz="1200" b="1" i="0" u="none" strike="noStrike" kern="1200" cap="none" spc="0" normalizeH="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 protection</a:t>
            </a: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8" name="TextBox 117"/>
          <p:cNvSpPr txBox="1"/>
          <p:nvPr/>
        </p:nvSpPr>
        <p:spPr>
          <a:xfrm>
            <a:off x="8425845" y="5108807"/>
            <a:ext cx="2105696" cy="606420"/>
          </a:xfrm>
          <a:prstGeom prst="rect">
            <a:avLst/>
          </a:prstGeom>
        </p:spPr>
        <p:txBody>
          <a:bodyPr vert="horz" wrap="square" lIns="93260" tIns="93260" rIns="93260" bIns="93260" rtlCol="0" anchor="ctr">
            <a:noAutofit/>
          </a:bodyPr>
          <a:lstStyle/>
          <a:p>
            <a:pPr lvl="0" algn="ctr" defTabSz="914010">
              <a:defRPr/>
            </a:pPr>
            <a:endPar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403504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0" grpId="0"/>
      <p:bldP spid="112" grpId="0" animBg="1"/>
      <p:bldP spid="115"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p:nvSpPr>
        <p:spPr bwMode="auto">
          <a:xfrm>
            <a:off x="4169919" y="546100"/>
            <a:ext cx="4096636" cy="57277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402116" y="2636651"/>
            <a:ext cx="9632244" cy="2176417"/>
          </a:xfrm>
          <a:prstGeom prst="rect">
            <a:avLst/>
          </a:prstGeom>
          <a:solidFill>
            <a:schemeClr val="bg1"/>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p:cNvSpPr txBox="1"/>
          <p:nvPr/>
        </p:nvSpPr>
        <p:spPr>
          <a:xfrm>
            <a:off x="1680558" y="3078528"/>
            <a:ext cx="2827680"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Trusted by default,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until</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defined as threat</a:t>
            </a:r>
          </a:p>
        </p:txBody>
      </p:sp>
      <p:sp>
        <p:nvSpPr>
          <p:cNvPr id="18" name="TextBox 17"/>
          <p:cNvSpPr txBox="1"/>
          <p:nvPr/>
        </p:nvSpPr>
        <p:spPr>
          <a:xfrm>
            <a:off x="7799295" y="3078528"/>
            <a:ext cx="2827680" cy="1292662"/>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Detection based methods are unable to keep up</a:t>
            </a:r>
          </a:p>
        </p:txBody>
      </p:sp>
      <p:sp>
        <p:nvSpPr>
          <p:cNvPr id="23" name="Title 1"/>
          <p:cNvSpPr txBox="1">
            <a:spLocks/>
          </p:cNvSpPr>
          <p:nvPr/>
        </p:nvSpPr>
        <p:spPr>
          <a:xfrm>
            <a:off x="4433106" y="705670"/>
            <a:ext cx="3569627"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ct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lumMod val="95000"/>
                  </a:srgbClr>
                </a:solidFill>
                <a:effectLst/>
                <a:uLnTx/>
                <a:uFillTx/>
                <a:latin typeface="Segoe UI"/>
                <a:ea typeface="+mn-ea"/>
                <a:cs typeface="+mn-cs"/>
              </a:rPr>
              <a:t>TODAYS CHALLENGE</a:t>
            </a:r>
          </a:p>
        </p:txBody>
      </p:sp>
      <p:grpSp>
        <p:nvGrpSpPr>
          <p:cNvPr id="6" name="Group 5"/>
          <p:cNvGrpSpPr/>
          <p:nvPr/>
        </p:nvGrpSpPr>
        <p:grpSpPr>
          <a:xfrm>
            <a:off x="4495632" y="2002256"/>
            <a:ext cx="3445210" cy="3445210"/>
            <a:chOff x="5918446" y="1732392"/>
            <a:chExt cx="3962879" cy="3962879"/>
          </a:xfrm>
        </p:grpSpPr>
        <p:sp>
          <p:nvSpPr>
            <p:cNvPr id="14" name="Oval 13"/>
            <p:cNvSpPr/>
            <p:nvPr/>
          </p:nvSpPr>
          <p:spPr bwMode="auto">
            <a:xfrm>
              <a:off x="5918446" y="1732392"/>
              <a:ext cx="3962879" cy="3962879"/>
            </a:xfrm>
            <a:prstGeom prst="ellipse">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p:cNvSpPr/>
            <p:nvPr/>
          </p:nvSpPr>
          <p:spPr bwMode="auto">
            <a:xfrm>
              <a:off x="6380649" y="2194594"/>
              <a:ext cx="3038476" cy="3038476"/>
            </a:xfrm>
            <a:prstGeom prst="ellipse">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txBox="1">
              <a:spLocks/>
            </p:cNvSpPr>
            <p:nvPr/>
          </p:nvSpPr>
          <p:spPr>
            <a:xfrm>
              <a:off x="6680034" y="3349336"/>
              <a:ext cx="2439707" cy="728992"/>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ctr" defTabSz="914277"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lumMod val="95000"/>
                    </a:srgbClr>
                  </a:solidFill>
                  <a:effectLst/>
                  <a:uLnTx/>
                  <a:uFillTx/>
                  <a:latin typeface="Segoe UI"/>
                  <a:ea typeface="+mn-ea"/>
                  <a:cs typeface="+mn-cs"/>
                </a:rPr>
                <a:t>APPS</a:t>
              </a:r>
            </a:p>
          </p:txBody>
        </p:sp>
      </p:grpSp>
    </p:spTree>
    <p:extLst>
      <p:ext uri="{BB962C8B-B14F-4D97-AF65-F5344CB8AC3E}">
        <p14:creationId xmlns:p14="http://schemas.microsoft.com/office/powerpoint/2010/main" val="358618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p:nvSpPr>
        <p:spPr bwMode="auto">
          <a:xfrm>
            <a:off x="342900" y="2163762"/>
            <a:ext cx="11749404" cy="2667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p:cNvSpPr txBox="1"/>
          <p:nvPr/>
        </p:nvSpPr>
        <p:spPr>
          <a:xfrm>
            <a:off x="930481" y="2867859"/>
            <a:ext cx="7185660" cy="1258806"/>
          </a:xfrm>
          <a:prstGeom prst="rect">
            <a:avLst/>
          </a:prstGeom>
          <a:noFill/>
        </p:spPr>
        <p:txBody>
          <a:bodyPr wrap="square" lIns="182880" tIns="146304" rIns="182880" bIns="146304" rtlCol="0">
            <a:spAutoFit/>
          </a:bodyPr>
          <a:lstStyle/>
          <a:p>
            <a:pPr marL="0" marR="0" lvl="0" indent="0" algn="l" defTabSz="914277"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100" normalizeH="0" baseline="0" noProof="0" dirty="0">
                <a:ln w="3175">
                  <a:noFill/>
                </a:ln>
                <a:solidFill>
                  <a:srgbClr val="008272"/>
                </a:solidFill>
                <a:effectLst/>
                <a:uLnTx/>
                <a:uFillTx/>
                <a:latin typeface="Segoe UI"/>
                <a:ea typeface="+mn-ea"/>
                <a:cs typeface="+mn-cs"/>
              </a:rPr>
              <a:t>Your future must depend on:</a:t>
            </a:r>
          </a:p>
          <a:p>
            <a:pPr marL="0" marR="0" lvl="0" indent="0" algn="l" defTabSz="914277" rtl="0" eaLnBrk="1" fontAlgn="auto" latinLnBrk="0" hangingPunct="1">
              <a:lnSpc>
                <a:spcPct val="90000"/>
              </a:lnSpc>
              <a:spcBef>
                <a:spcPct val="0"/>
              </a:spcBef>
              <a:spcAft>
                <a:spcPts val="600"/>
              </a:spcAft>
              <a:buClrTx/>
              <a:buSzTx/>
              <a:buFontTx/>
              <a:buNone/>
              <a:tabLst/>
              <a:defRPr/>
            </a:pPr>
            <a:r>
              <a:rPr kumimoji="0" lang="en-US" sz="3200" b="1" i="0" u="none" strike="noStrike" kern="1200" cap="none" spc="-100" normalizeH="0" baseline="0" noProof="0" dirty="0">
                <a:ln w="3175">
                  <a:noFill/>
                </a:ln>
                <a:solidFill>
                  <a:srgbClr val="008272"/>
                </a:solidFill>
                <a:effectLst/>
                <a:uLnTx/>
                <a:uFillTx/>
                <a:latin typeface="Segoe UI"/>
                <a:ea typeface="+mn-ea"/>
                <a:cs typeface="+mn-cs"/>
              </a:rPr>
              <a:t>APP TRUST MUST BE EARNED.</a:t>
            </a:r>
          </a:p>
        </p:txBody>
      </p:sp>
      <p:pic>
        <p:nvPicPr>
          <p:cNvPr id="15" name="Convertibl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7763" y="2644515"/>
            <a:ext cx="2640829" cy="1659950"/>
          </a:xfrm>
          <a:prstGeom prst="rect">
            <a:avLst/>
          </a:prstGeom>
        </p:spPr>
      </p:pic>
      <p:pic>
        <p:nvPicPr>
          <p:cNvPr id="20" name="Phone scre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29705" y="2680008"/>
            <a:ext cx="842419" cy="1624457"/>
          </a:xfrm>
          <a:prstGeom prst="rect">
            <a:avLst/>
          </a:prstGeom>
        </p:spPr>
      </p:pic>
    </p:spTree>
    <p:extLst>
      <p:ext uri="{BB962C8B-B14F-4D97-AF65-F5344CB8AC3E}">
        <p14:creationId xmlns:p14="http://schemas.microsoft.com/office/powerpoint/2010/main" val="360259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6475" cy="6992469"/>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Left-Right Arrow 19"/>
          <p:cNvSpPr/>
          <p:nvPr/>
        </p:nvSpPr>
        <p:spPr bwMode="auto">
          <a:xfrm>
            <a:off x="385010" y="788170"/>
            <a:ext cx="11685069" cy="1248229"/>
          </a:xfrm>
          <a:prstGeom prst="leftRightArrow">
            <a:avLst>
              <a:gd name="adj1" fmla="val 74419"/>
              <a:gd name="adj2" fmla="val 50000"/>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1"/>
          <p:cNvSpPr txBox="1">
            <a:spLocks/>
          </p:cNvSpPr>
          <p:nvPr/>
        </p:nvSpPr>
        <p:spPr>
          <a:xfrm>
            <a:off x="1001028" y="1139482"/>
            <a:ext cx="10337532" cy="609398"/>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ctr" defTabSz="914277"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50" normalizeH="0" baseline="0" noProof="0" dirty="0">
                <a:ln w="3175">
                  <a:noFill/>
                </a:ln>
                <a:solidFill>
                  <a:srgbClr val="FFFFFF">
                    <a:lumMod val="95000"/>
                  </a:srgbClr>
                </a:solidFill>
                <a:effectLst/>
                <a:uLnTx/>
                <a:uFillTx/>
                <a:latin typeface="Segoe UI"/>
                <a:ea typeface="+mn-ea"/>
                <a:cs typeface="+mn-cs"/>
              </a:rPr>
              <a:t>NEW APPROACHES WITH WINDOWS 10</a:t>
            </a:r>
          </a:p>
        </p:txBody>
      </p:sp>
      <p:grpSp>
        <p:nvGrpSpPr>
          <p:cNvPr id="42" name="Group 104"/>
          <p:cNvGrpSpPr/>
          <p:nvPr/>
        </p:nvGrpSpPr>
        <p:grpSpPr>
          <a:xfrm>
            <a:off x="4622718" y="3294280"/>
            <a:ext cx="3187929" cy="4136790"/>
            <a:chOff x="4532386" y="2291956"/>
            <a:chExt cx="3125704" cy="4056045"/>
          </a:xfrm>
        </p:grpSpPr>
        <p:sp>
          <p:nvSpPr>
            <p:cNvPr id="43" name="TextBox 105"/>
            <p:cNvSpPr txBox="1"/>
            <p:nvPr/>
          </p:nvSpPr>
          <p:spPr>
            <a:xfrm>
              <a:off x="4532386" y="3472170"/>
              <a:ext cx="3125704" cy="839914"/>
            </a:xfrm>
            <a:prstGeom prst="rect">
              <a:avLst/>
            </a:prstGeom>
          </p:spPr>
          <p:txBody>
            <a:bodyPr vert="horz" wrap="squar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D2D2D2">
                      <a:lumMod val="25000"/>
                    </a:srgbClr>
                  </a:solidFill>
                  <a:effectLst/>
                  <a:uLnTx/>
                  <a:uFillTx/>
                  <a:latin typeface="Segoe UI Semibold" panose="020B0702040204020203" pitchFamily="34" charset="0"/>
                  <a:ea typeface="Segoe UI" pitchFamily="34" charset="0"/>
                  <a:cs typeface="Segoe UI Semibold" panose="020B0702040204020203" pitchFamily="34" charset="0"/>
                </a:rPr>
                <a:t>Active Threat Detection</a:t>
              </a:r>
            </a:p>
          </p:txBody>
        </p:sp>
        <p:sp>
          <p:nvSpPr>
            <p:cNvPr id="44" name="TextBox 106"/>
            <p:cNvSpPr txBox="1"/>
            <p:nvPr/>
          </p:nvSpPr>
          <p:spPr>
            <a:xfrm>
              <a:off x="4532386" y="4603214"/>
              <a:ext cx="3125704" cy="1744787"/>
            </a:xfrm>
            <a:prstGeom prst="rect">
              <a:avLst/>
            </a:prstGeom>
          </p:spPr>
          <p:txBody>
            <a:bodyPr vert="horz" wrap="square" lIns="93260" tIns="93260" rIns="93260" bIns="93260" rtlCol="0" anchor="t">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white"/>
                </a:solidFill>
                <a:effectLst/>
                <a:uLnTx/>
                <a:uFillTx/>
                <a:latin typeface="Segoe UI"/>
                <a:ea typeface="Segoe UI" pitchFamily="34" charset="0"/>
                <a:cs typeface="Segoe UI Semibold" panose="020B0702040204020203" pitchFamily="34" charset="0"/>
              </a:endParaRPr>
            </a:p>
          </p:txBody>
        </p:sp>
        <p:grpSp>
          <p:nvGrpSpPr>
            <p:cNvPr id="45" name="Group 107"/>
            <p:cNvGrpSpPr/>
            <p:nvPr/>
          </p:nvGrpSpPr>
          <p:grpSpPr>
            <a:xfrm>
              <a:off x="5623970" y="2291956"/>
              <a:ext cx="942536" cy="942536"/>
              <a:chOff x="5623208" y="2096086"/>
              <a:chExt cx="942536" cy="942536"/>
            </a:xfrm>
          </p:grpSpPr>
          <p:sp>
            <p:nvSpPr>
              <p:cNvPr id="46" name="Rounded Rectangle 108"/>
              <p:cNvSpPr/>
              <p:nvPr/>
            </p:nvSpPr>
            <p:spPr>
              <a:xfrm>
                <a:off x="5623208" y="2096086"/>
                <a:ext cx="942536" cy="942536"/>
              </a:xfrm>
              <a:prstGeom prst="roundRect">
                <a:avLst>
                  <a:gd name="adj" fmla="val 6562"/>
                </a:avLst>
              </a:prstGeom>
              <a:solidFill>
                <a:srgbClr val="000000">
                  <a:alpha val="80000"/>
                </a:srgbClr>
              </a:solidFill>
              <a:ln w="1270">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47" name="Group 109"/>
              <p:cNvGrpSpPr/>
              <p:nvPr/>
            </p:nvGrpSpPr>
            <p:grpSpPr>
              <a:xfrm>
                <a:off x="5838870" y="2311748"/>
                <a:ext cx="511212" cy="511212"/>
                <a:chOff x="1731963" y="1843088"/>
                <a:chExt cx="285750" cy="285750"/>
              </a:xfrm>
            </p:grpSpPr>
            <p:sp>
              <p:nvSpPr>
                <p:cNvPr id="48" name="Freeform 453"/>
                <p:cNvSpPr>
                  <a:spLocks/>
                </p:cNvSpPr>
                <p:nvPr/>
              </p:nvSpPr>
              <p:spPr bwMode="auto">
                <a:xfrm>
                  <a:off x="1731963" y="1843088"/>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469"/>
                <p:cNvSpPr>
                  <a:spLocks noChangeShapeType="1"/>
                </p:cNvSpPr>
                <p:nvPr/>
              </p:nvSpPr>
              <p:spPr bwMode="auto">
                <a:xfrm flipV="1">
                  <a:off x="1776413" y="2062163"/>
                  <a:ext cx="0" cy="30163"/>
                </a:xfrm>
                <a:prstGeom prst="line">
                  <a:avLst/>
                </a:prstGeom>
                <a:noFill/>
                <a:ln w="1111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0" name="Line 470"/>
                <p:cNvSpPr>
                  <a:spLocks noChangeShapeType="1"/>
                </p:cNvSpPr>
                <p:nvPr/>
              </p:nvSpPr>
              <p:spPr bwMode="auto">
                <a:xfrm flipV="1">
                  <a:off x="1806576" y="2032001"/>
                  <a:ext cx="0" cy="60325"/>
                </a:xfrm>
                <a:prstGeom prst="line">
                  <a:avLst/>
                </a:prstGeom>
                <a:noFill/>
                <a:ln w="31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1" name="Line 471"/>
                <p:cNvSpPr>
                  <a:spLocks noChangeShapeType="1"/>
                </p:cNvSpPr>
                <p:nvPr/>
              </p:nvSpPr>
              <p:spPr bwMode="auto">
                <a:xfrm flipV="1">
                  <a:off x="1836738" y="2001838"/>
                  <a:ext cx="0" cy="90488"/>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2" name="Line 472"/>
                <p:cNvSpPr>
                  <a:spLocks noChangeShapeType="1"/>
                </p:cNvSpPr>
                <p:nvPr/>
              </p:nvSpPr>
              <p:spPr bwMode="auto">
                <a:xfrm flipV="1">
                  <a:off x="1866901" y="2032001"/>
                  <a:ext cx="0" cy="60325"/>
                </a:xfrm>
                <a:prstGeom prst="line">
                  <a:avLst/>
                </a:prstGeom>
                <a:noFill/>
                <a:ln w="1111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473"/>
                <p:cNvSpPr>
                  <a:spLocks noChangeShapeType="1"/>
                </p:cNvSpPr>
                <p:nvPr/>
              </p:nvSpPr>
              <p:spPr bwMode="auto">
                <a:xfrm flipV="1">
                  <a:off x="1897063" y="2024063"/>
                  <a:ext cx="0" cy="68263"/>
                </a:xfrm>
                <a:prstGeom prst="line">
                  <a:avLst/>
                </a:prstGeom>
                <a:noFill/>
                <a:ln w="1111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4" name="Line 474"/>
                <p:cNvSpPr>
                  <a:spLocks noChangeShapeType="1"/>
                </p:cNvSpPr>
                <p:nvPr/>
              </p:nvSpPr>
              <p:spPr bwMode="auto">
                <a:xfrm flipV="1">
                  <a:off x="1927226" y="1955801"/>
                  <a:ext cx="0" cy="136525"/>
                </a:xfrm>
                <a:prstGeom prst="line">
                  <a:avLst/>
                </a:prstGeom>
                <a:noFill/>
                <a:ln w="254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5" name="Line 475"/>
                <p:cNvSpPr>
                  <a:spLocks noChangeShapeType="1"/>
                </p:cNvSpPr>
                <p:nvPr/>
              </p:nvSpPr>
              <p:spPr bwMode="auto">
                <a:xfrm flipV="1">
                  <a:off x="1957388" y="1889126"/>
                  <a:ext cx="0" cy="203200"/>
                </a:xfrm>
                <a:prstGeom prst="line">
                  <a:avLst/>
                </a:prstGeom>
                <a:noFill/>
                <a:ln w="254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476"/>
                <p:cNvSpPr>
                  <a:spLocks noChangeShapeType="1"/>
                </p:cNvSpPr>
                <p:nvPr/>
              </p:nvSpPr>
              <p:spPr bwMode="auto">
                <a:xfrm flipV="1">
                  <a:off x="1987551" y="1955801"/>
                  <a:ext cx="0" cy="136525"/>
                </a:xfrm>
                <a:prstGeom prst="line">
                  <a:avLst/>
                </a:prstGeom>
                <a:noFill/>
                <a:ln w="95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7" name="Group 88"/>
          <p:cNvGrpSpPr/>
          <p:nvPr/>
        </p:nvGrpSpPr>
        <p:grpSpPr>
          <a:xfrm>
            <a:off x="8412942" y="3293986"/>
            <a:ext cx="3187928" cy="2060343"/>
            <a:chOff x="8709176" y="2291956"/>
            <a:chExt cx="3125704" cy="2020128"/>
          </a:xfrm>
        </p:grpSpPr>
        <p:sp>
          <p:nvSpPr>
            <p:cNvPr id="58" name="TextBox 89"/>
            <p:cNvSpPr txBox="1"/>
            <p:nvPr/>
          </p:nvSpPr>
          <p:spPr>
            <a:xfrm>
              <a:off x="8709176" y="3472170"/>
              <a:ext cx="3125704" cy="839914"/>
            </a:xfrm>
            <a:prstGeom prst="rect">
              <a:avLst/>
            </a:prstGeom>
          </p:spPr>
          <p:txBody>
            <a:bodyPr vert="horz" wrap="squar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D2D2D2">
                      <a:lumMod val="25000"/>
                    </a:srgbClr>
                  </a:solidFill>
                  <a:effectLst/>
                  <a:uLnTx/>
                  <a:uFillTx/>
                  <a:latin typeface="Segoe UI Semibold" panose="020B0702040204020203" pitchFamily="34" charset="0"/>
                  <a:ea typeface="Segoe UI" pitchFamily="34" charset="0"/>
                  <a:cs typeface="Segoe UI Semibold" panose="020B0702040204020203" pitchFamily="34" charset="0"/>
                </a:rPr>
                <a:t>Device State based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D2D2D2">
                      <a:lumMod val="25000"/>
                    </a:srgbClr>
                  </a:solidFill>
                  <a:effectLst/>
                  <a:uLnTx/>
                  <a:uFillTx/>
                  <a:latin typeface="Segoe UI Semibold" panose="020B0702040204020203" pitchFamily="34" charset="0"/>
                  <a:ea typeface="Segoe UI" pitchFamily="34" charset="0"/>
                  <a:cs typeface="Segoe UI Semibold" panose="020B0702040204020203" pitchFamily="34" charset="0"/>
                </a:rPr>
                <a:t>Condition Access</a:t>
              </a:r>
            </a:p>
          </p:txBody>
        </p:sp>
        <p:grpSp>
          <p:nvGrpSpPr>
            <p:cNvPr id="59" name="Group 90"/>
            <p:cNvGrpSpPr/>
            <p:nvPr/>
          </p:nvGrpSpPr>
          <p:grpSpPr>
            <a:xfrm>
              <a:off x="9800760" y="2291956"/>
              <a:ext cx="942536" cy="942536"/>
              <a:chOff x="9678572" y="2096086"/>
              <a:chExt cx="942536" cy="942536"/>
            </a:xfrm>
          </p:grpSpPr>
          <p:sp>
            <p:nvSpPr>
              <p:cNvPr id="60" name="Rounded Rectangle 91"/>
              <p:cNvSpPr/>
              <p:nvPr/>
            </p:nvSpPr>
            <p:spPr>
              <a:xfrm>
                <a:off x="9678572" y="2096086"/>
                <a:ext cx="942536" cy="942536"/>
              </a:xfrm>
              <a:prstGeom prst="roundRect">
                <a:avLst>
                  <a:gd name="adj" fmla="val 6562"/>
                </a:avLst>
              </a:prstGeom>
              <a:solidFill>
                <a:srgbClr val="000000">
                  <a:alpha val="80000"/>
                </a:srgbClr>
              </a:solidFill>
              <a:ln w="1270">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61" name="Group 92"/>
              <p:cNvGrpSpPr/>
              <p:nvPr/>
            </p:nvGrpSpPr>
            <p:grpSpPr>
              <a:xfrm>
                <a:off x="9894234" y="2311747"/>
                <a:ext cx="511212" cy="511214"/>
                <a:chOff x="2813051" y="4308476"/>
                <a:chExt cx="285750" cy="285751"/>
              </a:xfrm>
            </p:grpSpPr>
            <p:sp>
              <p:nvSpPr>
                <p:cNvPr id="62" name="Oval 296"/>
                <p:cNvSpPr>
                  <a:spLocks noChangeArrowheads="1"/>
                </p:cNvSpPr>
                <p:nvPr/>
              </p:nvSpPr>
              <p:spPr bwMode="auto">
                <a:xfrm>
                  <a:off x="2813051" y="4308476"/>
                  <a:ext cx="211138" cy="209550"/>
                </a:xfrm>
                <a:prstGeom prst="ellipse">
                  <a:avLst/>
                </a:pr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98"/>
                <p:cNvSpPr>
                  <a:spLocks/>
                </p:cNvSpPr>
                <p:nvPr/>
              </p:nvSpPr>
              <p:spPr bwMode="auto">
                <a:xfrm>
                  <a:off x="2843214" y="4338639"/>
                  <a:ext cx="76200" cy="74613"/>
                </a:xfrm>
                <a:custGeom>
                  <a:avLst/>
                  <a:gdLst>
                    <a:gd name="T0" fmla="*/ 0 w 20"/>
                    <a:gd name="T1" fmla="*/ 20 h 20"/>
                    <a:gd name="T2" fmla="*/ 20 w 20"/>
                    <a:gd name="T3" fmla="*/ 0 h 20"/>
                  </a:gdLst>
                  <a:ahLst/>
                  <a:cxnLst>
                    <a:cxn ang="0">
                      <a:pos x="T0" y="T1"/>
                    </a:cxn>
                    <a:cxn ang="0">
                      <a:pos x="T2" y="T3"/>
                    </a:cxn>
                  </a:cxnLst>
                  <a:rect l="0" t="0" r="r" b="b"/>
                  <a:pathLst>
                    <a:path w="20" h="20">
                      <a:moveTo>
                        <a:pt x="0" y="20"/>
                      </a:moveTo>
                      <a:cubicBezTo>
                        <a:pt x="0" y="9"/>
                        <a:pt x="9" y="0"/>
                        <a:pt x="20" y="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4" name="Line 305"/>
                <p:cNvSpPr>
                  <a:spLocks noChangeShapeType="1"/>
                </p:cNvSpPr>
                <p:nvPr/>
              </p:nvSpPr>
              <p:spPr bwMode="auto">
                <a:xfrm>
                  <a:off x="2990851" y="4484689"/>
                  <a:ext cx="107950" cy="109538"/>
                </a:xfrm>
                <a:prstGeom prst="line">
                  <a:avLst/>
                </a:prstGeom>
                <a:noFill/>
                <a:ln w="1111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4" name="Group 72"/>
          <p:cNvGrpSpPr/>
          <p:nvPr/>
        </p:nvGrpSpPr>
        <p:grpSpPr>
          <a:xfrm>
            <a:off x="823560" y="3293985"/>
            <a:ext cx="3187929" cy="2060344"/>
            <a:chOff x="464446" y="2291956"/>
            <a:chExt cx="3125704" cy="2020129"/>
          </a:xfrm>
        </p:grpSpPr>
        <p:sp>
          <p:nvSpPr>
            <p:cNvPr id="35" name="TextBox 73"/>
            <p:cNvSpPr txBox="1"/>
            <p:nvPr/>
          </p:nvSpPr>
          <p:spPr>
            <a:xfrm>
              <a:off x="464446" y="3472171"/>
              <a:ext cx="3125704" cy="839914"/>
            </a:xfrm>
            <a:prstGeom prst="rect">
              <a:avLst/>
            </a:prstGeom>
          </p:spPr>
          <p:txBody>
            <a:bodyPr vert="horz" wrap="squar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D2D2D2">
                      <a:lumMod val="25000"/>
                    </a:srgbClr>
                  </a:solidFill>
                  <a:effectLst/>
                  <a:uLnTx/>
                  <a:uFillTx/>
                  <a:latin typeface="Segoe UI Semibold" panose="020B0702040204020203" pitchFamily="34" charset="0"/>
                  <a:ea typeface="Segoe UI" pitchFamily="34" charset="0"/>
                  <a:cs typeface="Segoe UI Semibold" panose="020B0702040204020203" pitchFamily="34" charset="0"/>
                </a:rPr>
                <a:t>Next Generation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D2D2D2">
                      <a:lumMod val="25000"/>
                    </a:srgbClr>
                  </a:solidFill>
                  <a:effectLst/>
                  <a:uLnTx/>
                  <a:uFillTx/>
                  <a:latin typeface="Segoe UI Semibold" panose="020B0702040204020203" pitchFamily="34" charset="0"/>
                  <a:ea typeface="Segoe UI" pitchFamily="34" charset="0"/>
                  <a:cs typeface="Segoe UI Semibold" panose="020B0702040204020203" pitchFamily="34" charset="0"/>
                </a:rPr>
                <a:t>App Control</a:t>
              </a:r>
            </a:p>
          </p:txBody>
        </p:sp>
        <p:grpSp>
          <p:nvGrpSpPr>
            <p:cNvPr id="36" name="Group 74"/>
            <p:cNvGrpSpPr/>
            <p:nvPr/>
          </p:nvGrpSpPr>
          <p:grpSpPr>
            <a:xfrm>
              <a:off x="1556030" y="2291956"/>
              <a:ext cx="942536" cy="942536"/>
              <a:chOff x="1560732" y="2096086"/>
              <a:chExt cx="942536" cy="942536"/>
            </a:xfrm>
          </p:grpSpPr>
          <p:sp>
            <p:nvSpPr>
              <p:cNvPr id="37" name="Rounded Rectangle 75"/>
              <p:cNvSpPr/>
              <p:nvPr/>
            </p:nvSpPr>
            <p:spPr>
              <a:xfrm>
                <a:off x="1560732" y="2096086"/>
                <a:ext cx="942536" cy="942536"/>
              </a:xfrm>
              <a:prstGeom prst="roundRect">
                <a:avLst>
                  <a:gd name="adj" fmla="val 6562"/>
                </a:avLst>
              </a:prstGeom>
              <a:solidFill>
                <a:srgbClr val="000000">
                  <a:alpha val="80000"/>
                </a:srgbClr>
              </a:solidFill>
              <a:ln w="1270">
                <a:solidFill>
                  <a:srgbClr val="C0C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38" name="Group 76"/>
              <p:cNvGrpSpPr/>
              <p:nvPr/>
            </p:nvGrpSpPr>
            <p:grpSpPr>
              <a:xfrm>
                <a:off x="1811514" y="2305204"/>
                <a:ext cx="431690" cy="508372"/>
                <a:chOff x="1748913" y="6298172"/>
                <a:chExt cx="241300" cy="284163"/>
              </a:xfrm>
            </p:grpSpPr>
            <p:sp>
              <p:nvSpPr>
                <p:cNvPr id="39" name="Freeform 79"/>
                <p:cNvSpPr>
                  <a:spLocks/>
                </p:cNvSpPr>
                <p:nvPr/>
              </p:nvSpPr>
              <p:spPr bwMode="auto">
                <a:xfrm>
                  <a:off x="1748913" y="6298172"/>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80"/>
                <p:cNvSpPr>
                  <a:spLocks/>
                </p:cNvSpPr>
                <p:nvPr/>
              </p:nvSpPr>
              <p:spPr bwMode="auto">
                <a:xfrm>
                  <a:off x="1779074" y="6326750"/>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81"/>
                <p:cNvSpPr>
                  <a:spLocks/>
                </p:cNvSpPr>
                <p:nvPr/>
              </p:nvSpPr>
              <p:spPr bwMode="auto">
                <a:xfrm>
                  <a:off x="1817175" y="6356912"/>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29591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685476"/>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lvl="0" indent="-111125">
              <a:lnSpc>
                <a:spcPct val="90000"/>
              </a:lnSpc>
            </a:pPr>
            <a:r>
              <a:rPr lang="en-US" sz="2700" dirty="0">
                <a:solidFill>
                  <a:srgbClr val="FFFFFF"/>
                </a:solidFill>
                <a:latin typeface="Segoe UI Light"/>
              </a:rPr>
              <a:t> "We can not say it loud and often enough, ransomware has become the black plague of the internet, spread by highly sophisticated exploit kits and countless spam campaigns. ," says Cisco’s </a:t>
            </a:r>
            <a:r>
              <a:rPr lang="en-US" sz="2700" dirty="0" err="1">
                <a:solidFill>
                  <a:srgbClr val="FFFFFF"/>
                </a:solidFill>
                <a:latin typeface="Segoe UI Light"/>
              </a:rPr>
              <a:t>Talos</a:t>
            </a:r>
            <a:r>
              <a:rPr lang="en-US" sz="2700" dirty="0">
                <a:solidFill>
                  <a:srgbClr val="FFFFFF"/>
                </a:solidFill>
                <a:latin typeface="Segoe UI Light"/>
              </a:rPr>
              <a:t>. Attackers are going after bigger targets that can afford to pay more, with potentially catastrophic consequences”</a:t>
            </a:r>
            <a:endParaRPr kumimoji="0" lang="en-US" sz="2700" b="0" i="0" u="none" strike="noStrike" kern="1200" cap="none" spc="0" normalizeH="0" baseline="0" noProof="0" dirty="0">
              <a:ln>
                <a:noFill/>
              </a:ln>
              <a:solidFill>
                <a:srgbClr val="FFFFFF"/>
              </a:solidFill>
              <a:effectLst/>
              <a:uLnTx/>
              <a:uFillTx/>
              <a:latin typeface="Segoe UI Light"/>
            </a:endParaRPr>
          </a:p>
        </p:txBody>
      </p:sp>
      <p:sp>
        <p:nvSpPr>
          <p:cNvPr id="11" name="Rectangle 10"/>
          <p:cNvSpPr/>
          <p:nvPr/>
        </p:nvSpPr>
        <p:spPr>
          <a:xfrm>
            <a:off x="7583911" y="1906347"/>
            <a:ext cx="4536204" cy="2554545"/>
          </a:xfrm>
          <a:prstGeom prst="rect">
            <a:avLst/>
          </a:prstGeom>
        </p:spPr>
        <p:txBody>
          <a:bodyPr wrap="square">
            <a:spAutoFit/>
          </a:bodyPr>
          <a:lstStyle/>
          <a:p>
            <a:pPr lvl="0"/>
            <a:r>
              <a:rPr lang="en-US" sz="4000" b="1" dirty="0">
                <a:solidFill>
                  <a:srgbClr val="FFFFFF"/>
                </a:solidFill>
                <a:latin typeface="Segoe UI Semibold" panose="020B0702040204020203" pitchFamily="34" charset="0"/>
                <a:cs typeface="Segoe UI Semibold" panose="020B0702040204020203" pitchFamily="34" charset="0"/>
              </a:rPr>
              <a:t>A dangerous piece of PC ransomware is now impossible to crack</a:t>
            </a:r>
            <a:endParaRPr kumimoji="0" lang="en-US" sz="4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STEVE DENT</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Engadget</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March 17, 2016</a:t>
            </a:r>
          </a:p>
        </p:txBody>
      </p:sp>
      <p:sp>
        <p:nvSpPr>
          <p:cNvPr id="15" name="Rectangle 14"/>
          <p:cNvSpPr/>
          <p:nvPr/>
        </p:nvSpPr>
        <p:spPr>
          <a:xfrm>
            <a:off x="485739" y="6602445"/>
            <a:ext cx="7363228" cy="230832"/>
          </a:xfrm>
          <a:prstGeom prst="rect">
            <a:avLst/>
          </a:prstGeom>
        </p:spPr>
        <p:txBody>
          <a:bodyPr wrap="square">
            <a:spAutoFit/>
          </a:bodyPr>
          <a:lstStyle/>
          <a:p>
            <a:pPr lvl="0"/>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lang="en-US" sz="900" dirty="0">
                <a:ln w="3175">
                  <a:noFill/>
                </a:ln>
                <a:solidFill>
                  <a:srgbClr val="505050"/>
                </a:solidFill>
                <a:cs typeface="Segoe UI" pitchFamily="34" charset="0"/>
                <a:hlinkClick r:id="rId6"/>
              </a:rPr>
              <a:t>A dangerous piece of PC ransomware is now impossible to crack, Steve Dent, Engadget, March 17, 2016</a:t>
            </a:r>
            <a:endPar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endParaRP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RANSOMWARE</a:t>
            </a:r>
            <a:r>
              <a:rPr kumimoji="0" lang="en-US" sz="4000" i="0" u="none" strike="noStrike" kern="1200" cap="none" spc="-150" normalizeH="0" noProof="0" dirty="0">
                <a:ln>
                  <a:noFill/>
                </a:ln>
                <a:solidFill>
                  <a:srgbClr val="FF0000"/>
                </a:solidFill>
                <a:effectLst/>
                <a:uLnTx/>
                <a:uFillTx/>
                <a:latin typeface="Segoe UI Semibold" panose="020B0702040204020203" pitchFamily="34" charset="0"/>
                <a:cs typeface="Segoe UI Semibold" panose="020B0702040204020203" pitchFamily="34" charset="0"/>
              </a:rPr>
              <a:t> HAS BECOME THE BLACK PLAGUE </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pic>
        <p:nvPicPr>
          <p:cNvPr id="3" name="MSFT_1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83275" y="7154862"/>
            <a:ext cx="304800" cy="304800"/>
          </a:xfrm>
          <a:prstGeom prst="rect">
            <a:avLst/>
          </a:prstGeom>
        </p:spPr>
      </p:pic>
    </p:spTree>
    <p:extLst>
      <p:ext uri="{BB962C8B-B14F-4D97-AF65-F5344CB8AC3E}">
        <p14:creationId xmlns:p14="http://schemas.microsoft.com/office/powerpoint/2010/main" val="232113979"/>
      </p:ext>
    </p:extLst>
  </p:cSld>
  <p:clrMapOvr>
    <a:masterClrMapping/>
  </p:clrMapOvr>
  <mc:AlternateContent xmlns:mc="http://schemas.openxmlformats.org/markup-compatibility/2006">
    <mc:Choice xmlns:p14="http://schemas.microsoft.com/office/powerpoint/2010/main" Requires="p14">
      <p:transition spd="med" p14:dur="700" advClick="0" advTm="12500">
        <p:fade/>
      </p:transition>
    </mc:Choice>
    <mc:Fallback>
      <p:transition spd="med" advClick="0" advTm="1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3" name="Rectangle 2"/>
          <p:cNvSpPr/>
          <p:nvPr/>
        </p:nvSpPr>
        <p:spPr bwMode="auto">
          <a:xfrm>
            <a:off x="0" y="5530645"/>
            <a:ext cx="12436475" cy="146451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B0CD0A"/>
              </a:soli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r="66814"/>
          <a:stretch/>
        </p:blipFill>
        <p:spPr>
          <a:xfrm>
            <a:off x="10098155" y="5415059"/>
            <a:ext cx="1397241" cy="1653841"/>
          </a:xfrm>
          <a:prstGeom prst="rect">
            <a:avLst/>
          </a:prstGeom>
          <a:noFill/>
          <a:ln w="9525" cap="flat" cmpd="sng" algn="ctr">
            <a:noFill/>
            <a:prstDash val="solid"/>
            <a:headEnd type="none" w="med" len="med"/>
            <a:tailEnd type="none" w="med" len="med"/>
          </a:ln>
          <a:effectLst/>
        </p:spPr>
      </p:pic>
      <p:sp>
        <p:nvSpPr>
          <p:cNvPr id="7" name="Title 6"/>
          <p:cNvSpPr>
            <a:spLocks noGrp="1"/>
          </p:cNvSpPr>
          <p:nvPr>
            <p:ph type="title"/>
          </p:nvPr>
        </p:nvSpPr>
        <p:spPr>
          <a:xfrm>
            <a:off x="274639" y="5709451"/>
            <a:ext cx="11889564" cy="917575"/>
          </a:xfrm>
        </p:spPr>
        <p:txBody>
          <a:bodyPr/>
          <a:lstStyle/>
          <a:p>
            <a:r>
              <a:rPr lang="en-US" sz="4000" dirty="0"/>
              <a:t>Next Generation App Control</a:t>
            </a:r>
          </a:p>
        </p:txBody>
      </p:sp>
      <p:sp>
        <p:nvSpPr>
          <p:cNvPr id="8" name="TextBox 10"/>
          <p:cNvSpPr txBox="1"/>
          <p:nvPr/>
        </p:nvSpPr>
        <p:spPr>
          <a:xfrm>
            <a:off x="274004" y="6332558"/>
            <a:ext cx="6020918" cy="590931"/>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Secure your devices with Device Guard</a:t>
            </a:r>
          </a:p>
        </p:txBody>
      </p:sp>
    </p:spTree>
    <p:extLst>
      <p:ext uri="{BB962C8B-B14F-4D97-AF65-F5344CB8AC3E}">
        <p14:creationId xmlns:p14="http://schemas.microsoft.com/office/powerpoint/2010/main" val="32119017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008272"/>
        </a:solidFill>
        <a:effectLst/>
      </p:bgPr>
    </p:bg>
    <p:spTree>
      <p:nvGrpSpPr>
        <p:cNvPr id="1" name=""/>
        <p:cNvGrpSpPr/>
        <p:nvPr/>
      </p:nvGrpSpPr>
      <p:grpSpPr>
        <a:xfrm>
          <a:off x="0" y="0"/>
          <a:ext cx="0" cy="0"/>
          <a:chOff x="0" y="0"/>
          <a:chExt cx="0" cy="0"/>
        </a:xfrm>
      </p:grpSpPr>
      <p:cxnSp>
        <p:nvCxnSpPr>
          <p:cNvPr id="2" name="Straight Connector 1"/>
          <p:cNvCxnSpPr/>
          <p:nvPr/>
        </p:nvCxnSpPr>
        <p:spPr>
          <a:xfrm>
            <a:off x="6218237" y="762123"/>
            <a:ext cx="0" cy="57607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543050" y="2482388"/>
            <a:ext cx="3598049" cy="553998"/>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DEVICE GUARD</a:t>
            </a:r>
          </a:p>
        </p:txBody>
      </p:sp>
      <p:sp>
        <p:nvSpPr>
          <p:cNvPr id="8" name="Title 1"/>
          <p:cNvSpPr txBox="1">
            <a:spLocks/>
          </p:cNvSpPr>
          <p:nvPr/>
        </p:nvSpPr>
        <p:spPr>
          <a:xfrm>
            <a:off x="2671011" y="3488343"/>
            <a:ext cx="2470088" cy="664797"/>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rPr>
              <a:t>Hardware Rooted  App Control</a:t>
            </a:r>
            <a:endParaRPr kumimoji="0" lang="en-US" sz="2000" b="0" i="1"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6896690" y="1066267"/>
            <a:ext cx="4931516" cy="1089529"/>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Windows desktop can be locked down to only run trusted apps, just like many mobile OS’s (e.g.: Windows Phone)</a:t>
            </a:r>
          </a:p>
        </p:txBody>
      </p:sp>
      <p:sp>
        <p:nvSpPr>
          <p:cNvPr id="11" name="Rectangle 10"/>
          <p:cNvSpPr/>
          <p:nvPr/>
        </p:nvSpPr>
        <p:spPr>
          <a:xfrm>
            <a:off x="6896690" y="3815704"/>
            <a:ext cx="5085760"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Resistant to tampering by an administrator or malware</a:t>
            </a:r>
          </a:p>
        </p:txBody>
      </p:sp>
      <p:sp>
        <p:nvSpPr>
          <p:cNvPr id="12" name="Rectangle 11"/>
          <p:cNvSpPr/>
          <p:nvPr/>
        </p:nvSpPr>
        <p:spPr>
          <a:xfrm>
            <a:off x="6896690" y="5024223"/>
            <a:ext cx="4919618"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Requires Windows 8 certified or greater hardware </a:t>
            </a:r>
          </a:p>
        </p:txBody>
      </p:sp>
      <p:sp>
        <p:nvSpPr>
          <p:cNvPr id="14" name="Rectangle 13"/>
          <p:cNvSpPr/>
          <p:nvPr/>
        </p:nvSpPr>
        <p:spPr>
          <a:xfrm>
            <a:off x="6896690" y="2607185"/>
            <a:ext cx="4931516"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Untrusted apps and executables, such as malware, are unable to run</a:t>
            </a:r>
          </a:p>
        </p:txBody>
      </p:sp>
    </p:spTree>
    <p:extLst>
      <p:ext uri="{BB962C8B-B14F-4D97-AF65-F5344CB8AC3E}">
        <p14:creationId xmlns:p14="http://schemas.microsoft.com/office/powerpoint/2010/main" val="1137112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fill="hold"/>
                                        <p:tgtEl>
                                          <p:spTgt spid="12"/>
                                        </p:tgtEl>
                                        <p:attrNameLst>
                                          <p:attrName>ppt_x</p:attrName>
                                        </p:attrNameLst>
                                      </p:cBhvr>
                                      <p:tavLst>
                                        <p:tav tm="0">
                                          <p:val>
                                            <p:strVal val="#ppt_x"/>
                                          </p:val>
                                        </p:tav>
                                        <p:tav tm="100000">
                                          <p:val>
                                            <p:strVal val="#ppt_x"/>
                                          </p:val>
                                        </p:tav>
                                      </p:tavLst>
                                    </p:anim>
                                    <p:anim calcmode="lin" valueType="num">
                                      <p:cBhvr additive="base">
                                        <p:cTn id="26"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2" name="Straight Connector 1"/>
          <p:cNvCxnSpPr/>
          <p:nvPr/>
        </p:nvCxnSpPr>
        <p:spPr>
          <a:xfrm>
            <a:off x="6218237" y="762123"/>
            <a:ext cx="0" cy="57607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028700" y="2482388"/>
            <a:ext cx="4112399" cy="553998"/>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DEVICE GUARD</a:t>
            </a:r>
          </a:p>
        </p:txBody>
      </p:sp>
      <p:sp>
        <p:nvSpPr>
          <p:cNvPr id="8" name="Title 1"/>
          <p:cNvSpPr txBox="1">
            <a:spLocks/>
          </p:cNvSpPr>
          <p:nvPr/>
        </p:nvSpPr>
        <p:spPr>
          <a:xfrm>
            <a:off x="2671011" y="3504060"/>
            <a:ext cx="2470088" cy="664797"/>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rPr>
              <a:t>Getting Apps into the Circle of Trust</a:t>
            </a:r>
            <a:endParaRPr kumimoji="0" lang="en-US" sz="2000" b="0" i="1"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Rectangle 14"/>
          <p:cNvSpPr/>
          <p:nvPr/>
        </p:nvSpPr>
        <p:spPr>
          <a:xfrm>
            <a:off x="6896690" y="1057613"/>
            <a:ext cx="4931516" cy="757130"/>
          </a:xfrm>
          <a:prstGeom prst="rect">
            <a:avLst/>
          </a:prstGeom>
          <a:noFill/>
          <a:ln>
            <a:noFill/>
            <a:headEnd type="none" w="med" len="med"/>
            <a:tailEnd type="none" w="med" len="med"/>
          </a:ln>
          <a:effectLst/>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Supports all apps including Universal and Desktop (Win32).</a:t>
            </a:r>
          </a:p>
        </p:txBody>
      </p:sp>
      <p:sp>
        <p:nvSpPr>
          <p:cNvPr id="16" name="Rectangle 15"/>
          <p:cNvSpPr/>
          <p:nvPr/>
        </p:nvSpPr>
        <p:spPr>
          <a:xfrm>
            <a:off x="6896690" y="2222687"/>
            <a:ext cx="4931516" cy="1089529"/>
          </a:xfrm>
          <a:prstGeom prst="rect">
            <a:avLst/>
          </a:prstGeom>
          <a:noFill/>
          <a:ln>
            <a:noFill/>
            <a:headEnd type="none" w="med" len="med"/>
            <a:tailEnd type="none" w="med" len="med"/>
          </a:ln>
          <a:effectLst/>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Trusted apps can be created by IHV, ISV, and Organizations using a Microsoft provided signing service.</a:t>
            </a:r>
          </a:p>
        </p:txBody>
      </p:sp>
      <p:sp>
        <p:nvSpPr>
          <p:cNvPr id="17" name="Rectangle 16"/>
          <p:cNvSpPr/>
          <p:nvPr/>
        </p:nvSpPr>
        <p:spPr>
          <a:xfrm>
            <a:off x="6896690" y="5217632"/>
            <a:ext cx="4931516" cy="757130"/>
          </a:xfrm>
          <a:prstGeom prst="rect">
            <a:avLst/>
          </a:prstGeom>
          <a:noFill/>
          <a:ln>
            <a:noFill/>
            <a:headEnd type="none" w="med" len="med"/>
            <a:tailEnd type="none" w="med" len="med"/>
          </a:ln>
          <a:effectLst/>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Signing service will be made available to OEM’s, IHV, ISV’s, and Enterprises.</a:t>
            </a:r>
          </a:p>
        </p:txBody>
      </p:sp>
      <p:sp>
        <p:nvSpPr>
          <p:cNvPr id="18" name="Rectangle 17"/>
          <p:cNvSpPr/>
          <p:nvPr/>
        </p:nvSpPr>
        <p:spPr>
          <a:xfrm>
            <a:off x="6896690" y="3720160"/>
            <a:ext cx="4931516" cy="1089529"/>
          </a:xfrm>
          <a:prstGeom prst="rect">
            <a:avLst/>
          </a:prstGeom>
          <a:noFill/>
          <a:ln>
            <a:noFill/>
            <a:headEnd type="none" w="med" len="med"/>
            <a:tailEnd type="none" w="med" len="med"/>
          </a:ln>
          <a:effectLst/>
        </p:spPr>
        <p:txBody>
          <a:bodyPr wrap="square">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100" normalizeH="0" baseline="0" noProof="0" dirty="0">
                <a:ln w="3175">
                  <a:noFill/>
                </a:ln>
                <a:solidFill>
                  <a:srgbClr val="FFFFFF">
                    <a:lumMod val="95000"/>
                  </a:srgbClr>
                </a:solidFill>
                <a:effectLst/>
                <a:uLnTx/>
                <a:uFillTx/>
                <a:latin typeface="Segoe UI"/>
                <a:ea typeface="+mn-ea"/>
                <a:cs typeface="+mn-cs"/>
              </a:rPr>
              <a:t>Apps must be specially signed using the Microsoft signing service. No additional modification is required.</a:t>
            </a:r>
          </a:p>
        </p:txBody>
      </p:sp>
    </p:spTree>
    <p:extLst>
      <p:ext uri="{BB962C8B-B14F-4D97-AF65-F5344CB8AC3E}">
        <p14:creationId xmlns:p14="http://schemas.microsoft.com/office/powerpoint/2010/main" val="328277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ppt_x"/>
                                          </p:val>
                                        </p:tav>
                                        <p:tav tm="100000">
                                          <p:val>
                                            <p:strVal val="#ppt_x"/>
                                          </p:val>
                                        </p:tav>
                                      </p:tavLst>
                                    </p:anim>
                                    <p:anim calcmode="lin" valueType="num">
                                      <p:cBhvr additive="base">
                                        <p:cTn id="14"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750" fill="hold"/>
                                        <p:tgtEl>
                                          <p:spTgt spid="17"/>
                                        </p:tgtEl>
                                        <p:attrNameLst>
                                          <p:attrName>ppt_x</p:attrName>
                                        </p:attrNameLst>
                                      </p:cBhvr>
                                      <p:tavLst>
                                        <p:tav tm="0">
                                          <p:val>
                                            <p:strVal val="#ppt_x"/>
                                          </p:val>
                                        </p:tav>
                                        <p:tav tm="100000">
                                          <p:val>
                                            <p:strVal val="#ppt_x"/>
                                          </p:val>
                                        </p:tav>
                                      </p:tavLst>
                                    </p:anim>
                                    <p:anim calcmode="lin" valueType="num">
                                      <p:cBhvr additive="base">
                                        <p:cTn id="26"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21128"/>
            <a:ext cx="11887878" cy="917444"/>
          </a:xfrm>
        </p:spPr>
        <p:txBody>
          <a:bodyPr/>
          <a:lstStyle/>
          <a:p>
            <a:r>
              <a:rPr lang="en-US" spc="-150" dirty="0"/>
              <a:t>Device Guard in VBS Environment = Decisive Mitigation</a:t>
            </a:r>
          </a:p>
        </p:txBody>
      </p:sp>
      <p:sp>
        <p:nvSpPr>
          <p:cNvPr id="9" name="Rectangle 8"/>
          <p:cNvSpPr/>
          <p:nvPr/>
        </p:nvSpPr>
        <p:spPr bwMode="auto">
          <a:xfrm>
            <a:off x="884994" y="1821100"/>
            <a:ext cx="3504703" cy="3733269"/>
          </a:xfrm>
          <a:prstGeom prst="rect">
            <a:avLst/>
          </a:prstGeom>
          <a:solidFill>
            <a:schemeClr val="bg1">
              <a:lumMod val="95000"/>
            </a:schemeClr>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Virtualization Based Security (VBS) Environment</a:t>
            </a:r>
          </a:p>
        </p:txBody>
      </p:sp>
      <p:sp>
        <p:nvSpPr>
          <p:cNvPr id="4" name="Rectangle 3"/>
          <p:cNvSpPr/>
          <p:nvPr/>
        </p:nvSpPr>
        <p:spPr>
          <a:xfrm>
            <a:off x="1037371" y="4372125"/>
            <a:ext cx="3238041" cy="344165"/>
          </a:xfrm>
          <a:prstGeom prst="rect">
            <a:avLst/>
          </a:prstGeom>
          <a:solidFill>
            <a:schemeClr val="tx1">
              <a:lumMod val="40000"/>
              <a:lumOff val="6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10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anose="020B0502040204020203" pitchFamily="34" charset="0"/>
              </a:rPr>
              <a:t>Kernel</a:t>
            </a:r>
          </a:p>
        </p:txBody>
      </p:sp>
      <p:sp>
        <p:nvSpPr>
          <p:cNvPr id="6" name="Rectangle 5"/>
          <p:cNvSpPr/>
          <p:nvPr/>
        </p:nvSpPr>
        <p:spPr bwMode="auto">
          <a:xfrm>
            <a:off x="1037372" y="2086450"/>
            <a:ext cx="914270" cy="209651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rPr>
              <a:t>Devce</a:t>
            </a:r>
            <a:r>
              <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 Guard</a:t>
            </a:r>
            <a:endParaRPr kumimoji="0" lang="en-US" sz="2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 name="Rectangle 10"/>
          <p:cNvSpPr/>
          <p:nvPr/>
        </p:nvSpPr>
        <p:spPr>
          <a:xfrm>
            <a:off x="905628" y="5698019"/>
            <a:ext cx="10798231" cy="502552"/>
          </a:xfrm>
          <a:prstGeom prst="rect">
            <a:avLst/>
          </a:prstGeom>
          <a:solidFill>
            <a:schemeClr val="tx1">
              <a:lumMod val="60000"/>
              <a:lumOff val="4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anose="020B0502040204020203" pitchFamily="34" charset="0"/>
              </a:rPr>
              <a:t>Hypervisor</a:t>
            </a:r>
          </a:p>
        </p:txBody>
      </p:sp>
      <p:sp>
        <p:nvSpPr>
          <p:cNvPr id="12" name="Rectangle 11"/>
          <p:cNvSpPr/>
          <p:nvPr/>
        </p:nvSpPr>
        <p:spPr>
          <a:xfrm>
            <a:off x="884993" y="6316262"/>
            <a:ext cx="10818866" cy="531737"/>
          </a:xfrm>
          <a:prstGeom prst="rect">
            <a:avLst/>
          </a:prstGeom>
          <a:solidFill>
            <a:schemeClr val="tx1">
              <a:lumMod val="5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anose="020B0502040204020203" pitchFamily="34" charset="0"/>
              </a:rPr>
              <a:t>Hardware</a:t>
            </a:r>
          </a:p>
        </p:txBody>
      </p:sp>
      <p:grpSp>
        <p:nvGrpSpPr>
          <p:cNvPr id="15" name="Group 14"/>
          <p:cNvGrpSpPr/>
          <p:nvPr/>
        </p:nvGrpSpPr>
        <p:grpSpPr>
          <a:xfrm>
            <a:off x="4846832" y="983020"/>
            <a:ext cx="6857027" cy="4571350"/>
            <a:chOff x="4475503" y="-82551"/>
            <a:chExt cx="7229134" cy="4571999"/>
          </a:xfrm>
        </p:grpSpPr>
        <p:sp>
          <p:nvSpPr>
            <p:cNvPr id="5" name="Rectangle 4"/>
            <p:cNvSpPr/>
            <p:nvPr/>
          </p:nvSpPr>
          <p:spPr>
            <a:xfrm>
              <a:off x="4475503" y="-82551"/>
              <a:ext cx="7229134" cy="4571999"/>
            </a:xfrm>
            <a:prstGeom prst="rect">
              <a:avLst/>
            </a:prstGeom>
            <a:solidFill>
              <a:schemeClr val="bg1">
                <a:lumMod val="95000"/>
              </a:scheme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b"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a:noFill/>
                  </a:ln>
                  <a:solidFill>
                    <a:srgbClr val="505050"/>
                  </a:solidFill>
                  <a:effectLst/>
                  <a:uLnTx/>
                  <a:uFillTx/>
                  <a:latin typeface="Segoe UI"/>
                  <a:ea typeface="Segoe UI" pitchFamily="34" charset="0"/>
                  <a:cs typeface="Segoe UI" panose="020B0502040204020203" pitchFamily="34" charset="0"/>
                </a:rPr>
                <a:t>Windows</a:t>
              </a:r>
            </a:p>
          </p:txBody>
        </p:sp>
        <p:sp>
          <p:nvSpPr>
            <p:cNvPr id="13" name="Rectangle 12"/>
            <p:cNvSpPr/>
            <p:nvPr/>
          </p:nvSpPr>
          <p:spPr>
            <a:xfrm>
              <a:off x="4651545" y="3803649"/>
              <a:ext cx="6877050" cy="533066"/>
            </a:xfrm>
            <a:prstGeom prst="rect">
              <a:avLst/>
            </a:prstGeom>
            <a:solidFill>
              <a:schemeClr val="tx1">
                <a:lumMod val="40000"/>
                <a:lumOff val="60000"/>
              </a:scheme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10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anose="020B0502040204020203" pitchFamily="34" charset="0"/>
                </a:rPr>
                <a:t>Kernel</a:t>
              </a:r>
            </a:p>
          </p:txBody>
        </p:sp>
        <p:sp>
          <p:nvSpPr>
            <p:cNvPr id="14" name="Rectangle 13"/>
            <p:cNvSpPr/>
            <p:nvPr/>
          </p:nvSpPr>
          <p:spPr bwMode="auto">
            <a:xfrm>
              <a:off x="4651545" y="67930"/>
              <a:ext cx="6877050" cy="2286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Apps</a:t>
              </a:r>
            </a:p>
          </p:txBody>
        </p:sp>
      </p:grpSp>
      <p:sp>
        <p:nvSpPr>
          <p:cNvPr id="25" name="Rectangle 24"/>
          <p:cNvSpPr/>
          <p:nvPr/>
        </p:nvSpPr>
        <p:spPr bwMode="auto">
          <a:xfrm>
            <a:off x="2180211" y="2080787"/>
            <a:ext cx="895223" cy="20965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rPr>
              <a:t>Trustlet</a:t>
            </a:r>
            <a:r>
              <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 #2</a:t>
            </a:r>
            <a:endParaRPr kumimoji="0" lang="en-US" sz="2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 name="Rectangle 25"/>
          <p:cNvSpPr/>
          <p:nvPr/>
        </p:nvSpPr>
        <p:spPr bwMode="auto">
          <a:xfrm>
            <a:off x="3370325" y="2057743"/>
            <a:ext cx="868176" cy="20965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rPr>
              <a:t>Trustlet</a:t>
            </a:r>
            <a:r>
              <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 #3</a:t>
            </a:r>
            <a:endParaRPr kumimoji="0" lang="en-US" sz="2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 name="Rectangle 15"/>
          <p:cNvSpPr/>
          <p:nvPr/>
        </p:nvSpPr>
        <p:spPr>
          <a:xfrm>
            <a:off x="5013812" y="3571865"/>
            <a:ext cx="6514030" cy="1153154"/>
          </a:xfrm>
          <a:prstGeom prst="rect">
            <a:avLst/>
          </a:prstGeom>
          <a:solidFill>
            <a:schemeClr val="tx1">
              <a:lumMod val="40000"/>
              <a:lumOff val="60000"/>
              <a:alpha val="75000"/>
            </a:scheme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186494"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Windows Platform Services</a:t>
            </a:r>
          </a:p>
        </p:txBody>
      </p:sp>
      <p:sp>
        <p:nvSpPr>
          <p:cNvPr id="3" name="Right Arrow 2"/>
          <p:cNvSpPr/>
          <p:nvPr/>
        </p:nvSpPr>
        <p:spPr bwMode="auto">
          <a:xfrm rot="10800000">
            <a:off x="4281148" y="4021856"/>
            <a:ext cx="647609" cy="385310"/>
          </a:xfrm>
          <a:prstGeom prst="rightArrow">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50000"/>
                </a:srgbClr>
              </a:solidFill>
              <a:effectLst/>
              <a:uLnTx/>
              <a:uFillTx/>
              <a:latin typeface="Segoe UI"/>
              <a:ea typeface="Segoe UI" pitchFamily="34" charset="0"/>
              <a:cs typeface="Segoe UI" pitchFamily="34" charset="0"/>
            </a:endParaRPr>
          </a:p>
        </p:txBody>
      </p:sp>
      <p:sp>
        <p:nvSpPr>
          <p:cNvPr id="17" name="Right Arrow 16"/>
          <p:cNvSpPr/>
          <p:nvPr/>
        </p:nvSpPr>
        <p:spPr bwMode="auto">
          <a:xfrm>
            <a:off x="4328426" y="3492897"/>
            <a:ext cx="647609" cy="385311"/>
          </a:xfrm>
          <a:prstGeom prst="rightArrow">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50000"/>
                </a:srgbClr>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6415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5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75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animBg="1"/>
      <p:bldP spid="25" grpId="0" animBg="1"/>
      <p:bldP spid="26" grpId="0" animBg="1"/>
      <p:bldP spid="3"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0960" y="5651500"/>
            <a:ext cx="12497435" cy="134366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B0CD0A"/>
              </a:soli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r="66814"/>
          <a:stretch/>
        </p:blipFill>
        <p:spPr>
          <a:xfrm>
            <a:off x="10061810" y="5468319"/>
            <a:ext cx="1404090" cy="1653841"/>
          </a:xfrm>
          <a:prstGeom prst="rect">
            <a:avLst/>
          </a:prstGeom>
          <a:noFill/>
          <a:ln w="9525" cap="flat" cmpd="sng" algn="ctr">
            <a:noFill/>
            <a:prstDash val="solid"/>
            <a:headEnd type="none" w="med" len="med"/>
            <a:tailEnd type="none" w="med" len="med"/>
          </a:ln>
          <a:effectLst/>
        </p:spPr>
      </p:pic>
      <p:sp>
        <p:nvSpPr>
          <p:cNvPr id="14" name="Title 6"/>
          <p:cNvSpPr txBox="1">
            <a:spLocks/>
          </p:cNvSpPr>
          <p:nvPr/>
        </p:nvSpPr>
        <p:spPr>
          <a:xfrm>
            <a:off x="216359" y="5785651"/>
            <a:ext cx="119478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000" b="1" kern="1200" cap="none" spc="-70" baseline="0" dirty="0">
                <a:ln w="3175">
                  <a:noFill/>
                </a:ln>
                <a:solidFill>
                  <a:schemeClr val="bg1"/>
                </a:solidFill>
                <a:effectLst/>
                <a:latin typeface="+mn-lt"/>
                <a:ea typeface="+mn-ea"/>
                <a:cs typeface="+mn-cs"/>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70" normalizeH="0" baseline="0" noProof="0" dirty="0">
                <a:ln w="3175">
                  <a:noFill/>
                </a:ln>
                <a:solidFill>
                  <a:srgbClr val="FFFFFF"/>
                </a:solidFill>
                <a:effectLst/>
                <a:uLnTx/>
                <a:uFillTx/>
                <a:latin typeface="Segoe UI"/>
                <a:ea typeface="+mn-ea"/>
                <a:cs typeface="+mn-cs"/>
              </a:rPr>
              <a:t>Active Threat Detection and Vulnerability Mitigations</a:t>
            </a:r>
          </a:p>
        </p:txBody>
      </p:sp>
      <p:sp>
        <p:nvSpPr>
          <p:cNvPr id="15" name="TextBox 10"/>
          <p:cNvSpPr txBox="1"/>
          <p:nvPr/>
        </p:nvSpPr>
        <p:spPr>
          <a:xfrm>
            <a:off x="244491" y="6408758"/>
            <a:ext cx="9012051" cy="590931"/>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Secure your devices from malware and hacking techniques.</a:t>
            </a:r>
          </a:p>
        </p:txBody>
      </p:sp>
    </p:spTree>
    <p:extLst>
      <p:ext uri="{BB962C8B-B14F-4D97-AF65-F5344CB8AC3E}">
        <p14:creationId xmlns:p14="http://schemas.microsoft.com/office/powerpoint/2010/main" val="154493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1238159"/>
            <a:ext cx="3286899"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DEVICE INTEGRITY</a:t>
            </a:r>
          </a:p>
        </p:txBody>
      </p:sp>
      <p:sp>
        <p:nvSpPr>
          <p:cNvPr id="17" name="Title 1"/>
          <p:cNvSpPr txBox="1">
            <a:spLocks/>
          </p:cNvSpPr>
          <p:nvPr/>
        </p:nvSpPr>
        <p:spPr>
          <a:xfrm>
            <a:off x="2340244" y="2621725"/>
            <a:ext cx="2747472" cy="997196"/>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Ensuring Windows can start on a trustworthy device</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11"/>
          <p:cNvSpPr/>
          <p:nvPr/>
        </p:nvSpPr>
        <p:spPr>
          <a:xfrm>
            <a:off x="6089368" y="735570"/>
            <a:ext cx="5848632" cy="7571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Device level malware can hide from defenses and can gain full system control</a:t>
            </a:r>
          </a:p>
        </p:txBody>
      </p:sp>
      <p:sp>
        <p:nvSpPr>
          <p:cNvPr id="13" name="Rectangle 12"/>
          <p:cNvSpPr/>
          <p:nvPr/>
        </p:nvSpPr>
        <p:spPr>
          <a:xfrm>
            <a:off x="6089368" y="1752976"/>
            <a:ext cx="5261104"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Attacks tamper with system and device firmware, disk structures, and start malware before Windows</a:t>
            </a:r>
          </a:p>
        </p:txBody>
      </p:sp>
      <p:sp>
        <p:nvSpPr>
          <p:cNvPr id="14" name="Rectangle 13"/>
          <p:cNvSpPr/>
          <p:nvPr/>
        </p:nvSpPr>
        <p:spPr>
          <a:xfrm>
            <a:off x="6076176" y="3126645"/>
            <a:ext cx="5455424"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cs typeface="Segoe UI Semibold" panose="020B0702040204020203" pitchFamily="34" charset="0"/>
              </a:rPr>
              <a:t>UEFI provides tamper proofing for  firmware and protects the firmware of all Option ROMs</a:t>
            </a:r>
          </a:p>
        </p:txBody>
      </p:sp>
      <p:sp>
        <p:nvSpPr>
          <p:cNvPr id="16" name="Rectangle 15"/>
          <p:cNvSpPr/>
          <p:nvPr/>
        </p:nvSpPr>
        <p:spPr>
          <a:xfrm>
            <a:off x="6089368" y="4427478"/>
            <a:ext cx="5941320" cy="7571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cs typeface="Segoe UI Semibold" panose="020B0702040204020203" pitchFamily="34" charset="0"/>
              </a:rPr>
              <a:t>UEFI ensures Windows starts before any other software (e.g.: </a:t>
            </a:r>
            <a:r>
              <a:rPr kumimoji="0" lang="en-US" sz="2400" b="0" i="0" u="none" strike="noStrike" kern="0" cap="none" spc="0" normalizeH="0" baseline="0" noProof="0" dirty="0" err="1">
                <a:ln>
                  <a:noFill/>
                </a:ln>
                <a:solidFill>
                  <a:srgbClr val="FFFFFF"/>
                </a:solidFill>
                <a:effectLst/>
                <a:uLnTx/>
                <a:uFillTx/>
                <a:cs typeface="Segoe UI Semibold" panose="020B0702040204020203" pitchFamily="34" charset="0"/>
              </a:rPr>
              <a:t>bootkit</a:t>
            </a:r>
            <a:r>
              <a:rPr kumimoji="0" lang="en-US" sz="2400" b="0" i="0" u="none" strike="noStrike" kern="0" cap="none" spc="0" normalizeH="0" baseline="0" noProof="0" dirty="0">
                <a:ln>
                  <a:noFill/>
                </a:ln>
                <a:solidFill>
                  <a:srgbClr val="FFFFFF"/>
                </a:solidFill>
                <a:effectLst/>
                <a:uLnTx/>
                <a:uFillTx/>
                <a:cs typeface="Segoe UI Semibold" panose="020B0702040204020203" pitchFamily="34" charset="0"/>
              </a:rPr>
              <a:t>)</a:t>
            </a:r>
          </a:p>
        </p:txBody>
      </p:sp>
      <p:sp>
        <p:nvSpPr>
          <p:cNvPr id="19" name="Rectangle 18"/>
          <p:cNvSpPr/>
          <p:nvPr/>
        </p:nvSpPr>
        <p:spPr>
          <a:xfrm>
            <a:off x="6089368" y="5383416"/>
            <a:ext cx="5941320"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cs typeface="Segoe UI Semibold" panose="020B0702040204020203" pitchFamily="34" charset="0"/>
              </a:rPr>
              <a:t>TPM provides services to enable local and remote verification of the system’s integrity (trust but verify)</a:t>
            </a:r>
          </a:p>
        </p:txBody>
      </p:sp>
    </p:spTree>
    <p:extLst>
      <p:ext uri="{BB962C8B-B14F-4D97-AF65-F5344CB8AC3E}">
        <p14:creationId xmlns:p14="http://schemas.microsoft.com/office/powerpoint/2010/main" val="5608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50" fill="hold"/>
                                        <p:tgtEl>
                                          <p:spTgt spid="19"/>
                                        </p:tgtEl>
                                        <p:attrNameLst>
                                          <p:attrName>ppt_x</p:attrName>
                                        </p:attrNameLst>
                                      </p:cBhvr>
                                      <p:tavLst>
                                        <p:tav tm="0">
                                          <p:val>
                                            <p:strVal val="#ppt_x"/>
                                          </p:val>
                                        </p:tav>
                                        <p:tav tm="100000">
                                          <p:val>
                                            <p:strVal val="#ppt_x"/>
                                          </p:val>
                                        </p:tav>
                                      </p:tavLst>
                                    </p:anim>
                                    <p:anim calcmode="lin" valueType="num">
                                      <p:cBhvr additive="base">
                                        <p:cTn id="32"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1238159"/>
            <a:ext cx="3286899"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PLATFORM INTEGRITY</a:t>
            </a:r>
          </a:p>
        </p:txBody>
      </p:sp>
      <p:sp>
        <p:nvSpPr>
          <p:cNvPr id="17" name="Title 1"/>
          <p:cNvSpPr txBox="1">
            <a:spLocks/>
          </p:cNvSpPr>
          <p:nvPr/>
        </p:nvSpPr>
        <p:spPr>
          <a:xfrm>
            <a:off x="2340244" y="2621725"/>
            <a:ext cx="2747472" cy="997196"/>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Protects the integrity of Windows, 3</a:t>
            </a:r>
            <a:r>
              <a:rPr kumimoji="0" lang="en-US" sz="2400" b="0" i="0" u="none" strike="noStrike" kern="1200" cap="none" spc="-100" normalizeH="0" baseline="3000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rd</a:t>
            </a: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 party defenses and apps</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p:cNvSpPr/>
          <p:nvPr/>
        </p:nvSpPr>
        <p:spPr>
          <a:xfrm>
            <a:off x="6023944" y="1084547"/>
            <a:ext cx="5507654" cy="7571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Attacks tamper with system, core and 1st and 3rd party system defenses </a:t>
            </a:r>
          </a:p>
        </p:txBody>
      </p:sp>
      <p:sp>
        <p:nvSpPr>
          <p:cNvPr id="14" name="Rectangle 13"/>
          <p:cNvSpPr/>
          <p:nvPr/>
        </p:nvSpPr>
        <p:spPr>
          <a:xfrm>
            <a:off x="6023944" y="2259831"/>
            <a:ext cx="5748955"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Windows Trusted Boot prevents malware from starting during the boot process and protects anti-malware solutions</a:t>
            </a:r>
          </a:p>
        </p:txBody>
      </p:sp>
      <p:sp>
        <p:nvSpPr>
          <p:cNvPr id="19" name="Rectangle 18"/>
          <p:cNvSpPr/>
          <p:nvPr/>
        </p:nvSpPr>
        <p:spPr>
          <a:xfrm>
            <a:off x="6023944" y="3710962"/>
            <a:ext cx="6412531"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Windows isolates system core and puts sensitive processes into containers – offering protection even with a kernel level breach </a:t>
            </a:r>
          </a:p>
        </p:txBody>
      </p:sp>
      <p:sp>
        <p:nvSpPr>
          <p:cNvPr id="11" name="Rectangle 10"/>
          <p:cNvSpPr/>
          <p:nvPr/>
        </p:nvSpPr>
        <p:spPr>
          <a:xfrm>
            <a:off x="6023944" y="5198290"/>
            <a:ext cx="6219747" cy="108952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solidFill>
                  <a:srgbClr val="FFFFFF"/>
                </a:solidFill>
                <a:effectLst/>
                <a:uLnTx/>
                <a:uFillTx/>
              </a:rPr>
              <a:t>Provable PC Health remotely verifies health, can initialize remediation, and provides services for conditional access scenarios</a:t>
            </a:r>
          </a:p>
        </p:txBody>
      </p:sp>
    </p:spTree>
    <p:extLst>
      <p:ext uri="{BB962C8B-B14F-4D97-AF65-F5344CB8AC3E}">
        <p14:creationId xmlns:p14="http://schemas.microsoft.com/office/powerpoint/2010/main" val="418403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750" fill="hold"/>
                                        <p:tgtEl>
                                          <p:spTgt spid="11"/>
                                        </p:tgtEl>
                                        <p:attrNameLst>
                                          <p:attrName>ppt_x</p:attrName>
                                        </p:attrNameLst>
                                      </p:cBhvr>
                                      <p:tavLst>
                                        <p:tav tm="0">
                                          <p:val>
                                            <p:strVal val="#ppt_x"/>
                                          </p:val>
                                        </p:tav>
                                        <p:tav tm="100000">
                                          <p:val>
                                            <p:strVal val="#ppt_x"/>
                                          </p:val>
                                        </p:tav>
                                      </p:tavLst>
                                    </p:anim>
                                    <p:anim calcmode="lin" valueType="num">
                                      <p:cBhvr additive="base">
                                        <p:cTn id="2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684162"/>
            <a:ext cx="3286899" cy="1661993"/>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PLATFORM AND APP SECURITY</a:t>
            </a:r>
          </a:p>
        </p:txBody>
      </p:sp>
      <p:sp>
        <p:nvSpPr>
          <p:cNvPr id="17" name="Title 1"/>
          <p:cNvSpPr txBox="1">
            <a:spLocks/>
          </p:cNvSpPr>
          <p:nvPr/>
        </p:nvSpPr>
        <p:spPr>
          <a:xfrm>
            <a:off x="2340244" y="2621725"/>
            <a:ext cx="2747472" cy="1329595"/>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Protects system and apps from the most common attacks and malware</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11"/>
          <p:cNvSpPr/>
          <p:nvPr/>
        </p:nvSpPr>
        <p:spPr>
          <a:xfrm>
            <a:off x="6023941" y="1107842"/>
            <a:ext cx="5507654"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rPr>
              <a:t>Attack exploits vulnerabilities to gain foothold and compromises users identity, data, or uses device for own purposes</a:t>
            </a:r>
          </a:p>
        </p:txBody>
      </p:sp>
      <p:sp>
        <p:nvSpPr>
          <p:cNvPr id="14" name="Rectangle 13"/>
          <p:cNvSpPr/>
          <p:nvPr/>
        </p:nvSpPr>
        <p:spPr>
          <a:xfrm>
            <a:off x="6023941" y="2536489"/>
            <a:ext cx="5507654"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vulnerability mitigations (e.g.: ASLR, DEP, CFG, </a:t>
            </a:r>
            <a:r>
              <a:rPr kumimoji="0" lang="en-US" sz="2300" b="0" i="0" u="none" strike="noStrike" kern="0" cap="none" spc="0" normalizeH="0" baseline="0" noProof="0" dirty="0" err="1">
                <a:ln>
                  <a:noFill/>
                </a:ln>
                <a:solidFill>
                  <a:srgbClr val="FFFFFF"/>
                </a:solidFill>
                <a:effectLst/>
                <a:uLnTx/>
                <a:uFillTx/>
                <a:cs typeface="Segoe UI Semibold" panose="020B0702040204020203" pitchFamily="34" charset="0"/>
              </a:rPr>
              <a:t>etc</a:t>
            </a: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 reduce or eliminate the ability to exploit a vulnerability </a:t>
            </a:r>
          </a:p>
        </p:txBody>
      </p:sp>
    </p:spTree>
    <p:extLst>
      <p:ext uri="{BB962C8B-B14F-4D97-AF65-F5344CB8AC3E}">
        <p14:creationId xmlns:p14="http://schemas.microsoft.com/office/powerpoint/2010/main" val="201477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Rectangle 1"/>
          <p:cNvSpPr/>
          <p:nvPr/>
        </p:nvSpPr>
        <p:spPr bwMode="auto">
          <a:xfrm>
            <a:off x="457200" y="467278"/>
            <a:ext cx="9886950" cy="1384442"/>
          </a:xfrm>
          <a:prstGeom prst="rect">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928968" y="716076"/>
            <a:ext cx="9872382" cy="886397"/>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l" defTabSz="91427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rgbClr val="FFFFFF"/>
                </a:solidFill>
                <a:effectLst/>
                <a:uLnTx/>
                <a:uFillTx/>
                <a:latin typeface="Segoe UI"/>
                <a:ea typeface="+mn-ea"/>
                <a:cs typeface="+mn-cs"/>
              </a:rPr>
              <a:t>WINDOWS VULNERABILITY MITIGATIONS: </a:t>
            </a:r>
            <a:r>
              <a:rPr kumimoji="0" lang="en-US" sz="2800" b="1" i="0" u="none" strike="noStrike" kern="1200" cap="none" spc="-100" normalizeH="0" baseline="0" noProof="0" dirty="0">
                <a:ln w="3175">
                  <a:noFill/>
                </a:ln>
                <a:solidFill>
                  <a:srgbClr val="FFFFFF"/>
                </a:solidFill>
                <a:effectLst/>
                <a:uLnTx/>
                <a:uFillTx/>
                <a:latin typeface="Segoe UI"/>
                <a:ea typeface="+mn-ea"/>
                <a:cs typeface="+mn-cs"/>
              </a:rPr>
              <a:t>RAISING THE BAR AND COSTS FOR THE BAD GUYS </a:t>
            </a:r>
          </a:p>
        </p:txBody>
      </p:sp>
      <p:sp>
        <p:nvSpPr>
          <p:cNvPr id="14" name="Right Arrow 13"/>
          <p:cNvSpPr/>
          <p:nvPr/>
        </p:nvSpPr>
        <p:spPr bwMode="auto">
          <a:xfrm>
            <a:off x="2346919" y="2469817"/>
            <a:ext cx="9873614" cy="631086"/>
          </a:xfrm>
          <a:prstGeom prst="rightArrow">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1919" y="3979513"/>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Enhancements</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p:cNvSpPr/>
          <p:nvPr/>
        </p:nvSpPr>
        <p:spPr bwMode="auto">
          <a:xfrm>
            <a:off x="441919" y="4884388"/>
            <a:ext cx="1856736" cy="149101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Impact</a:t>
            </a:r>
          </a:p>
        </p:txBody>
      </p:sp>
      <p:sp>
        <p:nvSpPr>
          <p:cNvPr id="19" name="Rectangle 18"/>
          <p:cNvSpPr/>
          <p:nvPr/>
        </p:nvSpPr>
        <p:spPr bwMode="auto">
          <a:xfrm>
            <a:off x="2353151" y="3060465"/>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Prior to 2003</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4245968" y="3060465"/>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XP SP2</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6144500" y="3060465"/>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Vista and 7</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8043032" y="3060465"/>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8</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9941564" y="3060465"/>
            <a:ext cx="1856736" cy="8705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Windows 10</a:t>
            </a:r>
            <a:endParaRPr kumimoji="0" lang="en-US" sz="112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2353151" y="3979513"/>
            <a:ext cx="1856736" cy="870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No mitigations</a:t>
            </a:r>
          </a:p>
        </p:txBody>
      </p:sp>
      <p:sp>
        <p:nvSpPr>
          <p:cNvPr id="25" name="Rectangle 24"/>
          <p:cNvSpPr/>
          <p:nvPr/>
        </p:nvSpPr>
        <p:spPr bwMode="auto">
          <a:xfrm>
            <a:off x="4245968" y="3979513"/>
            <a:ext cx="1856736" cy="870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DEP</a:t>
            </a:r>
          </a:p>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/GS</a:t>
            </a:r>
          </a:p>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err="1">
                <a:ln>
                  <a:noFill/>
                </a:ln>
                <a:solidFill>
                  <a:schemeClr val="bg2">
                    <a:lumMod val="50000"/>
                  </a:schemeClr>
                </a:solidFill>
                <a:effectLst/>
                <a:uLnTx/>
                <a:uFillTx/>
                <a:ea typeface="Segoe UI" pitchFamily="34" charset="0"/>
                <a:cs typeface="Segoe UI" pitchFamily="34" charset="0"/>
              </a:rPr>
              <a:t>SafeSEH</a:t>
            </a:r>
            <a:endPar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endParaRPr>
          </a:p>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Heap hardening v1</a:t>
            </a:r>
          </a:p>
        </p:txBody>
      </p:sp>
      <p:sp>
        <p:nvSpPr>
          <p:cNvPr id="26" name="Rectangle 25"/>
          <p:cNvSpPr/>
          <p:nvPr/>
        </p:nvSpPr>
        <p:spPr bwMode="auto">
          <a:xfrm>
            <a:off x="6144500" y="3979513"/>
            <a:ext cx="1856736" cy="870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ASLR v1</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SEHOP</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Heap hardening v2</a:t>
            </a:r>
          </a:p>
        </p:txBody>
      </p:sp>
      <p:sp>
        <p:nvSpPr>
          <p:cNvPr id="27" name="Rectangle 26"/>
          <p:cNvSpPr/>
          <p:nvPr/>
        </p:nvSpPr>
        <p:spPr bwMode="auto">
          <a:xfrm>
            <a:off x="8043032" y="3979513"/>
            <a:ext cx="1856736" cy="870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ASLR v2</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Kernel SMEP &amp; DEP</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nl-NL"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Heap hardening v3</a:t>
            </a:r>
          </a:p>
        </p:txBody>
      </p:sp>
      <p:sp>
        <p:nvSpPr>
          <p:cNvPr id="28" name="Rectangle 27"/>
          <p:cNvSpPr/>
          <p:nvPr/>
        </p:nvSpPr>
        <p:spPr bwMode="auto">
          <a:xfrm>
            <a:off x="9941564" y="3979513"/>
            <a:ext cx="1856736" cy="870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CFG</a:t>
            </a:r>
            <a:endParaRPr kumimoji="0" lang="en-US" sz="105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endParaRPr>
          </a:p>
        </p:txBody>
      </p:sp>
      <p:sp>
        <p:nvSpPr>
          <p:cNvPr id="29" name="Rectangle 28"/>
          <p:cNvSpPr/>
          <p:nvPr/>
        </p:nvSpPr>
        <p:spPr bwMode="auto">
          <a:xfrm>
            <a:off x="2353151" y="4884388"/>
            <a:ext cx="1856736" cy="1476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Exploitation was not inhibited</a:t>
            </a:r>
          </a:p>
        </p:txBody>
      </p:sp>
      <p:sp>
        <p:nvSpPr>
          <p:cNvPr id="30" name="Rectangle 29"/>
          <p:cNvSpPr/>
          <p:nvPr/>
        </p:nvSpPr>
        <p:spPr bwMode="auto">
          <a:xfrm>
            <a:off x="4245968" y="4884388"/>
            <a:ext cx="1856736" cy="1477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Data can’t be executed as code</a:t>
            </a:r>
          </a:p>
          <a:p>
            <a:pPr marL="114300" marR="0" lvl="0" indent="-11430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Protection for stack buffers, exception chains, and heap metadata</a:t>
            </a:r>
          </a:p>
        </p:txBody>
      </p:sp>
      <p:sp>
        <p:nvSpPr>
          <p:cNvPr id="31" name="Rectangle 30"/>
          <p:cNvSpPr/>
          <p:nvPr/>
        </p:nvSpPr>
        <p:spPr bwMode="auto">
          <a:xfrm>
            <a:off x="6144500" y="4884388"/>
            <a:ext cx="1856736" cy="1477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Memory layout is randomized</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Improved protection for exception chains and heap metadata</a:t>
            </a:r>
          </a:p>
        </p:txBody>
      </p:sp>
      <p:sp>
        <p:nvSpPr>
          <p:cNvPr id="32" name="Rectangle 31"/>
          <p:cNvSpPr/>
          <p:nvPr/>
        </p:nvSpPr>
        <p:spPr bwMode="auto">
          <a:xfrm>
            <a:off x="8043032" y="4884388"/>
            <a:ext cx="1856736" cy="1477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Improved memory layout randomization</a:t>
            </a:r>
          </a:p>
          <a:p>
            <a:pPr marL="171450" marR="0" lvl="0" indent="-171450" defTabSz="951028"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Improved protection for heap metadata &amp; buffers</a:t>
            </a:r>
          </a:p>
        </p:txBody>
      </p:sp>
      <p:sp>
        <p:nvSpPr>
          <p:cNvPr id="33" name="Rectangle 32"/>
          <p:cNvSpPr/>
          <p:nvPr/>
        </p:nvSpPr>
        <p:spPr bwMode="auto">
          <a:xfrm>
            <a:off x="9941564" y="4884388"/>
            <a:ext cx="1856736" cy="1477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Only valid functions can be called indirectly</a:t>
            </a:r>
          </a:p>
        </p:txBody>
      </p:sp>
    </p:spTree>
    <p:extLst>
      <p:ext uri="{BB962C8B-B14F-4D97-AF65-F5344CB8AC3E}">
        <p14:creationId xmlns:p14="http://schemas.microsoft.com/office/powerpoint/2010/main" val="268656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684162"/>
            <a:ext cx="3286899" cy="1661993"/>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FFFFFF"/>
                </a:solidFill>
                <a:effectLst/>
                <a:uLnTx/>
                <a:uFillTx/>
                <a:latin typeface="Segoe UI"/>
                <a:ea typeface="+mn-ea"/>
                <a:cs typeface="+mn-cs"/>
              </a:rPr>
              <a:t>PLATFORM AND APP SECURITY</a:t>
            </a:r>
          </a:p>
        </p:txBody>
      </p:sp>
      <p:sp>
        <p:nvSpPr>
          <p:cNvPr id="17" name="Title 1"/>
          <p:cNvSpPr txBox="1">
            <a:spLocks/>
          </p:cNvSpPr>
          <p:nvPr/>
        </p:nvSpPr>
        <p:spPr>
          <a:xfrm>
            <a:off x="2340244" y="2621725"/>
            <a:ext cx="2747472" cy="1329595"/>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Protects system and apps from the most common forms of malware</a:t>
            </a:r>
            <a:endParaRPr kumimoji="0" lang="en-US" sz="2000" b="0" i="1" u="none" strike="noStrike" kern="1200" cap="none" spc="-10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11"/>
          <p:cNvSpPr/>
          <p:nvPr/>
        </p:nvSpPr>
        <p:spPr>
          <a:xfrm>
            <a:off x="6023941" y="684162"/>
            <a:ext cx="5507654"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rPr>
              <a:t>Attack exploits vulnerabilities to gain foothold and compromises users identity, data, or uses device for own purposes</a:t>
            </a:r>
          </a:p>
        </p:txBody>
      </p:sp>
      <p:sp>
        <p:nvSpPr>
          <p:cNvPr id="14" name="Rectangle 13"/>
          <p:cNvSpPr/>
          <p:nvPr/>
        </p:nvSpPr>
        <p:spPr>
          <a:xfrm>
            <a:off x="6023941" y="2112809"/>
            <a:ext cx="5507654"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vulnerability mitigations (e.g.: ASLR, DEP, CFG, </a:t>
            </a:r>
            <a:r>
              <a:rPr kumimoji="0" lang="en-US" sz="2300" b="0" i="0" u="none" strike="noStrike" kern="0" cap="none" spc="0" normalizeH="0" baseline="0" noProof="0" dirty="0" err="1">
                <a:ln>
                  <a:noFill/>
                </a:ln>
                <a:solidFill>
                  <a:srgbClr val="FFFFFF"/>
                </a:solidFill>
                <a:effectLst/>
                <a:uLnTx/>
                <a:uFillTx/>
                <a:cs typeface="Segoe UI Semibold" panose="020B0702040204020203" pitchFamily="34" charset="0"/>
              </a:rPr>
              <a:t>etc</a:t>
            </a: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 reduce or eliminate a vulnerability’s ability to be exploited </a:t>
            </a:r>
          </a:p>
        </p:txBody>
      </p:sp>
      <p:sp>
        <p:nvSpPr>
          <p:cNvPr id="19" name="Rectangle 18"/>
          <p:cNvSpPr/>
          <p:nvPr/>
        </p:nvSpPr>
        <p:spPr>
          <a:xfrm>
            <a:off x="6023941" y="3541456"/>
            <a:ext cx="6219747"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sandboxes Universal Apps (AppContainer), validates app integrity (Code Integrity), and offers app control (AppLocker)</a:t>
            </a:r>
          </a:p>
        </p:txBody>
      </p:sp>
      <p:sp>
        <p:nvSpPr>
          <p:cNvPr id="11" name="Rectangle 10"/>
          <p:cNvSpPr/>
          <p:nvPr/>
        </p:nvSpPr>
        <p:spPr>
          <a:xfrm>
            <a:off x="6023941" y="4970104"/>
            <a:ext cx="6219747" cy="1366528"/>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offers a new Secure Event Channel for advanced malware analytics and unparalleled app compatibility for 3</a:t>
            </a:r>
            <a:r>
              <a:rPr kumimoji="0" lang="en-US" sz="2300" b="0" i="0" u="none" strike="noStrike" kern="0" cap="none" spc="0" normalizeH="0" baseline="30000" noProof="0" dirty="0">
                <a:ln>
                  <a:noFill/>
                </a:ln>
                <a:solidFill>
                  <a:srgbClr val="FFFFFF"/>
                </a:solidFill>
                <a:effectLst/>
                <a:uLnTx/>
                <a:uFillTx/>
                <a:cs typeface="Segoe UI Semibold" panose="020B0702040204020203" pitchFamily="34" charset="0"/>
              </a:rPr>
              <a:t>rd</a:t>
            </a: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 party security solutions</a:t>
            </a:r>
          </a:p>
        </p:txBody>
      </p:sp>
    </p:spTree>
    <p:extLst>
      <p:ext uri="{BB962C8B-B14F-4D97-AF65-F5344CB8AC3E}">
        <p14:creationId xmlns:p14="http://schemas.microsoft.com/office/powerpoint/2010/main" val="317865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32" name="Rectangle 31"/>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485737" y="2030138"/>
            <a:ext cx="4792007" cy="1754326"/>
          </a:xfrm>
          <a:prstGeom prst="rect">
            <a:avLst/>
          </a:prstGeom>
        </p:spPr>
        <p:txBody>
          <a:bodyPr wrap="square">
            <a:spAutoFit/>
          </a:bodyPr>
          <a:lstStyle/>
          <a:p>
            <a:pPr lvl="0">
              <a:defRPr/>
            </a:pPr>
            <a:r>
              <a:rPr lang="en-US" sz="3600" dirty="0">
                <a:solidFill>
                  <a:srgbClr val="FFFFFF"/>
                </a:solidFill>
                <a:latin typeface="Segoe UI Semibold" panose="020B0702040204020203" pitchFamily="34" charset="0"/>
                <a:cs typeface="Segoe UI Semibold" panose="020B0702040204020203" pitchFamily="34" charset="0"/>
              </a:rPr>
              <a:t>Hospital ransomware: A chilling wake-up call</a:t>
            </a:r>
            <a:endPar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p:cNvSpPr/>
          <p:nvPr/>
        </p:nvSpPr>
        <p:spPr>
          <a:xfrm>
            <a:off x="485737" y="4066033"/>
            <a:ext cx="5169559" cy="108491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VIOLET BLUE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noProof="0" dirty="0">
                <a:solidFill>
                  <a:srgbClr val="FFFFFF"/>
                </a:solidFill>
                <a:latin typeface="Segoe UI Semibold" panose="020B0702040204020203" pitchFamily="34" charset="0"/>
                <a:cs typeface="Segoe UI Semibold" panose="020B0702040204020203" pitchFamily="34" charset="0"/>
              </a:rPr>
              <a:t>Engadget</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February 19, 2016</a:t>
            </a:r>
          </a:p>
        </p:txBody>
      </p:sp>
      <p:sp>
        <p:nvSpPr>
          <p:cNvPr id="33" name="Rectangular Callout 32"/>
          <p:cNvSpPr/>
          <p:nvPr/>
        </p:nvSpPr>
        <p:spPr>
          <a:xfrm flipH="1">
            <a:off x="6089708" y="1881584"/>
            <a:ext cx="5875423" cy="3163028"/>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365760" rIns="274320" bIns="45720" numCol="1" spcCol="0" rtlCol="0" fromWordArt="0" anchor="t" anchorCtr="0" forceAA="0" compatLnSpc="1">
            <a:prstTxWarp prst="textNoShape">
              <a:avLst/>
            </a:prstTxWarp>
            <a:noAutofit/>
          </a:bodyPr>
          <a:lstStyle/>
          <a:p>
            <a:pPr marL="111125" lvl="0" indent="-111125">
              <a:lnSpc>
                <a:spcPct val="90000"/>
              </a:lnSpc>
              <a:defRPr/>
            </a:pPr>
            <a:r>
              <a:rPr kumimoji="0" lang="en-US" sz="2200" b="0" i="0" u="none" strike="noStrike" kern="1200" cap="none" spc="0" normalizeH="0" baseline="0" noProof="0" dirty="0">
                <a:ln>
                  <a:noFill/>
                </a:ln>
                <a:solidFill>
                  <a:srgbClr val="FFFFFF"/>
                </a:solidFill>
                <a:effectLst/>
                <a:uLnTx/>
                <a:uFillTx/>
                <a:latin typeface="Segoe UI Light"/>
                <a:ea typeface="+mn-ea"/>
                <a:cs typeface="Consolas" panose="020B0609020204030204" pitchFamily="49" charset="0"/>
              </a:rPr>
              <a:t> </a:t>
            </a:r>
            <a:r>
              <a:rPr lang="en-US" sz="2200" dirty="0">
                <a:solidFill>
                  <a:srgbClr val="FFFFFF"/>
                </a:solidFill>
                <a:latin typeface="Segoe UI Light"/>
                <a:cs typeface="Consolas" panose="020B0609020204030204" pitchFamily="49" charset="0"/>
              </a:rPr>
              <a:t>“Hollywood Presbyterian declared a state of emergency over the ransomware… an unnamed doctor told the press the systems responsible for CT scans, documentation, lab work, pharmacy functions and electronic communications were out of commission… it was reported that radiation and oncology were temporarily shut down”</a:t>
            </a:r>
            <a:endParaRPr kumimoji="0" lang="en-US" sz="2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9"/>
          <p:cNvSpPr txBox="1"/>
          <p:nvPr/>
        </p:nvSpPr>
        <p:spPr>
          <a:xfrm>
            <a:off x="128225" y="365727"/>
            <a:ext cx="12205541" cy="849463"/>
          </a:xfrm>
          <a:prstGeom prst="rect">
            <a:avLst/>
          </a:prstGeom>
          <a:noFill/>
        </p:spPr>
        <p:txBody>
          <a:bodyPr wrap="square" lIns="182880" tIns="146304" rIns="182880" bIns="146304" rtlCol="0">
            <a:spAutoFit/>
          </a:bodyPr>
          <a:lstStyle/>
          <a:p>
            <a:pPr lvl="0">
              <a:lnSpc>
                <a:spcPct val="90000"/>
              </a:lnSpc>
              <a:spcAft>
                <a:spcPts val="600"/>
              </a:spcAft>
              <a:defRPr/>
            </a:pPr>
            <a:r>
              <a:rPr lang="en-US" sz="4000" spc="-100" dirty="0">
                <a:solidFill>
                  <a:srgbClr val="FF0000"/>
                </a:solidFill>
                <a:latin typeface="Segoe UI Semibold" panose="020B0702040204020203" pitchFamily="34" charset="0"/>
                <a:cs typeface="Segoe UI Semibold" panose="020B0702040204020203" pitchFamily="34" charset="0"/>
              </a:rPr>
              <a:t>RANSOMWARE </a:t>
            </a:r>
            <a:r>
              <a:rPr kumimoji="0" lang="en-US" sz="4000" i="0" u="none" strike="noStrike" kern="1200" cap="none" spc="-10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SHUTS DOWN</a:t>
            </a:r>
            <a:r>
              <a:rPr kumimoji="0" lang="en-US" sz="4000" i="0" u="none" strike="noStrike" kern="1200" cap="none" spc="-100" normalizeH="0" noProof="0" dirty="0">
                <a:ln>
                  <a:noFill/>
                </a:ln>
                <a:solidFill>
                  <a:srgbClr val="FF0000"/>
                </a:solidFill>
                <a:effectLst/>
                <a:uLnTx/>
                <a:uFillTx/>
                <a:latin typeface="Segoe UI Semibold" panose="020B0702040204020203" pitchFamily="34" charset="0"/>
                <a:cs typeface="Segoe UI Semibold" panose="020B0702040204020203" pitchFamily="34" charset="0"/>
              </a:rPr>
              <a:t> </a:t>
            </a:r>
            <a:r>
              <a:rPr kumimoji="0" lang="en-US" sz="4000" i="0" u="none" strike="noStrike" kern="1200" cap="none" spc="-10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HEALTH SERVICES</a:t>
            </a:r>
            <a:endParaRPr kumimoji="0" lang="en-US" sz="4000" i="0" u="none" strike="noStrike" kern="1200" cap="none" spc="-10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2" name="Rectangle 11"/>
          <p:cNvSpPr/>
          <p:nvPr/>
        </p:nvSpPr>
        <p:spPr>
          <a:xfrm>
            <a:off x="485739" y="6602445"/>
            <a:ext cx="7363228" cy="230832"/>
          </a:xfrm>
          <a:prstGeom prst="rect">
            <a:avLst/>
          </a:prstGeom>
        </p:spPr>
        <p:txBody>
          <a:bodyPr wrap="square">
            <a:spAutoFit/>
          </a:bodyPr>
          <a:lstStyle/>
          <a:p>
            <a:pPr lvl="0">
              <a:defRPr/>
            </a:pP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hlinkClick r:id="rId4"/>
              </a:rPr>
              <a:t>Hospital ransomware: A chilling wake-up call</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a:t>
            </a:r>
            <a:r>
              <a:rPr lang="en-US" sz="900" noProof="0" dirty="0"/>
              <a:t>Violet Blue</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Engadget, February</a:t>
            </a:r>
            <a:r>
              <a:rPr kumimoji="0" lang="en-US" sz="900" b="0" i="0" u="none" strike="noStrike" kern="1200" cap="none" spc="0" normalizeH="0" noProof="0" dirty="0">
                <a:ln w="3175">
                  <a:noFill/>
                </a:ln>
                <a:solidFill>
                  <a:srgbClr val="505050"/>
                </a:solidFill>
                <a:effectLst/>
                <a:uLnTx/>
                <a:uFillTx/>
                <a:latin typeface="Segoe UI"/>
                <a:ea typeface="+mn-ea"/>
                <a:cs typeface="Segoe UI" pitchFamily="34" charset="0"/>
              </a:rPr>
              <a:t> </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19, 2016</a:t>
            </a:r>
          </a:p>
        </p:txBody>
      </p:sp>
    </p:spTree>
    <p:extLst>
      <p:ext uri="{BB962C8B-B14F-4D97-AF65-F5344CB8AC3E}">
        <p14:creationId xmlns:p14="http://schemas.microsoft.com/office/powerpoint/2010/main" val="2708197144"/>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1238159"/>
            <a:ext cx="3286899"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a:ea typeface="+mn-ea"/>
                <a:cs typeface="+mn-cs"/>
              </a:rPr>
              <a:t>ONLINE SAFETY</a:t>
            </a:r>
          </a:p>
        </p:txBody>
      </p:sp>
      <p:sp>
        <p:nvSpPr>
          <p:cNvPr id="17" name="Title 1"/>
          <p:cNvSpPr txBox="1">
            <a:spLocks/>
          </p:cNvSpPr>
          <p:nvPr/>
        </p:nvSpPr>
        <p:spPr>
          <a:xfrm>
            <a:off x="2340244" y="2621725"/>
            <a:ext cx="2747472" cy="1329595"/>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Protecting the system and apps from the most common forms of malware</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6023945" y="1238159"/>
            <a:ext cx="5507654" cy="7294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includes Windows Defender, an advanced malware solution</a:t>
            </a:r>
          </a:p>
        </p:txBody>
      </p:sp>
    </p:spTree>
    <p:extLst>
      <p:ext uri="{BB962C8B-B14F-4D97-AF65-F5344CB8AC3E}">
        <p14:creationId xmlns:p14="http://schemas.microsoft.com/office/powerpoint/2010/main" val="10284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 name="Rectangle 1"/>
          <p:cNvSpPr/>
          <p:nvPr/>
        </p:nvSpPr>
        <p:spPr bwMode="auto">
          <a:xfrm>
            <a:off x="457201" y="788170"/>
            <a:ext cx="6591300" cy="1955030"/>
          </a:xfrm>
          <a:prstGeom prst="rect">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831484" y="1476636"/>
            <a:ext cx="6090763" cy="609398"/>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l" defTabSz="914277"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lumMod val="95000"/>
                  </a:srgbClr>
                </a:solidFill>
                <a:effectLst/>
                <a:uLnTx/>
                <a:uFillTx/>
                <a:latin typeface="Segoe UI"/>
                <a:ea typeface="+mn-ea"/>
                <a:cs typeface="+mn-cs"/>
              </a:rPr>
              <a:t>Windows Defender</a:t>
            </a:r>
          </a:p>
        </p:txBody>
      </p:sp>
      <p:grpSp>
        <p:nvGrpSpPr>
          <p:cNvPr id="6" name="Group 5"/>
          <p:cNvGrpSpPr/>
          <p:nvPr/>
        </p:nvGrpSpPr>
        <p:grpSpPr>
          <a:xfrm>
            <a:off x="457201" y="3314699"/>
            <a:ext cx="3543299" cy="3105150"/>
            <a:chOff x="457201" y="3314699"/>
            <a:chExt cx="3543299" cy="3105150"/>
          </a:xfrm>
        </p:grpSpPr>
        <p:sp>
          <p:nvSpPr>
            <p:cNvPr id="45" name="Rectangle 44"/>
            <p:cNvSpPr/>
            <p:nvPr/>
          </p:nvSpPr>
          <p:spPr>
            <a:xfrm>
              <a:off x="457203"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9326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1600"/>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Windows Defender in        Client &amp; Server</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User Always Protected</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Malicious Software Removal Tool</a:t>
              </a:r>
            </a:p>
            <a:p>
              <a:pPr marL="342900" marR="0" lvl="0" indent="-342900" algn="l" defTabSz="932742" rtl="0" eaLnBrk="1" fontAlgn="auto" latinLnBrk="0" hangingPunct="1">
                <a:lnSpc>
                  <a:spcPct val="80000"/>
                </a:lnSpc>
                <a:spcBef>
                  <a:spcPts val="0"/>
                </a:spcBef>
                <a:spcAft>
                  <a:spcPts val="1600"/>
                </a:spcAft>
                <a:buClrTx/>
                <a:buSzTx/>
                <a:buFont typeface="Arial" panose="020B0604020202020204" pitchFamily="34" charset="0"/>
                <a:buChar char="•"/>
                <a:tabLst/>
                <a:defRPr/>
              </a:pPr>
              <a:endPar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p:txBody>
        </p:sp>
        <p:sp>
          <p:nvSpPr>
            <p:cNvPr id="46" name="Rectangle 45"/>
            <p:cNvSpPr/>
            <p:nvPr/>
          </p:nvSpPr>
          <p:spPr>
            <a:xfrm>
              <a:off x="457201" y="3314699"/>
              <a:ext cx="3543297"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2"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anose="020B0502040204020203" pitchFamily="34" charset="0"/>
                </a:rPr>
                <a:t>Protected by Default</a:t>
              </a:r>
            </a:p>
          </p:txBody>
        </p:sp>
      </p:grpSp>
      <p:grpSp>
        <p:nvGrpSpPr>
          <p:cNvPr id="5" name="Group 4"/>
          <p:cNvGrpSpPr/>
          <p:nvPr/>
        </p:nvGrpSpPr>
        <p:grpSpPr>
          <a:xfrm>
            <a:off x="4180937" y="3314699"/>
            <a:ext cx="3543299" cy="3105150"/>
            <a:chOff x="4180937" y="3314699"/>
            <a:chExt cx="3543299" cy="3105150"/>
          </a:xfrm>
        </p:grpSpPr>
        <p:sp>
          <p:nvSpPr>
            <p:cNvPr id="12" name="Rectangle 11"/>
            <p:cNvSpPr/>
            <p:nvPr/>
          </p:nvSpPr>
          <p:spPr>
            <a:xfrm>
              <a:off x="4180939"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9326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1600"/>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Protection Cloud</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Antimalware Scan Interface</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Secure Kernel Event Channel for Antimalware</a:t>
              </a:r>
            </a:p>
            <a:p>
              <a:pPr marL="342900" marR="0" lvl="0" indent="-342900" algn="l" defTabSz="932742" rtl="0" eaLnBrk="1" fontAlgn="auto" latinLnBrk="0" hangingPunct="1">
                <a:lnSpc>
                  <a:spcPct val="80000"/>
                </a:lnSpc>
                <a:spcBef>
                  <a:spcPts val="0"/>
                </a:spcBef>
                <a:spcAft>
                  <a:spcPts val="1600"/>
                </a:spcAft>
                <a:buClrTx/>
                <a:buSzTx/>
                <a:buFont typeface="Arial" panose="020B0604020202020204" pitchFamily="34" charset="0"/>
                <a:buChar char="•"/>
                <a:tabLst/>
                <a:defRPr/>
              </a:pPr>
              <a:endPar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p:txBody>
        </p:sp>
        <p:sp>
          <p:nvSpPr>
            <p:cNvPr id="13" name="Rectangle 12"/>
            <p:cNvSpPr/>
            <p:nvPr/>
          </p:nvSpPr>
          <p:spPr>
            <a:xfrm>
              <a:off x="4180937" y="3314699"/>
              <a:ext cx="3543297"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2"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anose="020B0502040204020203" pitchFamily="34" charset="0"/>
                </a:rPr>
                <a:t>Detection Improvement</a:t>
              </a:r>
            </a:p>
          </p:txBody>
        </p:sp>
      </p:grpSp>
      <p:grpSp>
        <p:nvGrpSpPr>
          <p:cNvPr id="7" name="Group 6"/>
          <p:cNvGrpSpPr/>
          <p:nvPr/>
        </p:nvGrpSpPr>
        <p:grpSpPr>
          <a:xfrm>
            <a:off x="7946845" y="3314699"/>
            <a:ext cx="3543299" cy="3105150"/>
            <a:chOff x="7946845" y="3314699"/>
            <a:chExt cx="3543299" cy="3105150"/>
          </a:xfrm>
        </p:grpSpPr>
        <p:sp>
          <p:nvSpPr>
            <p:cNvPr id="14" name="Rectangle 13"/>
            <p:cNvSpPr/>
            <p:nvPr/>
          </p:nvSpPr>
          <p:spPr>
            <a:xfrm>
              <a:off x="7946847" y="4171040"/>
              <a:ext cx="3543297" cy="224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9326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1600"/>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Windows Defender Offline in WinRE</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Protecting the Guard (get)</a:t>
              </a:r>
            </a:p>
            <a:p>
              <a:pPr marL="0" marR="0" lvl="0" indent="0" algn="l" defTabSz="932742" rtl="0" eaLnBrk="1" fontAlgn="auto" latinLnBrk="0" hangingPunct="1">
                <a:lnSpc>
                  <a:spcPct val="80000"/>
                </a:lnSpc>
                <a:spcBef>
                  <a:spcPts val="0"/>
                </a:spcBef>
                <a:spcAft>
                  <a:spcPts val="160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a:p>
              <a:pPr marL="0" marR="0" lvl="0" indent="0" algn="l" defTabSz="932742" rtl="0" eaLnBrk="1" fontAlgn="auto" latinLnBrk="0" hangingPunct="1">
                <a:lnSpc>
                  <a:spcPct val="80000"/>
                </a:lnSpc>
                <a:spcBef>
                  <a:spcPts val="0"/>
                </a:spcBef>
                <a:spcAft>
                  <a:spcPts val="160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endParaRPr>
            </a:p>
          </p:txBody>
        </p:sp>
        <p:sp>
          <p:nvSpPr>
            <p:cNvPr id="15" name="Rectangle 14"/>
            <p:cNvSpPr/>
            <p:nvPr/>
          </p:nvSpPr>
          <p:spPr>
            <a:xfrm>
              <a:off x="7946845" y="3314699"/>
              <a:ext cx="3543297"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2"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anose="020B0502040204020203" pitchFamily="34" charset="0"/>
                </a:rPr>
                <a:t>Resilience and Recovery</a:t>
              </a:r>
            </a:p>
          </p:txBody>
        </p:sp>
      </p:grpSp>
    </p:spTree>
    <p:extLst>
      <p:ext uri="{BB962C8B-B14F-4D97-AF65-F5344CB8AC3E}">
        <p14:creationId xmlns:p14="http://schemas.microsoft.com/office/powerpoint/2010/main" val="42731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1238159"/>
            <a:ext cx="3286899"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FFFFFF"/>
                </a:solidFill>
                <a:effectLst/>
                <a:uLnTx/>
                <a:uFillTx/>
                <a:latin typeface="Segoe UI"/>
                <a:ea typeface="+mn-ea"/>
                <a:cs typeface="+mn-cs"/>
              </a:rPr>
              <a:t>ONLINE SAFETY</a:t>
            </a:r>
          </a:p>
        </p:txBody>
      </p:sp>
      <p:sp>
        <p:nvSpPr>
          <p:cNvPr id="17" name="Title 1"/>
          <p:cNvSpPr txBox="1">
            <a:spLocks/>
          </p:cNvSpPr>
          <p:nvPr/>
        </p:nvSpPr>
        <p:spPr>
          <a:xfrm>
            <a:off x="2340244" y="2621725"/>
            <a:ext cx="2747472" cy="1329595"/>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Protecting the system and apps from the most common forms of malware</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6023945" y="1238159"/>
            <a:ext cx="5507654" cy="7294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includes Windows Defender, an advanced antivirus and malware solution</a:t>
            </a:r>
          </a:p>
        </p:txBody>
      </p:sp>
      <p:sp>
        <p:nvSpPr>
          <p:cNvPr id="19" name="Rectangle 18"/>
          <p:cNvSpPr/>
          <p:nvPr/>
        </p:nvSpPr>
        <p:spPr>
          <a:xfrm>
            <a:off x="6023941" y="2621725"/>
            <a:ext cx="6167511"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and IE SmartScreen block malicious websites and apps before they get a chance to impact the device </a:t>
            </a:r>
          </a:p>
        </p:txBody>
      </p:sp>
    </p:spTree>
    <p:extLst>
      <p:ext uri="{BB962C8B-B14F-4D97-AF65-F5344CB8AC3E}">
        <p14:creationId xmlns:p14="http://schemas.microsoft.com/office/powerpoint/2010/main" val="22721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7201" y="381640"/>
            <a:ext cx="6591300" cy="1955030"/>
            <a:chOff x="457201" y="788170"/>
            <a:chExt cx="6591300" cy="1955030"/>
          </a:xfrm>
        </p:grpSpPr>
        <p:sp>
          <p:nvSpPr>
            <p:cNvPr id="2" name="Rectangle 1"/>
            <p:cNvSpPr/>
            <p:nvPr/>
          </p:nvSpPr>
          <p:spPr bwMode="auto">
            <a:xfrm>
              <a:off x="457201" y="788170"/>
              <a:ext cx="6591300" cy="1955030"/>
            </a:xfrm>
            <a:prstGeom prst="rect">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707469" y="1017788"/>
              <a:ext cx="6090763" cy="1495794"/>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l" defTabSz="91427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chemeClr val="bg1">
                      <a:lumMod val="95000"/>
                    </a:schemeClr>
                  </a:solidFill>
                  <a:effectLst/>
                  <a:uLnTx/>
                  <a:uFillTx/>
                  <a:latin typeface="+mn-lt"/>
                  <a:ea typeface="+mn-ea"/>
                  <a:cs typeface="+mn-cs"/>
                </a:rPr>
                <a:t>IMPROVEMENTS IN IE MAKING IT THE MOST SECURE VERSION YET</a:t>
              </a:r>
            </a:p>
          </p:txBody>
        </p:sp>
      </p:grpSp>
      <p:sp>
        <p:nvSpPr>
          <p:cNvPr id="45" name="Rectangle 44"/>
          <p:cNvSpPr/>
          <p:nvPr/>
        </p:nvSpPr>
        <p:spPr>
          <a:xfrm>
            <a:off x="457203" y="3726540"/>
            <a:ext cx="3733809" cy="297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288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IE with SmartScreen technology provides enhanced protection</a:t>
            </a:r>
          </a:p>
          <a:p>
            <a:pPr marL="0" marR="0" lvl="0" indent="0" algn="l" defTabSz="932742" rtl="0" eaLnBrk="1" fontAlgn="auto" latinLnBrk="0" hangingPunct="1">
              <a:lnSpc>
                <a:spcPct val="100000"/>
              </a:lnSpc>
              <a:spcBef>
                <a:spcPts val="0"/>
              </a:spcBef>
              <a:spcAft>
                <a:spcPts val="1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mn-lt"/>
                <a:ea typeface="Segoe UI" pitchFamily="34" charset="0"/>
                <a:cs typeface="Segoe UI" pitchFamily="34" charset="0"/>
              </a:rPr>
              <a:t>Blocking </a:t>
            </a: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of Phishing and Fake downloads increased</a:t>
            </a:r>
          </a:p>
        </p:txBody>
      </p:sp>
      <p:sp>
        <p:nvSpPr>
          <p:cNvPr id="46" name="Rectangle 45"/>
          <p:cNvSpPr/>
          <p:nvPr/>
        </p:nvSpPr>
        <p:spPr>
          <a:xfrm>
            <a:off x="457201" y="2870199"/>
            <a:ext cx="3733809"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lt1"/>
                </a:solidFill>
                <a:effectLst/>
                <a:uLnTx/>
                <a:uFillTx/>
                <a:latin typeface="+mn-lt"/>
                <a:ea typeface="+mn-ea"/>
                <a:cs typeface="+mn-cs"/>
              </a:rPr>
              <a:t>SmartScreen App and URL Reputation</a:t>
            </a:r>
          </a:p>
        </p:txBody>
      </p:sp>
      <p:pic>
        <p:nvPicPr>
          <p:cNvPr id="11" name="Chart 1" descr="image00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78235" y="2870199"/>
            <a:ext cx="6846430" cy="379989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637" y="502156"/>
            <a:ext cx="0" cy="6217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854200" y="1238159"/>
            <a:ext cx="3286899" cy="1107996"/>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FFFFFF"/>
                </a:solidFill>
                <a:effectLst/>
                <a:uLnTx/>
                <a:uFillTx/>
                <a:latin typeface="Segoe UI"/>
                <a:ea typeface="+mn-ea"/>
                <a:cs typeface="+mn-cs"/>
              </a:rPr>
              <a:t>ONLINE SAFETY</a:t>
            </a:r>
          </a:p>
        </p:txBody>
      </p:sp>
      <p:sp>
        <p:nvSpPr>
          <p:cNvPr id="17" name="Title 1"/>
          <p:cNvSpPr txBox="1">
            <a:spLocks/>
          </p:cNvSpPr>
          <p:nvPr/>
        </p:nvSpPr>
        <p:spPr>
          <a:xfrm>
            <a:off x="2340244" y="2621725"/>
            <a:ext cx="2747472" cy="1329595"/>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27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Protecting the system and apps from the most common forms of malware</a:t>
            </a:r>
            <a:endParaRPr kumimoji="0" lang="en-US" sz="2000" b="0" i="1"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6023945" y="1238159"/>
            <a:ext cx="5507654" cy="729430"/>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includes Windows Defender, an advanced malware solution</a:t>
            </a:r>
          </a:p>
        </p:txBody>
      </p:sp>
      <p:sp>
        <p:nvSpPr>
          <p:cNvPr id="19" name="Rectangle 18"/>
          <p:cNvSpPr/>
          <p:nvPr/>
        </p:nvSpPr>
        <p:spPr>
          <a:xfrm>
            <a:off x="6023941" y="2621725"/>
            <a:ext cx="6167511" cy="1047979"/>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Windows and IE SmartScreen blocks malicious websites and apps before they get a chance to impact the device </a:t>
            </a:r>
          </a:p>
        </p:txBody>
      </p:sp>
      <p:sp>
        <p:nvSpPr>
          <p:cNvPr id="11" name="Rectangle 10"/>
          <p:cNvSpPr/>
          <p:nvPr/>
        </p:nvSpPr>
        <p:spPr>
          <a:xfrm>
            <a:off x="6023942" y="4426174"/>
            <a:ext cx="6167509" cy="1366528"/>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1200"/>
              </a:spcAft>
              <a:buClrTx/>
              <a:buSzTx/>
              <a:buFontTx/>
              <a:buNone/>
              <a:tabLst/>
              <a:defRPr/>
            </a:pPr>
            <a:r>
              <a:rPr kumimoji="0" lang="en-US" sz="2300" b="0" i="0" u="none" strike="noStrike" kern="0" cap="none" spc="0" normalizeH="0" baseline="0" noProof="0" dirty="0">
                <a:ln>
                  <a:noFill/>
                </a:ln>
                <a:solidFill>
                  <a:srgbClr val="FFFFFF"/>
                </a:solidFill>
                <a:effectLst/>
                <a:uLnTx/>
                <a:uFillTx/>
                <a:cs typeface="Segoe UI Semibold" panose="020B0702040204020203" pitchFamily="34" charset="0"/>
              </a:rPr>
              <a:t>Internet Explorer provides zero day protection for commonly used exploit techniques and can prevent the use of unsafe or unpatched browser extension (e.g.: Flash, Java, ActiveX)</a:t>
            </a:r>
          </a:p>
        </p:txBody>
      </p:sp>
    </p:spTree>
    <p:extLst>
      <p:ext uri="{BB962C8B-B14F-4D97-AF65-F5344CB8AC3E}">
        <p14:creationId xmlns:p14="http://schemas.microsoft.com/office/powerpoint/2010/main" val="6284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4" name="Rectangle 3"/>
          <p:cNvSpPr/>
          <p:nvPr/>
        </p:nvSpPr>
        <p:spPr bwMode="auto">
          <a:xfrm>
            <a:off x="0" y="0"/>
            <a:ext cx="12436475" cy="6994525"/>
          </a:xfrm>
          <a:prstGeom prst="rect">
            <a:avLst/>
          </a:prstGeom>
          <a:solidFill>
            <a:srgbClr val="FFFFFF">
              <a:alpha val="4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7201" y="381640"/>
            <a:ext cx="6591300" cy="1955030"/>
            <a:chOff x="457201" y="788170"/>
            <a:chExt cx="6591300" cy="1955030"/>
          </a:xfrm>
        </p:grpSpPr>
        <p:sp>
          <p:nvSpPr>
            <p:cNvPr id="2" name="Rectangle 1"/>
            <p:cNvSpPr/>
            <p:nvPr/>
          </p:nvSpPr>
          <p:spPr bwMode="auto">
            <a:xfrm>
              <a:off x="457201" y="788170"/>
              <a:ext cx="6591300" cy="1955030"/>
            </a:xfrm>
            <a:prstGeom prst="rect">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707469" y="1017788"/>
              <a:ext cx="6090763" cy="1495794"/>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l" defTabSz="91427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chemeClr val="bg1">
                      <a:lumMod val="95000"/>
                    </a:schemeClr>
                  </a:solidFill>
                  <a:effectLst/>
                  <a:uLnTx/>
                  <a:uFillTx/>
                  <a:latin typeface="+mn-lt"/>
                  <a:ea typeface="+mn-ea"/>
                  <a:cs typeface="+mn-cs"/>
                </a:rPr>
                <a:t>IMPROVEMENTS MAKING IE THE MOST SECURE VERSION TO DATE</a:t>
              </a:r>
            </a:p>
          </p:txBody>
        </p:sp>
      </p:grpSp>
      <p:sp>
        <p:nvSpPr>
          <p:cNvPr id="45" name="Rectangle 44"/>
          <p:cNvSpPr/>
          <p:nvPr/>
        </p:nvSpPr>
        <p:spPr>
          <a:xfrm>
            <a:off x="457203" y="3726540"/>
            <a:ext cx="3733809" cy="297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288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Advanced protection against memory corruption attacks</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Common bug classes are strongly mitigated by new memory protection features</a:t>
            </a:r>
          </a:p>
          <a:p>
            <a:pPr marL="0" marR="0" lvl="0" indent="0" algn="l" defTabSz="932742" rtl="0" eaLnBrk="1" fontAlgn="auto" latinLnBrk="0" hangingPunct="1">
              <a:lnSpc>
                <a:spcPct val="80000"/>
              </a:lnSpc>
              <a:spcBef>
                <a:spcPts val="0"/>
              </a:spcBef>
              <a:spcAft>
                <a:spcPts val="1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Control Flow Integrity is on by Default blocking most exploit techniques</a:t>
            </a:r>
          </a:p>
        </p:txBody>
      </p:sp>
      <p:sp>
        <p:nvSpPr>
          <p:cNvPr id="46" name="Rectangle 45"/>
          <p:cNvSpPr/>
          <p:nvPr/>
        </p:nvSpPr>
        <p:spPr>
          <a:xfrm>
            <a:off x="457201" y="2870199"/>
            <a:ext cx="3733809"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2"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Improved Exploit Protection </a:t>
            </a:r>
          </a:p>
        </p:txBody>
      </p:sp>
      <p:graphicFrame>
        <p:nvGraphicFramePr>
          <p:cNvPr id="21" name="Chart 20"/>
          <p:cNvGraphicFramePr>
            <a:graphicFrameLocks/>
          </p:cNvGraphicFramePr>
          <p:nvPr>
            <p:extLst/>
          </p:nvPr>
        </p:nvGraphicFramePr>
        <p:xfrm>
          <a:off x="4290646" y="2870199"/>
          <a:ext cx="7482254" cy="38354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4316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28"/>
            <a:ext cx="12436475" cy="6992469"/>
          </a:xfrm>
          <a:prstGeom prst="rect">
            <a:avLst/>
          </a:prstGeom>
        </p:spPr>
      </p:pic>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7201" y="381640"/>
            <a:ext cx="6591300" cy="1955030"/>
            <a:chOff x="457201" y="788170"/>
            <a:chExt cx="6591300" cy="1955030"/>
          </a:xfrm>
        </p:grpSpPr>
        <p:sp>
          <p:nvSpPr>
            <p:cNvPr id="2" name="Rectangle 1"/>
            <p:cNvSpPr/>
            <p:nvPr/>
          </p:nvSpPr>
          <p:spPr bwMode="auto">
            <a:xfrm>
              <a:off x="457201" y="788170"/>
              <a:ext cx="6591300" cy="1955030"/>
            </a:xfrm>
            <a:prstGeom prst="rect">
              <a:avLst/>
            </a:prstGeom>
            <a:solidFill>
              <a:srgbClr val="00827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707469" y="1017788"/>
              <a:ext cx="6090763" cy="1495794"/>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l" defTabSz="91427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w="3175">
                    <a:noFill/>
                  </a:ln>
                  <a:solidFill>
                    <a:schemeClr val="bg1">
                      <a:lumMod val="95000"/>
                    </a:schemeClr>
                  </a:solidFill>
                  <a:effectLst/>
                  <a:uLnTx/>
                  <a:uFillTx/>
                  <a:latin typeface="+mn-lt"/>
                  <a:ea typeface="+mn-ea"/>
                  <a:cs typeface="+mn-cs"/>
                </a:rPr>
                <a:t>IMPROVEMENTS MAKING IE THE MOST SECURE VERSION TO DATE</a:t>
              </a:r>
            </a:p>
          </p:txBody>
        </p:sp>
      </p:grpSp>
      <p:sp>
        <p:nvSpPr>
          <p:cNvPr id="45" name="Rectangle 44"/>
          <p:cNvSpPr/>
          <p:nvPr/>
        </p:nvSpPr>
        <p:spPr>
          <a:xfrm>
            <a:off x="457203" y="3726540"/>
            <a:ext cx="3733809" cy="297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2880" rIns="186521"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mn-lt"/>
                <a:ea typeface="Segoe UI" pitchFamily="34" charset="0"/>
                <a:cs typeface="Segoe UI" pitchFamily="34" charset="0"/>
              </a:rPr>
              <a:t>The most commonly attacked out-of-date plugins are blocked by default removing the most common exploit vector</a:t>
            </a:r>
          </a:p>
        </p:txBody>
      </p:sp>
      <p:sp>
        <p:nvSpPr>
          <p:cNvPr id="46" name="Rectangle 45"/>
          <p:cNvSpPr/>
          <p:nvPr/>
        </p:nvSpPr>
        <p:spPr>
          <a:xfrm>
            <a:off x="457201" y="2870199"/>
            <a:ext cx="3733809" cy="856347"/>
          </a:xfrm>
          <a:prstGeom prst="rect">
            <a:avLst/>
          </a:prstGeom>
          <a:solidFill>
            <a:srgbClr val="008272"/>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6521" tIns="186521" rIns="186521" bIns="1865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lt1"/>
                </a:solidFill>
                <a:effectLst/>
                <a:uLnTx/>
                <a:uFillTx/>
                <a:latin typeface="+mn-lt"/>
                <a:ea typeface="+mn-ea"/>
                <a:cs typeface="+mn-cs"/>
              </a:rPr>
              <a:t>Improve Extension Management</a:t>
            </a:r>
          </a:p>
        </p:txBody>
      </p:sp>
      <p:graphicFrame>
        <p:nvGraphicFramePr>
          <p:cNvPr id="11" name="Chart 10"/>
          <p:cNvGraphicFramePr>
            <a:graphicFrameLocks/>
          </p:cNvGraphicFramePr>
          <p:nvPr>
            <p:extLst/>
          </p:nvPr>
        </p:nvGraphicFramePr>
        <p:xfrm>
          <a:off x="4321277" y="2870199"/>
          <a:ext cx="7506929" cy="3835401"/>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p:cNvSpPr/>
          <p:nvPr/>
        </p:nvSpPr>
        <p:spPr bwMode="auto">
          <a:xfrm>
            <a:off x="10694944" y="6153255"/>
            <a:ext cx="575920" cy="4597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5" name="Line Callout 1 14"/>
          <p:cNvSpPr/>
          <p:nvPr/>
        </p:nvSpPr>
        <p:spPr bwMode="auto">
          <a:xfrm>
            <a:off x="6798232" y="3271824"/>
            <a:ext cx="1207682" cy="769479"/>
          </a:xfrm>
          <a:prstGeom prst="borderCallout1">
            <a:avLst>
              <a:gd name="adj1" fmla="val 102249"/>
              <a:gd name="adj2" fmla="val 49765"/>
              <a:gd name="adj3" fmla="val 207628"/>
              <a:gd name="adj4" fmla="val -157757"/>
            </a:avLst>
          </a:prstGeom>
          <a:ln w="28575">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82854" tIns="146284" rIns="182854" bIns="146284"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w="0"/>
                <a:solidFill>
                  <a:srgbClr val="505050"/>
                </a:solidFill>
                <a:effectLst>
                  <a:outerShdw blurRad="38100" dist="19050" dir="2700000" algn="tl" rotWithShape="0">
                    <a:srgbClr val="505050">
                      <a:alpha val="40000"/>
                    </a:srgbClr>
                  </a:outerShdw>
                </a:effectLst>
                <a:uLnTx/>
                <a:uFillTx/>
                <a:latin typeface="+mn-lt"/>
                <a:ea typeface="Segoe UI" pitchFamily="34" charset="0"/>
                <a:cs typeface="Segoe UI" pitchFamily="34" charset="0"/>
              </a:rPr>
              <a:t>Java blocking introduced</a:t>
            </a:r>
          </a:p>
        </p:txBody>
      </p:sp>
    </p:spTree>
    <p:extLst>
      <p:ext uri="{BB962C8B-B14F-4D97-AF65-F5344CB8AC3E}">
        <p14:creationId xmlns:p14="http://schemas.microsoft.com/office/powerpoint/2010/main" val="26752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83" y="496"/>
            <a:ext cx="12434076" cy="6994168"/>
          </a:xfrm>
          <a:prstGeom prst="rect">
            <a:avLst/>
          </a:prstGeom>
        </p:spPr>
      </p:pic>
      <p:sp>
        <p:nvSpPr>
          <p:cNvPr id="3" name="Rectangle 2"/>
          <p:cNvSpPr/>
          <p:nvPr/>
        </p:nvSpPr>
        <p:spPr bwMode="auto">
          <a:xfrm>
            <a:off x="883" y="5574595"/>
            <a:ext cx="12434711" cy="142006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B0CD0A"/>
              </a:soli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r="66814"/>
          <a:stretch/>
        </p:blipFill>
        <p:spPr>
          <a:xfrm>
            <a:off x="10902116" y="5473772"/>
            <a:ext cx="1397043" cy="1653606"/>
          </a:xfrm>
          <a:prstGeom prst="rect">
            <a:avLst/>
          </a:prstGeom>
          <a:noFill/>
          <a:ln w="9525" cap="flat" cmpd="sng" algn="ctr">
            <a:noFill/>
            <a:prstDash val="solid"/>
            <a:headEnd type="none" w="med" len="med"/>
            <a:tailEnd type="none" w="med" len="med"/>
          </a:ln>
          <a:effectLst/>
        </p:spPr>
      </p:pic>
      <p:sp>
        <p:nvSpPr>
          <p:cNvPr id="7" name="Title 6"/>
          <p:cNvSpPr>
            <a:spLocks noGrp="1"/>
          </p:cNvSpPr>
          <p:nvPr>
            <p:ph type="title"/>
          </p:nvPr>
        </p:nvSpPr>
        <p:spPr>
          <a:xfrm>
            <a:off x="125992" y="5709139"/>
            <a:ext cx="12454830" cy="917444"/>
          </a:xfrm>
        </p:spPr>
        <p:txBody>
          <a:bodyPr/>
          <a:lstStyle/>
          <a:p>
            <a:r>
              <a:rPr lang="en-US" sz="3599" dirty="0"/>
              <a:t>Secure Your Environment with Conditional Access </a:t>
            </a:r>
          </a:p>
        </p:txBody>
      </p:sp>
      <p:sp>
        <p:nvSpPr>
          <p:cNvPr id="8" name="TextBox 10"/>
          <p:cNvSpPr txBox="1"/>
          <p:nvPr/>
        </p:nvSpPr>
        <p:spPr>
          <a:xfrm>
            <a:off x="133552" y="6332156"/>
            <a:ext cx="11772092" cy="596771"/>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8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Keep unhealthy devices out with Intune and Windows Device Health Attestation</a:t>
            </a:r>
          </a:p>
        </p:txBody>
      </p:sp>
    </p:spTree>
    <p:extLst>
      <p:ext uri="{BB962C8B-B14F-4D97-AF65-F5344CB8AC3E}">
        <p14:creationId xmlns:p14="http://schemas.microsoft.com/office/powerpoint/2010/main" val="42817694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n-lt"/>
              </a:rPr>
              <a:t>Unknown PC Health</a:t>
            </a:r>
          </a:p>
        </p:txBody>
      </p:sp>
      <p:grpSp>
        <p:nvGrpSpPr>
          <p:cNvPr id="11" name="Group 10"/>
          <p:cNvGrpSpPr/>
          <p:nvPr/>
        </p:nvGrpSpPr>
        <p:grpSpPr>
          <a:xfrm flipH="1">
            <a:off x="4520821" y="2798455"/>
            <a:ext cx="778441" cy="2014937"/>
            <a:chOff x="2255561" y="2057415"/>
            <a:chExt cx="481231" cy="1245630"/>
          </a:xfrm>
          <a:solidFill>
            <a:srgbClr val="004B50"/>
          </a:solidFill>
        </p:grpSpPr>
        <p:sp>
          <p:nvSpPr>
            <p:cNvPr id="12" name="Freeform 11"/>
            <p:cNvSpPr>
              <a:spLocks/>
            </p:cNvSpPr>
            <p:nvPr/>
          </p:nvSpPr>
          <p:spPr bwMode="black">
            <a:xfrm>
              <a:off x="2255561" y="2288137"/>
              <a:ext cx="481231" cy="1014908"/>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505050"/>
                </a:solidFill>
                <a:effectLst/>
                <a:uLnTx/>
                <a:uFillTx/>
                <a:latin typeface="Segoe UI"/>
              </a:endParaRPr>
            </a:p>
          </p:txBody>
        </p:sp>
        <p:sp>
          <p:nvSpPr>
            <p:cNvPr id="13" name="Oval 38"/>
            <p:cNvSpPr>
              <a:spLocks noChangeArrowheads="1"/>
            </p:cNvSpPr>
            <p:nvPr/>
          </p:nvSpPr>
          <p:spPr bwMode="black">
            <a:xfrm>
              <a:off x="2394522" y="2057415"/>
              <a:ext cx="203309" cy="2060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505050"/>
                </a:solidFill>
                <a:effectLst/>
                <a:uLnTx/>
                <a:uFillTx/>
                <a:latin typeface="Segoe UI"/>
              </a:endParaRPr>
            </a:p>
          </p:txBody>
        </p:sp>
      </p:grpSp>
      <p:grpSp>
        <p:nvGrpSpPr>
          <p:cNvPr id="16" name="Group 15"/>
          <p:cNvGrpSpPr/>
          <p:nvPr/>
        </p:nvGrpSpPr>
        <p:grpSpPr>
          <a:xfrm>
            <a:off x="6744301" y="3339380"/>
            <a:ext cx="2851427" cy="576646"/>
            <a:chOff x="6744375" y="5369811"/>
            <a:chExt cx="2851831" cy="576728"/>
          </a:xfrm>
        </p:grpSpPr>
        <p:cxnSp>
          <p:nvCxnSpPr>
            <p:cNvPr id="22" name="Straight Arrow Connector 21"/>
            <p:cNvCxnSpPr/>
            <p:nvPr/>
          </p:nvCxnSpPr>
          <p:spPr>
            <a:xfrm flipH="1">
              <a:off x="6744375" y="5535035"/>
              <a:ext cx="2851831" cy="0"/>
            </a:xfrm>
            <a:prstGeom prst="straightConnector1">
              <a:avLst/>
            </a:prstGeom>
            <a:ln w="76200">
              <a:solidFill>
                <a:srgbClr val="69696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flipH="1">
              <a:off x="7195450" y="5791266"/>
              <a:ext cx="1920240" cy="155273"/>
            </a:xfrm>
            <a:prstGeom prst="rect">
              <a:avLst/>
            </a:prstGeom>
            <a:noFill/>
            <a:ln>
              <a:no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Access please</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sp>
          <p:nvSpPr>
            <p:cNvPr id="33" name="TextBox 32"/>
            <p:cNvSpPr txBox="1"/>
            <p:nvPr/>
          </p:nvSpPr>
          <p:spPr>
            <a:xfrm flipH="1">
              <a:off x="7987410" y="5369811"/>
              <a:ext cx="365760" cy="357591"/>
            </a:xfrm>
            <a:prstGeom prst="ellipse">
              <a:avLst/>
            </a:prstGeom>
            <a:solidFill>
              <a:schemeClr val="bg1">
                <a:lumMod val="95000"/>
              </a:schemeClr>
            </a:solidFill>
            <a:ln w="57150">
              <a:solidFill>
                <a:srgbClr val="696969"/>
              </a:solid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1</a:t>
              </a:r>
              <a:endParaRPr kumimoji="0" lang="en-US" sz="2400" b="0" i="0" u="none" strike="noStrike" kern="0" cap="none" spc="0" normalizeH="0" baseline="0" noProof="0" dirty="0">
                <a:ln>
                  <a:noFill/>
                </a:ln>
                <a:solidFill>
                  <a:srgbClr val="505050"/>
                </a:solidFill>
                <a:effectLst/>
                <a:uLnTx/>
                <a:uFillTx/>
                <a:latin typeface="Segoe UI"/>
              </a:endParaRPr>
            </a:p>
          </p:txBody>
        </p:sp>
      </p:grpSp>
      <p:sp>
        <p:nvSpPr>
          <p:cNvPr id="31" name="Freeform 20"/>
          <p:cNvSpPr>
            <a:spLocks noEditPoints="1"/>
          </p:cNvSpPr>
          <p:nvPr/>
        </p:nvSpPr>
        <p:spPr bwMode="black">
          <a:xfrm>
            <a:off x="5403502" y="3564214"/>
            <a:ext cx="1117726" cy="77708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004B50"/>
          </a:solidFill>
          <a:extLst/>
        </p:spPr>
        <p:txBody>
          <a:bodyPr vert="horz" wrap="square" lIns="82293" tIns="41147" rIns="82293" bIns="41147"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ndParaRPr>
          </a:p>
        </p:txBody>
      </p:sp>
      <p:sp>
        <p:nvSpPr>
          <p:cNvPr id="73" name="Rectangle 72"/>
          <p:cNvSpPr/>
          <p:nvPr/>
        </p:nvSpPr>
        <p:spPr bwMode="auto">
          <a:xfrm>
            <a:off x="883" y="1234072"/>
            <a:ext cx="12434711" cy="69991"/>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p:cNvSpPr/>
          <p:nvPr/>
        </p:nvSpPr>
        <p:spPr bwMode="auto">
          <a:xfrm>
            <a:off x="883" y="6489560"/>
            <a:ext cx="12434711" cy="504469"/>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p:cNvSpPr txBox="1"/>
          <p:nvPr/>
        </p:nvSpPr>
        <p:spPr>
          <a:xfrm>
            <a:off x="248090" y="2010174"/>
            <a:ext cx="3654801" cy="2068586"/>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3999" b="1" i="0" u="none" strike="noStrike" kern="0" cap="none" spc="-100" normalizeH="0" baseline="0" noProof="0" dirty="0">
                <a:ln w="3175">
                  <a:noFill/>
                </a:ln>
                <a:solidFill>
                  <a:srgbClr val="505050"/>
                </a:solidFill>
                <a:effectLst/>
                <a:uLnTx/>
                <a:uFillTx/>
                <a:latin typeface="Segoe UI"/>
              </a:rPr>
              <a:t>TODAY</a:t>
            </a:r>
          </a:p>
          <a:p>
            <a:pPr marL="0" marR="0" lvl="0" indent="0" defTabSz="932563" eaLnBrk="1" fontAlgn="auto" latinLnBrk="0" hangingPunct="1">
              <a:lnSpc>
                <a:spcPct val="90000"/>
              </a:lnSpc>
              <a:spcBef>
                <a:spcPts val="0"/>
              </a:spcBef>
              <a:spcAft>
                <a:spcPts val="600"/>
              </a:spcAft>
              <a:buClrTx/>
              <a:buSzTx/>
              <a:buFontTx/>
              <a:buNone/>
              <a:tabLst/>
              <a:defRPr/>
            </a:pPr>
            <a:r>
              <a:rPr kumimoji="0" lang="en-US" sz="3999" b="1" i="0" u="none" strike="noStrike" kern="0" cap="none" spc="-100" normalizeH="0" baseline="0" noProof="0" dirty="0">
                <a:ln w="3175">
                  <a:noFill/>
                </a:ln>
                <a:solidFill>
                  <a:srgbClr val="505050"/>
                </a:solidFill>
                <a:effectLst/>
                <a:uLnTx/>
                <a:uFillTx/>
                <a:latin typeface="Segoe UI"/>
              </a:rPr>
              <a:t>HEALTH IS ASSUMED</a:t>
            </a:r>
          </a:p>
        </p:txBody>
      </p:sp>
      <p:grpSp>
        <p:nvGrpSpPr>
          <p:cNvPr id="90" name="Group 89"/>
          <p:cNvGrpSpPr/>
          <p:nvPr/>
        </p:nvGrpSpPr>
        <p:grpSpPr>
          <a:xfrm>
            <a:off x="9813140" y="2530311"/>
            <a:ext cx="2116273" cy="2326705"/>
            <a:chOff x="8561671" y="3492544"/>
            <a:chExt cx="2553759" cy="2807693"/>
          </a:xfrm>
        </p:grpSpPr>
        <p:sp>
          <p:nvSpPr>
            <p:cNvPr id="91" name="TextBox 90"/>
            <p:cNvSpPr txBox="1"/>
            <p:nvPr/>
          </p:nvSpPr>
          <p:spPr>
            <a:xfrm flipH="1">
              <a:off x="8814003" y="3492544"/>
              <a:ext cx="2049098" cy="23848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505050"/>
                  </a:solidFill>
                  <a:effectLst/>
                  <a:uLnTx/>
                  <a:uFillTx/>
                  <a:latin typeface="Segoe UI"/>
                </a:rPr>
                <a:t>Important resources</a:t>
              </a:r>
            </a:p>
          </p:txBody>
        </p:sp>
        <p:grpSp>
          <p:nvGrpSpPr>
            <p:cNvPr id="92" name="Group 91"/>
            <p:cNvGrpSpPr/>
            <p:nvPr/>
          </p:nvGrpSpPr>
          <p:grpSpPr>
            <a:xfrm>
              <a:off x="8561671" y="3750292"/>
              <a:ext cx="2553759" cy="2549945"/>
              <a:chOff x="8026114" y="4262536"/>
              <a:chExt cx="2774232" cy="2770089"/>
            </a:xfrm>
          </p:grpSpPr>
          <p:grpSp>
            <p:nvGrpSpPr>
              <p:cNvPr id="93" name="Group 92"/>
              <p:cNvGrpSpPr/>
              <p:nvPr/>
            </p:nvGrpSpPr>
            <p:grpSpPr>
              <a:xfrm>
                <a:off x="9428746" y="4262536"/>
                <a:ext cx="1371600" cy="1371600"/>
                <a:chOff x="9461494" y="5302735"/>
                <a:chExt cx="1371600" cy="1371600"/>
              </a:xfrm>
            </p:grpSpPr>
            <p:sp>
              <p:nvSpPr>
                <p:cNvPr id="113" name="Rectangle 112"/>
                <p:cNvSpPr/>
                <p:nvPr/>
              </p:nvSpPr>
              <p:spPr bwMode="auto">
                <a:xfrm flipH="1">
                  <a:off x="9461494" y="530273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OneDrive</a:t>
                  </a:r>
                </a:p>
              </p:txBody>
            </p:sp>
            <p:sp>
              <p:nvSpPr>
                <p:cNvPr id="127" name="Freeform 22"/>
                <p:cNvSpPr>
                  <a:spLocks noChangeAspect="1" noEditPoints="1"/>
                </p:cNvSpPr>
                <p:nvPr/>
              </p:nvSpPr>
              <p:spPr bwMode="black">
                <a:xfrm>
                  <a:off x="9862244" y="5869867"/>
                  <a:ext cx="570101" cy="35584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89608" tIns="44805" rIns="89608" bIns="44805" numCol="1" anchor="t" anchorCtr="0" compatLnSpc="1">
                  <a:prstTxWarp prst="textNoShape">
                    <a:avLst/>
                  </a:prstTxWarp>
                </a:bodyPr>
                <a:lstStyle/>
                <a:p>
                  <a:pPr marL="0" marR="0" lvl="0" indent="0" algn="ctr" defTabSz="91401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grpSp>
          <p:grpSp>
            <p:nvGrpSpPr>
              <p:cNvPr id="94" name="Group 93"/>
              <p:cNvGrpSpPr/>
              <p:nvPr/>
            </p:nvGrpSpPr>
            <p:grpSpPr>
              <a:xfrm>
                <a:off x="8026114" y="4262536"/>
                <a:ext cx="1371600" cy="1371600"/>
                <a:chOff x="8076237" y="5302735"/>
                <a:chExt cx="1371600" cy="1371600"/>
              </a:xfrm>
            </p:grpSpPr>
            <p:sp>
              <p:nvSpPr>
                <p:cNvPr id="110" name="Rectangle 109"/>
                <p:cNvSpPr/>
                <p:nvPr/>
              </p:nvSpPr>
              <p:spPr bwMode="auto">
                <a:xfrm flipH="1">
                  <a:off x="8076237" y="530273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 Servers</a:t>
                  </a:r>
                </a:p>
              </p:txBody>
            </p:sp>
            <p:sp>
              <p:nvSpPr>
                <p:cNvPr id="111" name="Freeform 102"/>
                <p:cNvSpPr>
                  <a:spLocks noEditPoints="1"/>
                </p:cNvSpPr>
                <p:nvPr/>
              </p:nvSpPr>
              <p:spPr bwMode="auto">
                <a:xfrm>
                  <a:off x="8520717" y="5867774"/>
                  <a:ext cx="482641" cy="360027"/>
                </a:xfrm>
                <a:custGeom>
                  <a:avLst/>
                  <a:gdLst>
                    <a:gd name="T0" fmla="*/ 1111 w 1158"/>
                    <a:gd name="T1" fmla="*/ 811 h 864"/>
                    <a:gd name="T2" fmla="*/ 1055 w 1158"/>
                    <a:gd name="T3" fmla="*/ 864 h 864"/>
                    <a:gd name="T4" fmla="*/ 103 w 1158"/>
                    <a:gd name="T5" fmla="*/ 864 h 864"/>
                    <a:gd name="T6" fmla="*/ 47 w 1158"/>
                    <a:gd name="T7" fmla="*/ 811 h 864"/>
                    <a:gd name="T8" fmla="*/ 2 w 1158"/>
                    <a:gd name="T9" fmla="*/ 170 h 864"/>
                    <a:gd name="T10" fmla="*/ 50 w 1158"/>
                    <a:gd name="T11" fmla="*/ 118 h 864"/>
                    <a:gd name="T12" fmla="*/ 1107 w 1158"/>
                    <a:gd name="T13" fmla="*/ 118 h 864"/>
                    <a:gd name="T14" fmla="*/ 1156 w 1158"/>
                    <a:gd name="T15" fmla="*/ 170 h 864"/>
                    <a:gd name="T16" fmla="*/ 1111 w 1158"/>
                    <a:gd name="T17" fmla="*/ 811 h 864"/>
                    <a:gd name="T18" fmla="*/ 508 w 1158"/>
                    <a:gd name="T19" fmla="*/ 92 h 864"/>
                    <a:gd name="T20" fmla="*/ 508 w 1158"/>
                    <a:gd name="T21" fmla="*/ 53 h 864"/>
                    <a:gd name="T22" fmla="*/ 456 w 1158"/>
                    <a:gd name="T23" fmla="*/ 0 h 864"/>
                    <a:gd name="T24" fmla="*/ 104 w 1158"/>
                    <a:gd name="T25" fmla="*/ 0 h 864"/>
                    <a:gd name="T26" fmla="*/ 51 w 1158"/>
                    <a:gd name="T27" fmla="*/ 53 h 864"/>
                    <a:gd name="T28" fmla="*/ 51 w 1158"/>
                    <a:gd name="T29" fmla="*/ 92 h 864"/>
                    <a:gd name="T30" fmla="*/ 508 w 1158"/>
                    <a:gd name="T31" fmla="*/ 9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8" h="864">
                      <a:moveTo>
                        <a:pt x="1111" y="811"/>
                      </a:moveTo>
                      <a:cubicBezTo>
                        <a:pt x="1109" y="840"/>
                        <a:pt x="1084" y="864"/>
                        <a:pt x="1055" y="864"/>
                      </a:cubicBezTo>
                      <a:cubicBezTo>
                        <a:pt x="103" y="864"/>
                        <a:pt x="103" y="864"/>
                        <a:pt x="103" y="864"/>
                      </a:cubicBezTo>
                      <a:cubicBezTo>
                        <a:pt x="74" y="864"/>
                        <a:pt x="49" y="840"/>
                        <a:pt x="47" y="811"/>
                      </a:cubicBezTo>
                      <a:cubicBezTo>
                        <a:pt x="2" y="170"/>
                        <a:pt x="2" y="170"/>
                        <a:pt x="2" y="170"/>
                      </a:cubicBezTo>
                      <a:cubicBezTo>
                        <a:pt x="0" y="141"/>
                        <a:pt x="21" y="118"/>
                        <a:pt x="50" y="118"/>
                      </a:cubicBezTo>
                      <a:cubicBezTo>
                        <a:pt x="1107" y="118"/>
                        <a:pt x="1107" y="118"/>
                        <a:pt x="1107" y="118"/>
                      </a:cubicBezTo>
                      <a:cubicBezTo>
                        <a:pt x="1136" y="118"/>
                        <a:pt x="1158" y="141"/>
                        <a:pt x="1156" y="170"/>
                      </a:cubicBezTo>
                      <a:lnTo>
                        <a:pt x="1111" y="811"/>
                      </a:lnTo>
                      <a:close/>
                      <a:moveTo>
                        <a:pt x="508" y="92"/>
                      </a:moveTo>
                      <a:cubicBezTo>
                        <a:pt x="508" y="53"/>
                        <a:pt x="508" y="53"/>
                        <a:pt x="508" y="53"/>
                      </a:cubicBezTo>
                      <a:cubicBezTo>
                        <a:pt x="508" y="24"/>
                        <a:pt x="485" y="0"/>
                        <a:pt x="456" y="0"/>
                      </a:cubicBezTo>
                      <a:cubicBezTo>
                        <a:pt x="104" y="0"/>
                        <a:pt x="104" y="0"/>
                        <a:pt x="104" y="0"/>
                      </a:cubicBezTo>
                      <a:cubicBezTo>
                        <a:pt x="75" y="0"/>
                        <a:pt x="51" y="24"/>
                        <a:pt x="51" y="53"/>
                      </a:cubicBezTo>
                      <a:cubicBezTo>
                        <a:pt x="51" y="92"/>
                        <a:pt x="51" y="92"/>
                        <a:pt x="51" y="92"/>
                      </a:cubicBezTo>
                      <a:lnTo>
                        <a:pt x="508" y="92"/>
                      </a:lnTo>
                      <a:close/>
                    </a:path>
                  </a:pathLst>
                </a:custGeom>
                <a:solidFill>
                  <a:schemeClr val="bg1"/>
                </a:solidFill>
                <a:ln>
                  <a:noFill/>
                </a:ln>
              </p:spPr>
              <p:txBody>
                <a:bodyPr vert="horz" wrap="square" lIns="91418" tIns="45709" rIns="91418" bIns="45709"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nvGrpSpPr>
              <p:cNvPr id="95" name="Group 94"/>
              <p:cNvGrpSpPr/>
              <p:nvPr/>
            </p:nvGrpSpPr>
            <p:grpSpPr>
              <a:xfrm>
                <a:off x="8026114" y="5661025"/>
                <a:ext cx="1371600" cy="1371600"/>
                <a:chOff x="8026114" y="5661025"/>
                <a:chExt cx="1371600" cy="1371600"/>
              </a:xfrm>
            </p:grpSpPr>
            <p:sp>
              <p:nvSpPr>
                <p:cNvPr id="100" name="Rectangle 99"/>
                <p:cNvSpPr/>
                <p:nvPr/>
              </p:nvSpPr>
              <p:spPr bwMode="auto">
                <a:xfrm flipH="1">
                  <a:off x="8026114" y="566102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Email</a:t>
                  </a:r>
                </a:p>
              </p:txBody>
            </p:sp>
            <p:sp>
              <p:nvSpPr>
                <p:cNvPr id="109" name="Freeform 108"/>
                <p:cNvSpPr>
                  <a:spLocks noChangeAspect="1"/>
                </p:cNvSpPr>
                <p:nvPr/>
              </p:nvSpPr>
              <p:spPr bwMode="black">
                <a:xfrm>
                  <a:off x="8510631" y="6290213"/>
                  <a:ext cx="412459" cy="293786"/>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1" rIns="179215" bIns="143371" numCol="1" spcCol="0" rtlCol="0" fromWordArt="0" anchor="t" anchorCtr="0" forceAA="0" compatLnSpc="1">
                  <a:prstTxWarp prst="textNoShape">
                    <a:avLst/>
                  </a:prstTxWarp>
                  <a:noAutofit/>
                </a:bodyPr>
                <a:lstStyle/>
                <a:p>
                  <a:pPr marL="0" marR="0" lvl="0" indent="0" algn="ctr" defTabSz="9137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p:cNvGrpSpPr/>
              <p:nvPr/>
            </p:nvGrpSpPr>
            <p:grpSpPr>
              <a:xfrm>
                <a:off x="9428746" y="5661025"/>
                <a:ext cx="1371600" cy="1371600"/>
                <a:chOff x="9428746" y="5661025"/>
                <a:chExt cx="1371600" cy="1371600"/>
              </a:xfrm>
            </p:grpSpPr>
            <p:sp>
              <p:nvSpPr>
                <p:cNvPr id="97" name="Rectangle 96"/>
                <p:cNvSpPr/>
                <p:nvPr/>
              </p:nvSpPr>
              <p:spPr bwMode="auto">
                <a:xfrm flipH="1">
                  <a:off x="9428746" y="566102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Wireless</a:t>
                  </a:r>
                </a:p>
              </p:txBody>
            </p:sp>
            <p:sp>
              <p:nvSpPr>
                <p:cNvPr id="99" name="Freeform 18"/>
                <p:cNvSpPr>
                  <a:spLocks noEditPoints="1"/>
                </p:cNvSpPr>
                <p:nvPr/>
              </p:nvSpPr>
              <p:spPr bwMode="auto">
                <a:xfrm>
                  <a:off x="9882231" y="6217601"/>
                  <a:ext cx="483648" cy="439009"/>
                </a:xfrm>
                <a:custGeom>
                  <a:avLst/>
                  <a:gdLst>
                    <a:gd name="T0" fmla="*/ 826 w 2559"/>
                    <a:gd name="T1" fmla="*/ 1584 h 2320"/>
                    <a:gd name="T2" fmla="*/ 568 w 2559"/>
                    <a:gd name="T3" fmla="*/ 1037 h 2320"/>
                    <a:gd name="T4" fmla="*/ 821 w 2559"/>
                    <a:gd name="T5" fmla="*/ 494 h 2320"/>
                    <a:gd name="T6" fmla="*/ 906 w 2559"/>
                    <a:gd name="T7" fmla="*/ 631 h 2320"/>
                    <a:gd name="T8" fmla="*/ 726 w 2559"/>
                    <a:gd name="T9" fmla="*/ 1037 h 2320"/>
                    <a:gd name="T10" fmla="*/ 906 w 2559"/>
                    <a:gd name="T11" fmla="*/ 1447 h 2320"/>
                    <a:gd name="T12" fmla="*/ 826 w 2559"/>
                    <a:gd name="T13" fmla="*/ 1584 h 2320"/>
                    <a:gd name="T14" fmla="*/ 1835 w 2559"/>
                    <a:gd name="T15" fmla="*/ 1037 h 2320"/>
                    <a:gd name="T16" fmla="*/ 1658 w 2559"/>
                    <a:gd name="T17" fmla="*/ 1447 h 2320"/>
                    <a:gd name="T18" fmla="*/ 1737 w 2559"/>
                    <a:gd name="T19" fmla="*/ 1584 h 2320"/>
                    <a:gd name="T20" fmla="*/ 1991 w 2559"/>
                    <a:gd name="T21" fmla="*/ 1037 h 2320"/>
                    <a:gd name="T22" fmla="*/ 1743 w 2559"/>
                    <a:gd name="T23" fmla="*/ 494 h 2320"/>
                    <a:gd name="T24" fmla="*/ 1658 w 2559"/>
                    <a:gd name="T25" fmla="*/ 631 h 2320"/>
                    <a:gd name="T26" fmla="*/ 1835 w 2559"/>
                    <a:gd name="T27" fmla="*/ 1037 h 2320"/>
                    <a:gd name="T28" fmla="*/ 2120 w 2559"/>
                    <a:gd name="T29" fmla="*/ 1035 h 2320"/>
                    <a:gd name="T30" fmla="*/ 1798 w 2559"/>
                    <a:gd name="T31" fmla="*/ 1689 h 2320"/>
                    <a:gd name="T32" fmla="*/ 1877 w 2559"/>
                    <a:gd name="T33" fmla="*/ 1827 h 2320"/>
                    <a:gd name="T34" fmla="*/ 2279 w 2559"/>
                    <a:gd name="T35" fmla="*/ 1035 h 2320"/>
                    <a:gd name="T36" fmla="*/ 1883 w 2559"/>
                    <a:gd name="T37" fmla="*/ 243 h 2320"/>
                    <a:gd name="T38" fmla="*/ 1798 w 2559"/>
                    <a:gd name="T39" fmla="*/ 380 h 2320"/>
                    <a:gd name="T40" fmla="*/ 2120 w 2559"/>
                    <a:gd name="T41" fmla="*/ 1035 h 2320"/>
                    <a:gd name="T42" fmla="*/ 280 w 2559"/>
                    <a:gd name="T43" fmla="*/ 1035 h 2320"/>
                    <a:gd name="T44" fmla="*/ 681 w 2559"/>
                    <a:gd name="T45" fmla="*/ 1827 h 2320"/>
                    <a:gd name="T46" fmla="*/ 758 w 2559"/>
                    <a:gd name="T47" fmla="*/ 1689 h 2320"/>
                    <a:gd name="T48" fmla="*/ 438 w 2559"/>
                    <a:gd name="T49" fmla="*/ 1035 h 2320"/>
                    <a:gd name="T50" fmla="*/ 758 w 2559"/>
                    <a:gd name="T51" fmla="*/ 380 h 2320"/>
                    <a:gd name="T52" fmla="*/ 676 w 2559"/>
                    <a:gd name="T53" fmla="*/ 243 h 2320"/>
                    <a:gd name="T54" fmla="*/ 280 w 2559"/>
                    <a:gd name="T55" fmla="*/ 1035 h 2320"/>
                    <a:gd name="T56" fmla="*/ 2017 w 2559"/>
                    <a:gd name="T57" fmla="*/ 0 h 2320"/>
                    <a:gd name="T58" fmla="*/ 1938 w 2559"/>
                    <a:gd name="T59" fmla="*/ 138 h 2320"/>
                    <a:gd name="T60" fmla="*/ 2400 w 2559"/>
                    <a:gd name="T61" fmla="*/ 1035 h 2320"/>
                    <a:gd name="T62" fmla="*/ 1938 w 2559"/>
                    <a:gd name="T63" fmla="*/ 1932 h 2320"/>
                    <a:gd name="T64" fmla="*/ 2017 w 2559"/>
                    <a:gd name="T65" fmla="*/ 2069 h 2320"/>
                    <a:gd name="T66" fmla="*/ 2559 w 2559"/>
                    <a:gd name="T67" fmla="*/ 1035 h 2320"/>
                    <a:gd name="T68" fmla="*/ 2017 w 2559"/>
                    <a:gd name="T69" fmla="*/ 0 h 2320"/>
                    <a:gd name="T70" fmla="*/ 618 w 2559"/>
                    <a:gd name="T71" fmla="*/ 1932 h 2320"/>
                    <a:gd name="T72" fmla="*/ 158 w 2559"/>
                    <a:gd name="T73" fmla="*/ 1035 h 2320"/>
                    <a:gd name="T74" fmla="*/ 618 w 2559"/>
                    <a:gd name="T75" fmla="*/ 138 h 2320"/>
                    <a:gd name="T76" fmla="*/ 536 w 2559"/>
                    <a:gd name="T77" fmla="*/ 0 h 2320"/>
                    <a:gd name="T78" fmla="*/ 0 w 2559"/>
                    <a:gd name="T79" fmla="*/ 1035 h 2320"/>
                    <a:gd name="T80" fmla="*/ 539 w 2559"/>
                    <a:gd name="T81" fmla="*/ 2069 h 2320"/>
                    <a:gd name="T82" fmla="*/ 618 w 2559"/>
                    <a:gd name="T83" fmla="*/ 1932 h 2320"/>
                    <a:gd name="T84" fmla="*/ 618 w 2559"/>
                    <a:gd name="T85" fmla="*/ 1932 h 2320"/>
                    <a:gd name="T86" fmla="*/ 1526 w 2559"/>
                    <a:gd name="T87" fmla="*/ 1037 h 2320"/>
                    <a:gd name="T88" fmla="*/ 1275 w 2559"/>
                    <a:gd name="T89" fmla="*/ 789 h 2320"/>
                    <a:gd name="T90" fmla="*/ 1032 w 2559"/>
                    <a:gd name="T91" fmla="*/ 1037 h 2320"/>
                    <a:gd name="T92" fmla="*/ 1222 w 2559"/>
                    <a:gd name="T93" fmla="*/ 1278 h 2320"/>
                    <a:gd name="T94" fmla="*/ 1109 w 2559"/>
                    <a:gd name="T95" fmla="*/ 2125 h 2320"/>
                    <a:gd name="T96" fmla="*/ 1275 w 2559"/>
                    <a:gd name="T97" fmla="*/ 2320 h 2320"/>
                    <a:gd name="T98" fmla="*/ 1281 w 2559"/>
                    <a:gd name="T99" fmla="*/ 2320 h 2320"/>
                    <a:gd name="T100" fmla="*/ 1447 w 2559"/>
                    <a:gd name="T101" fmla="*/ 2125 h 2320"/>
                    <a:gd name="T102" fmla="*/ 1336 w 2559"/>
                    <a:gd name="T103" fmla="*/ 1278 h 2320"/>
                    <a:gd name="T104" fmla="*/ 1526 w 2559"/>
                    <a:gd name="T105" fmla="*/ 1037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59" h="2320">
                      <a:moveTo>
                        <a:pt x="826" y="1584"/>
                      </a:moveTo>
                      <a:cubicBezTo>
                        <a:pt x="668" y="1457"/>
                        <a:pt x="568" y="1259"/>
                        <a:pt x="568" y="1037"/>
                      </a:cubicBezTo>
                      <a:cubicBezTo>
                        <a:pt x="568" y="818"/>
                        <a:pt x="668" y="626"/>
                        <a:pt x="821" y="494"/>
                      </a:cubicBezTo>
                      <a:cubicBezTo>
                        <a:pt x="821" y="494"/>
                        <a:pt x="821" y="494"/>
                        <a:pt x="906" y="631"/>
                      </a:cubicBezTo>
                      <a:cubicBezTo>
                        <a:pt x="797" y="734"/>
                        <a:pt x="726" y="877"/>
                        <a:pt x="726" y="1037"/>
                      </a:cubicBezTo>
                      <a:cubicBezTo>
                        <a:pt x="726" y="1201"/>
                        <a:pt x="797" y="1344"/>
                        <a:pt x="906" y="1447"/>
                      </a:cubicBezTo>
                      <a:cubicBezTo>
                        <a:pt x="906" y="1447"/>
                        <a:pt x="906" y="1447"/>
                        <a:pt x="826" y="1584"/>
                      </a:cubicBezTo>
                      <a:close/>
                      <a:moveTo>
                        <a:pt x="1835" y="1037"/>
                      </a:moveTo>
                      <a:cubicBezTo>
                        <a:pt x="1835" y="1201"/>
                        <a:pt x="1766" y="1344"/>
                        <a:pt x="1658" y="1447"/>
                      </a:cubicBezTo>
                      <a:cubicBezTo>
                        <a:pt x="1737" y="1584"/>
                        <a:pt x="1737" y="1584"/>
                        <a:pt x="1737" y="1584"/>
                      </a:cubicBezTo>
                      <a:cubicBezTo>
                        <a:pt x="1893" y="1457"/>
                        <a:pt x="1991" y="1259"/>
                        <a:pt x="1991" y="1037"/>
                      </a:cubicBezTo>
                      <a:cubicBezTo>
                        <a:pt x="1991" y="818"/>
                        <a:pt x="1893" y="626"/>
                        <a:pt x="1743" y="494"/>
                      </a:cubicBezTo>
                      <a:cubicBezTo>
                        <a:pt x="1658" y="631"/>
                        <a:pt x="1658" y="631"/>
                        <a:pt x="1658" y="631"/>
                      </a:cubicBezTo>
                      <a:cubicBezTo>
                        <a:pt x="1766" y="734"/>
                        <a:pt x="1835" y="877"/>
                        <a:pt x="1835" y="1037"/>
                      </a:cubicBezTo>
                      <a:close/>
                      <a:moveTo>
                        <a:pt x="2120" y="1035"/>
                      </a:moveTo>
                      <a:cubicBezTo>
                        <a:pt x="2120" y="1301"/>
                        <a:pt x="1991" y="1536"/>
                        <a:pt x="1798" y="1689"/>
                      </a:cubicBezTo>
                      <a:cubicBezTo>
                        <a:pt x="1877" y="1827"/>
                        <a:pt x="1877" y="1827"/>
                        <a:pt x="1877" y="1827"/>
                      </a:cubicBezTo>
                      <a:cubicBezTo>
                        <a:pt x="2120" y="1644"/>
                        <a:pt x="2279" y="1359"/>
                        <a:pt x="2279" y="1035"/>
                      </a:cubicBezTo>
                      <a:cubicBezTo>
                        <a:pt x="2279" y="710"/>
                        <a:pt x="2120" y="425"/>
                        <a:pt x="1883" y="243"/>
                      </a:cubicBezTo>
                      <a:cubicBezTo>
                        <a:pt x="1798" y="380"/>
                        <a:pt x="1798" y="380"/>
                        <a:pt x="1798" y="380"/>
                      </a:cubicBezTo>
                      <a:cubicBezTo>
                        <a:pt x="1991" y="533"/>
                        <a:pt x="2120" y="768"/>
                        <a:pt x="2120" y="1035"/>
                      </a:cubicBezTo>
                      <a:close/>
                      <a:moveTo>
                        <a:pt x="280" y="1035"/>
                      </a:moveTo>
                      <a:cubicBezTo>
                        <a:pt x="280" y="1359"/>
                        <a:pt x="438" y="1644"/>
                        <a:pt x="681" y="1827"/>
                      </a:cubicBezTo>
                      <a:cubicBezTo>
                        <a:pt x="758" y="1689"/>
                        <a:pt x="758" y="1689"/>
                        <a:pt x="758" y="1689"/>
                      </a:cubicBezTo>
                      <a:cubicBezTo>
                        <a:pt x="568" y="1536"/>
                        <a:pt x="438" y="1301"/>
                        <a:pt x="438" y="1035"/>
                      </a:cubicBezTo>
                      <a:cubicBezTo>
                        <a:pt x="438" y="768"/>
                        <a:pt x="568" y="533"/>
                        <a:pt x="758" y="380"/>
                      </a:cubicBezTo>
                      <a:cubicBezTo>
                        <a:pt x="676" y="243"/>
                        <a:pt x="676" y="243"/>
                        <a:pt x="676" y="243"/>
                      </a:cubicBezTo>
                      <a:cubicBezTo>
                        <a:pt x="438" y="425"/>
                        <a:pt x="280" y="710"/>
                        <a:pt x="280" y="1035"/>
                      </a:cubicBezTo>
                      <a:close/>
                      <a:moveTo>
                        <a:pt x="2017" y="0"/>
                      </a:moveTo>
                      <a:cubicBezTo>
                        <a:pt x="1938" y="138"/>
                        <a:pt x="1938" y="138"/>
                        <a:pt x="1938" y="138"/>
                      </a:cubicBezTo>
                      <a:cubicBezTo>
                        <a:pt x="2221" y="338"/>
                        <a:pt x="2400" y="668"/>
                        <a:pt x="2400" y="1035"/>
                      </a:cubicBezTo>
                      <a:cubicBezTo>
                        <a:pt x="2400" y="1404"/>
                        <a:pt x="2215" y="1732"/>
                        <a:pt x="1938" y="1932"/>
                      </a:cubicBezTo>
                      <a:cubicBezTo>
                        <a:pt x="2017" y="2069"/>
                        <a:pt x="2017" y="2069"/>
                        <a:pt x="2017" y="2069"/>
                      </a:cubicBezTo>
                      <a:cubicBezTo>
                        <a:pt x="2345" y="1840"/>
                        <a:pt x="2559" y="1462"/>
                        <a:pt x="2559" y="1035"/>
                      </a:cubicBezTo>
                      <a:cubicBezTo>
                        <a:pt x="2559" y="607"/>
                        <a:pt x="2345" y="230"/>
                        <a:pt x="2017" y="0"/>
                      </a:cubicBezTo>
                      <a:close/>
                      <a:moveTo>
                        <a:pt x="618" y="1932"/>
                      </a:moveTo>
                      <a:cubicBezTo>
                        <a:pt x="340" y="1732"/>
                        <a:pt x="158" y="1404"/>
                        <a:pt x="158" y="1035"/>
                      </a:cubicBezTo>
                      <a:cubicBezTo>
                        <a:pt x="158" y="668"/>
                        <a:pt x="335" y="338"/>
                        <a:pt x="618" y="138"/>
                      </a:cubicBezTo>
                      <a:cubicBezTo>
                        <a:pt x="536" y="0"/>
                        <a:pt x="536" y="0"/>
                        <a:pt x="536" y="0"/>
                      </a:cubicBezTo>
                      <a:cubicBezTo>
                        <a:pt x="214" y="230"/>
                        <a:pt x="0" y="607"/>
                        <a:pt x="0" y="1035"/>
                      </a:cubicBezTo>
                      <a:cubicBezTo>
                        <a:pt x="0" y="1462"/>
                        <a:pt x="214" y="1840"/>
                        <a:pt x="539" y="2069"/>
                      </a:cubicBezTo>
                      <a:cubicBezTo>
                        <a:pt x="618" y="1932"/>
                        <a:pt x="618" y="1932"/>
                        <a:pt x="618" y="1932"/>
                      </a:cubicBezTo>
                      <a:cubicBezTo>
                        <a:pt x="618" y="1932"/>
                        <a:pt x="618" y="1932"/>
                        <a:pt x="618" y="1932"/>
                      </a:cubicBezTo>
                      <a:close/>
                      <a:moveTo>
                        <a:pt x="1526" y="1037"/>
                      </a:moveTo>
                      <a:cubicBezTo>
                        <a:pt x="1526" y="900"/>
                        <a:pt x="1413" y="789"/>
                        <a:pt x="1275" y="789"/>
                      </a:cubicBezTo>
                      <a:cubicBezTo>
                        <a:pt x="1143" y="789"/>
                        <a:pt x="1032" y="900"/>
                        <a:pt x="1032" y="1037"/>
                      </a:cubicBezTo>
                      <a:cubicBezTo>
                        <a:pt x="1032" y="1156"/>
                        <a:pt x="1109" y="1254"/>
                        <a:pt x="1222" y="1278"/>
                      </a:cubicBezTo>
                      <a:cubicBezTo>
                        <a:pt x="1109" y="2125"/>
                        <a:pt x="1109" y="2125"/>
                        <a:pt x="1109" y="2125"/>
                      </a:cubicBezTo>
                      <a:cubicBezTo>
                        <a:pt x="1096" y="2233"/>
                        <a:pt x="1170" y="2320"/>
                        <a:pt x="1275" y="2320"/>
                      </a:cubicBezTo>
                      <a:cubicBezTo>
                        <a:pt x="1281" y="2320"/>
                        <a:pt x="1281" y="2320"/>
                        <a:pt x="1281" y="2320"/>
                      </a:cubicBezTo>
                      <a:cubicBezTo>
                        <a:pt x="1389" y="2320"/>
                        <a:pt x="1463" y="2233"/>
                        <a:pt x="1447" y="2125"/>
                      </a:cubicBezTo>
                      <a:cubicBezTo>
                        <a:pt x="1336" y="1278"/>
                        <a:pt x="1336" y="1278"/>
                        <a:pt x="1336" y="1278"/>
                      </a:cubicBezTo>
                      <a:cubicBezTo>
                        <a:pt x="1447" y="1254"/>
                        <a:pt x="1526" y="1156"/>
                        <a:pt x="1526" y="103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grpSp>
      </p:grpSp>
      <p:grpSp>
        <p:nvGrpSpPr>
          <p:cNvPr id="18" name="Group 17"/>
          <p:cNvGrpSpPr/>
          <p:nvPr/>
        </p:nvGrpSpPr>
        <p:grpSpPr>
          <a:xfrm>
            <a:off x="6744301" y="4087670"/>
            <a:ext cx="2851427" cy="579758"/>
            <a:chOff x="6744375" y="4498560"/>
            <a:chExt cx="2851831" cy="579840"/>
          </a:xfrm>
        </p:grpSpPr>
        <p:cxnSp>
          <p:nvCxnSpPr>
            <p:cNvPr id="141" name="Straight Arrow Connector 140"/>
            <p:cNvCxnSpPr/>
            <p:nvPr/>
          </p:nvCxnSpPr>
          <p:spPr>
            <a:xfrm flipH="1">
              <a:off x="6744375" y="4681440"/>
              <a:ext cx="2851831" cy="0"/>
            </a:xfrm>
            <a:prstGeom prst="straightConnector1">
              <a:avLst/>
            </a:prstGeom>
            <a:ln w="76200">
              <a:solidFill>
                <a:srgbClr val="69696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flipH="1">
              <a:off x="7987410" y="4498560"/>
              <a:ext cx="365760" cy="357592"/>
            </a:xfrm>
            <a:prstGeom prst="ellipse">
              <a:avLst/>
            </a:prstGeom>
            <a:solidFill>
              <a:schemeClr val="bg1">
                <a:lumMod val="95000"/>
              </a:schemeClr>
            </a:solidFill>
            <a:ln w="57150">
              <a:solidFill>
                <a:srgbClr val="696969"/>
              </a:solid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2</a:t>
              </a:r>
              <a:endParaRPr kumimoji="0" lang="en-US" sz="2400" b="0" i="0" u="none" strike="noStrike" kern="0" cap="none" spc="0" normalizeH="0" baseline="0" noProof="0" dirty="0">
                <a:ln>
                  <a:noFill/>
                </a:ln>
                <a:solidFill>
                  <a:srgbClr val="505050"/>
                </a:solidFill>
                <a:effectLst/>
                <a:uLnTx/>
                <a:uFillTx/>
                <a:latin typeface="Segoe UI"/>
              </a:endParaRPr>
            </a:p>
          </p:txBody>
        </p:sp>
        <p:sp>
          <p:nvSpPr>
            <p:cNvPr id="157" name="TextBox 156"/>
            <p:cNvSpPr txBox="1"/>
            <p:nvPr/>
          </p:nvSpPr>
          <p:spPr>
            <a:xfrm flipH="1">
              <a:off x="7195450" y="4923127"/>
              <a:ext cx="1920240"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You’re in</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grpSp>
      <p:grpSp>
        <p:nvGrpSpPr>
          <p:cNvPr id="172" name="Group 171"/>
          <p:cNvGrpSpPr/>
          <p:nvPr/>
        </p:nvGrpSpPr>
        <p:grpSpPr>
          <a:xfrm>
            <a:off x="5743058" y="3696431"/>
            <a:ext cx="428313" cy="391236"/>
            <a:chOff x="7791057" y="5243520"/>
            <a:chExt cx="850382" cy="776768"/>
          </a:xfrm>
          <a:solidFill>
            <a:schemeClr val="tx1">
              <a:lumMod val="60000"/>
              <a:lumOff val="40000"/>
            </a:schemeClr>
          </a:solidFill>
        </p:grpSpPr>
        <p:sp>
          <p:nvSpPr>
            <p:cNvPr id="173" name="Oval 172"/>
            <p:cNvSpPr/>
            <p:nvPr/>
          </p:nvSpPr>
          <p:spPr bwMode="auto">
            <a:xfrm>
              <a:off x="7975075" y="5439278"/>
              <a:ext cx="473264" cy="451934"/>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4" name="Freeform 173"/>
            <p:cNvSpPr/>
            <p:nvPr/>
          </p:nvSpPr>
          <p:spPr bwMode="auto">
            <a:xfrm>
              <a:off x="7791057" y="5243520"/>
              <a:ext cx="850382" cy="776768"/>
            </a:xfrm>
            <a:custGeom>
              <a:avLst/>
              <a:gdLst>
                <a:gd name="connsiteX0" fmla="*/ 427767 w 850382"/>
                <a:gd name="connsiteY0" fmla="*/ 373083 h 776768"/>
                <a:gd name="connsiteX1" fmla="*/ 364605 w 850382"/>
                <a:gd name="connsiteY1" fmla="*/ 436245 h 776768"/>
                <a:gd name="connsiteX2" fmla="*/ 427767 w 850382"/>
                <a:gd name="connsiteY2" fmla="*/ 499407 h 776768"/>
                <a:gd name="connsiteX3" fmla="*/ 490929 w 850382"/>
                <a:gd name="connsiteY3" fmla="*/ 436245 h 776768"/>
                <a:gd name="connsiteX4" fmla="*/ 427767 w 850382"/>
                <a:gd name="connsiteY4" fmla="*/ 373083 h 776768"/>
                <a:gd name="connsiteX5" fmla="*/ 345092 w 850382"/>
                <a:gd name="connsiteY5" fmla="*/ 0 h 776768"/>
                <a:gd name="connsiteX6" fmla="*/ 311662 w 850382"/>
                <a:gd name="connsiteY6" fmla="*/ 22539 h 776768"/>
                <a:gd name="connsiteX7" fmla="*/ 262612 w 850382"/>
                <a:gd name="connsiteY7" fmla="*/ 140956 h 776768"/>
                <a:gd name="connsiteX8" fmla="*/ 430079 w 850382"/>
                <a:gd name="connsiteY8" fmla="*/ 308423 h 776768"/>
                <a:gd name="connsiteX9" fmla="*/ 597546 w 850382"/>
                <a:gd name="connsiteY9" fmla="*/ 140956 h 776768"/>
                <a:gd name="connsiteX10" fmla="*/ 548496 w 850382"/>
                <a:gd name="connsiteY10" fmla="*/ 22539 h 776768"/>
                <a:gd name="connsiteX11" fmla="*/ 538914 w 850382"/>
                <a:gd name="connsiteY11" fmla="*/ 16079 h 776768"/>
                <a:gd name="connsiteX12" fmla="*/ 553670 w 850382"/>
                <a:gd name="connsiteY12" fmla="*/ 24088 h 776768"/>
                <a:gd name="connsiteX13" fmla="*/ 654982 w 850382"/>
                <a:gd name="connsiteY13" fmla="*/ 214634 h 776768"/>
                <a:gd name="connsiteX14" fmla="*/ 636924 w 850382"/>
                <a:gd name="connsiteY14" fmla="*/ 304079 h 776768"/>
                <a:gd name="connsiteX15" fmla="*/ 627610 w 850382"/>
                <a:gd name="connsiteY15" fmla="*/ 317894 h 776768"/>
                <a:gd name="connsiteX16" fmla="*/ 666902 w 850382"/>
                <a:gd name="connsiteY16" fmla="*/ 321855 h 776768"/>
                <a:gd name="connsiteX17" fmla="*/ 850382 w 850382"/>
                <a:gd name="connsiteY17" fmla="*/ 546977 h 776768"/>
                <a:gd name="connsiteX18" fmla="*/ 847047 w 850382"/>
                <a:gd name="connsiteY18" fmla="*/ 580056 h 776768"/>
                <a:gd name="connsiteX19" fmla="*/ 837222 w 850382"/>
                <a:gd name="connsiteY19" fmla="*/ 531387 h 776768"/>
                <a:gd name="connsiteX20" fmla="*/ 682915 w 850382"/>
                <a:gd name="connsiteY20" fmla="*/ 429105 h 776768"/>
                <a:gd name="connsiteX21" fmla="*/ 515448 w 850382"/>
                <a:gd name="connsiteY21" fmla="*/ 596572 h 776768"/>
                <a:gd name="connsiteX22" fmla="*/ 682915 w 850382"/>
                <a:gd name="connsiteY22" fmla="*/ 764039 h 776768"/>
                <a:gd name="connsiteX23" fmla="*/ 710465 w 850382"/>
                <a:gd name="connsiteY23" fmla="*/ 758477 h 776768"/>
                <a:gd name="connsiteX24" fmla="*/ 710036 w 850382"/>
                <a:gd name="connsiteY24" fmla="*/ 758710 h 776768"/>
                <a:gd name="connsiteX25" fmla="*/ 620591 w 850382"/>
                <a:gd name="connsiteY25" fmla="*/ 776768 h 776768"/>
                <a:gd name="connsiteX26" fmla="*/ 458105 w 850382"/>
                <a:gd name="connsiteY26" fmla="*/ 709464 h 776768"/>
                <a:gd name="connsiteX27" fmla="*/ 425191 w 850382"/>
                <a:gd name="connsiteY27" fmla="*/ 660647 h 776768"/>
                <a:gd name="connsiteX28" fmla="*/ 392278 w 850382"/>
                <a:gd name="connsiteY28" fmla="*/ 709464 h 776768"/>
                <a:gd name="connsiteX29" fmla="*/ 229791 w 850382"/>
                <a:gd name="connsiteY29" fmla="*/ 776768 h 776768"/>
                <a:gd name="connsiteX30" fmla="*/ 140346 w 850382"/>
                <a:gd name="connsiteY30" fmla="*/ 758710 h 776768"/>
                <a:gd name="connsiteX31" fmla="*/ 133355 w 850382"/>
                <a:gd name="connsiteY31" fmla="*/ 754915 h 776768"/>
                <a:gd name="connsiteX32" fmla="*/ 178547 w 850382"/>
                <a:gd name="connsiteY32" fmla="*/ 764039 h 776768"/>
                <a:gd name="connsiteX33" fmla="*/ 346014 w 850382"/>
                <a:gd name="connsiteY33" fmla="*/ 596572 h 776768"/>
                <a:gd name="connsiteX34" fmla="*/ 178547 w 850382"/>
                <a:gd name="connsiteY34" fmla="*/ 429105 h 776768"/>
                <a:gd name="connsiteX35" fmla="*/ 11080 w 850382"/>
                <a:gd name="connsiteY35" fmla="*/ 596572 h 776768"/>
                <a:gd name="connsiteX36" fmla="*/ 19582 w 850382"/>
                <a:gd name="connsiteY36" fmla="*/ 638682 h 776768"/>
                <a:gd name="connsiteX37" fmla="*/ 18058 w 850382"/>
                <a:gd name="connsiteY37" fmla="*/ 636422 h 776768"/>
                <a:gd name="connsiteX38" fmla="*/ 0 w 850382"/>
                <a:gd name="connsiteY38" fmla="*/ 546977 h 776768"/>
                <a:gd name="connsiteX39" fmla="*/ 183480 w 850382"/>
                <a:gd name="connsiteY39" fmla="*/ 321855 h 776768"/>
                <a:gd name="connsiteX40" fmla="*/ 222772 w 850382"/>
                <a:gd name="connsiteY40" fmla="*/ 317894 h 776768"/>
                <a:gd name="connsiteX41" fmla="*/ 213458 w 850382"/>
                <a:gd name="connsiteY41" fmla="*/ 304079 h 776768"/>
                <a:gd name="connsiteX42" fmla="*/ 195400 w 850382"/>
                <a:gd name="connsiteY42" fmla="*/ 214634 h 776768"/>
                <a:gd name="connsiteX43" fmla="*/ 335746 w 850382"/>
                <a:gd name="connsiteY43" fmla="*/ 2901 h 77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50382" h="776768">
                  <a:moveTo>
                    <a:pt x="427767" y="373083"/>
                  </a:moveTo>
                  <a:cubicBezTo>
                    <a:pt x="392884" y="373083"/>
                    <a:pt x="364605" y="401362"/>
                    <a:pt x="364605" y="436245"/>
                  </a:cubicBezTo>
                  <a:cubicBezTo>
                    <a:pt x="364605" y="471128"/>
                    <a:pt x="392884" y="499407"/>
                    <a:pt x="427767" y="499407"/>
                  </a:cubicBezTo>
                  <a:cubicBezTo>
                    <a:pt x="462650" y="499407"/>
                    <a:pt x="490929" y="471128"/>
                    <a:pt x="490929" y="436245"/>
                  </a:cubicBezTo>
                  <a:cubicBezTo>
                    <a:pt x="490929" y="401362"/>
                    <a:pt x="462650" y="373083"/>
                    <a:pt x="427767" y="373083"/>
                  </a:cubicBezTo>
                  <a:close/>
                  <a:moveTo>
                    <a:pt x="345092" y="0"/>
                  </a:moveTo>
                  <a:lnTo>
                    <a:pt x="311662" y="22539"/>
                  </a:lnTo>
                  <a:cubicBezTo>
                    <a:pt x="281357" y="52845"/>
                    <a:pt x="262612" y="94712"/>
                    <a:pt x="262612" y="140956"/>
                  </a:cubicBezTo>
                  <a:cubicBezTo>
                    <a:pt x="262612" y="233445"/>
                    <a:pt x="337590" y="308423"/>
                    <a:pt x="430079" y="308423"/>
                  </a:cubicBezTo>
                  <a:cubicBezTo>
                    <a:pt x="522568" y="308423"/>
                    <a:pt x="597546" y="233445"/>
                    <a:pt x="597546" y="140956"/>
                  </a:cubicBezTo>
                  <a:cubicBezTo>
                    <a:pt x="597546" y="94712"/>
                    <a:pt x="578802" y="52845"/>
                    <a:pt x="548496" y="22539"/>
                  </a:cubicBezTo>
                  <a:lnTo>
                    <a:pt x="538914" y="16079"/>
                  </a:lnTo>
                  <a:lnTo>
                    <a:pt x="553670" y="24088"/>
                  </a:lnTo>
                  <a:cubicBezTo>
                    <a:pt x="614794" y="65383"/>
                    <a:pt x="654982" y="135316"/>
                    <a:pt x="654982" y="214634"/>
                  </a:cubicBezTo>
                  <a:cubicBezTo>
                    <a:pt x="654982" y="246361"/>
                    <a:pt x="648552" y="276587"/>
                    <a:pt x="636924" y="304079"/>
                  </a:cubicBezTo>
                  <a:lnTo>
                    <a:pt x="627610" y="317894"/>
                  </a:lnTo>
                  <a:lnTo>
                    <a:pt x="666902" y="321855"/>
                  </a:lnTo>
                  <a:cubicBezTo>
                    <a:pt x="771614" y="343282"/>
                    <a:pt x="850382" y="435931"/>
                    <a:pt x="850382" y="546977"/>
                  </a:cubicBezTo>
                  <a:lnTo>
                    <a:pt x="847047" y="580056"/>
                  </a:lnTo>
                  <a:lnTo>
                    <a:pt x="837222" y="531387"/>
                  </a:lnTo>
                  <a:cubicBezTo>
                    <a:pt x="811799" y="471280"/>
                    <a:pt x="752282" y="429105"/>
                    <a:pt x="682915" y="429105"/>
                  </a:cubicBezTo>
                  <a:cubicBezTo>
                    <a:pt x="590426" y="429105"/>
                    <a:pt x="515448" y="504083"/>
                    <a:pt x="515448" y="596572"/>
                  </a:cubicBezTo>
                  <a:cubicBezTo>
                    <a:pt x="515448" y="689061"/>
                    <a:pt x="590426" y="764039"/>
                    <a:pt x="682915" y="764039"/>
                  </a:cubicBezTo>
                  <a:lnTo>
                    <a:pt x="710465" y="758477"/>
                  </a:lnTo>
                  <a:lnTo>
                    <a:pt x="710036" y="758710"/>
                  </a:lnTo>
                  <a:cubicBezTo>
                    <a:pt x="682544" y="770338"/>
                    <a:pt x="652319" y="776768"/>
                    <a:pt x="620591" y="776768"/>
                  </a:cubicBezTo>
                  <a:cubicBezTo>
                    <a:pt x="557136" y="776768"/>
                    <a:pt x="499689" y="751048"/>
                    <a:pt x="458105" y="709464"/>
                  </a:cubicBezTo>
                  <a:lnTo>
                    <a:pt x="425191" y="660647"/>
                  </a:lnTo>
                  <a:lnTo>
                    <a:pt x="392278" y="709464"/>
                  </a:lnTo>
                  <a:cubicBezTo>
                    <a:pt x="350694" y="751048"/>
                    <a:pt x="293246" y="776768"/>
                    <a:pt x="229791" y="776768"/>
                  </a:cubicBezTo>
                  <a:cubicBezTo>
                    <a:pt x="198064" y="776768"/>
                    <a:pt x="167838" y="770338"/>
                    <a:pt x="140346" y="758710"/>
                  </a:cubicBezTo>
                  <a:lnTo>
                    <a:pt x="133355" y="754915"/>
                  </a:lnTo>
                  <a:lnTo>
                    <a:pt x="178547" y="764039"/>
                  </a:lnTo>
                  <a:cubicBezTo>
                    <a:pt x="271036" y="764039"/>
                    <a:pt x="346014" y="689061"/>
                    <a:pt x="346014" y="596572"/>
                  </a:cubicBezTo>
                  <a:cubicBezTo>
                    <a:pt x="346014" y="504083"/>
                    <a:pt x="271036" y="429105"/>
                    <a:pt x="178547" y="429105"/>
                  </a:cubicBezTo>
                  <a:cubicBezTo>
                    <a:pt x="86058" y="429105"/>
                    <a:pt x="11080" y="504083"/>
                    <a:pt x="11080" y="596572"/>
                  </a:cubicBezTo>
                  <a:lnTo>
                    <a:pt x="19582" y="638682"/>
                  </a:lnTo>
                  <a:lnTo>
                    <a:pt x="18058" y="636422"/>
                  </a:lnTo>
                  <a:cubicBezTo>
                    <a:pt x="6430" y="608930"/>
                    <a:pt x="0" y="578705"/>
                    <a:pt x="0" y="546977"/>
                  </a:cubicBezTo>
                  <a:cubicBezTo>
                    <a:pt x="0" y="435931"/>
                    <a:pt x="78769" y="343282"/>
                    <a:pt x="183480" y="321855"/>
                  </a:cubicBezTo>
                  <a:lnTo>
                    <a:pt x="222772" y="317894"/>
                  </a:lnTo>
                  <a:lnTo>
                    <a:pt x="213458" y="304079"/>
                  </a:lnTo>
                  <a:cubicBezTo>
                    <a:pt x="201830" y="276587"/>
                    <a:pt x="195400" y="246361"/>
                    <a:pt x="195400" y="214634"/>
                  </a:cubicBezTo>
                  <a:cubicBezTo>
                    <a:pt x="195400" y="119452"/>
                    <a:pt x="253271" y="37786"/>
                    <a:pt x="335746" y="2901"/>
                  </a:cubicBezTo>
                  <a:close/>
                </a:path>
              </a:pathLst>
            </a:custGeom>
            <a:solidFill>
              <a:srgbClr val="FF0000"/>
            </a:solidFill>
            <a:ln w="95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599600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5608723" y="502581"/>
            <a:ext cx="0" cy="6217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720257" y="2024758"/>
            <a:ext cx="3420996" cy="1129791"/>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102" rtl="0" eaLnBrk="1" fontAlgn="auto" latinLnBrk="0" hangingPunct="1">
              <a:lnSpc>
                <a:spcPct val="90000"/>
              </a:lnSpc>
              <a:spcBef>
                <a:spcPct val="0"/>
              </a:spcBef>
              <a:spcAft>
                <a:spcPts val="0"/>
              </a:spcAft>
              <a:buClrTx/>
              <a:buSzTx/>
              <a:buFontTx/>
              <a:buNone/>
              <a:tabLst/>
              <a:defRPr/>
            </a:pPr>
            <a:r>
              <a:rPr kumimoji="0" lang="en-US" sz="3999" b="1" i="0" u="none" strike="noStrike" kern="1200" cap="none" spc="-100" normalizeH="0" baseline="0" noProof="0" dirty="0">
                <a:ln w="3175">
                  <a:noFill/>
                </a:ln>
                <a:solidFill>
                  <a:srgbClr val="FFFFFF"/>
                </a:solidFill>
                <a:effectLst/>
                <a:uLnTx/>
                <a:uFillTx/>
                <a:latin typeface="Segoe UI"/>
                <a:ea typeface="+mn-ea"/>
                <a:cs typeface="+mn-cs"/>
              </a:rPr>
              <a:t>CONDITIONAL ACCESS</a:t>
            </a:r>
          </a:p>
        </p:txBody>
      </p:sp>
      <p:sp>
        <p:nvSpPr>
          <p:cNvPr id="17" name="Title 1"/>
          <p:cNvSpPr txBox="1">
            <a:spLocks/>
          </p:cNvSpPr>
          <p:nvPr/>
        </p:nvSpPr>
        <p:spPr>
          <a:xfrm>
            <a:off x="1720257" y="3517643"/>
            <a:ext cx="3367620" cy="997196"/>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0" marR="0" lvl="0" indent="0" algn="r" defTabSz="914102"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rPr>
              <a:t>Blocking unhealthy devices to protect resources and prevent proliferation</a:t>
            </a:r>
            <a:endParaRPr kumimoji="0" lang="en-US" sz="2000" b="0" i="1"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a:xfrm>
            <a:off x="6023968" y="903156"/>
            <a:ext cx="5506873" cy="1068842"/>
          </a:xfrm>
          <a:prstGeom prst="rect">
            <a:avLst/>
          </a:prstGeom>
        </p:spPr>
        <p:txBody>
          <a:bodyPr wrap="square">
            <a:spAutoFit/>
          </a:bodyPr>
          <a:lstStyle/>
          <a:p>
            <a:pPr marL="0" marR="0" lvl="0" indent="0" defTabSz="932563" eaLnBrk="1" fontAlgn="auto" latinLnBrk="0" hangingPunct="1">
              <a:lnSpc>
                <a:spcPct val="90000"/>
              </a:lnSpc>
              <a:spcBef>
                <a:spcPts val="0"/>
              </a:spcBef>
              <a:spcAft>
                <a:spcPts val="1199"/>
              </a:spcAft>
              <a:buClrTx/>
              <a:buSzTx/>
              <a:buFontTx/>
              <a:buNone/>
              <a:tabLst/>
              <a:defRPr/>
            </a:pPr>
            <a:r>
              <a:rPr kumimoji="0" lang="en-US" sz="23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Windows Device Health Attestation (WDHA) service provides validation of device integrity data</a:t>
            </a:r>
          </a:p>
        </p:txBody>
      </p:sp>
      <p:sp>
        <p:nvSpPr>
          <p:cNvPr id="19" name="Rectangle 18"/>
          <p:cNvSpPr/>
          <p:nvPr/>
        </p:nvSpPr>
        <p:spPr>
          <a:xfrm>
            <a:off x="6023968" y="2135627"/>
            <a:ext cx="6218865" cy="1068842"/>
          </a:xfrm>
          <a:prstGeom prst="rect">
            <a:avLst/>
          </a:prstGeom>
        </p:spPr>
        <p:txBody>
          <a:bodyPr wrap="square">
            <a:spAutoFit/>
          </a:bodyPr>
          <a:lstStyle/>
          <a:p>
            <a:pPr marL="0" marR="0" lvl="0" indent="0" defTabSz="932563" eaLnBrk="1" fontAlgn="auto" latinLnBrk="0" hangingPunct="1">
              <a:lnSpc>
                <a:spcPct val="90000"/>
              </a:lnSpc>
              <a:spcBef>
                <a:spcPts val="0"/>
              </a:spcBef>
              <a:spcAft>
                <a:spcPts val="1199"/>
              </a:spcAft>
              <a:buClrTx/>
              <a:buSzTx/>
              <a:buFontTx/>
              <a:buNone/>
              <a:tabLst/>
              <a:defRPr/>
            </a:pPr>
            <a:r>
              <a:rPr kumimoji="0" lang="en-US" sz="23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Management systems (e.g.: Intune) can leverage WDHA attested integrity data to facilitate conditional access to resources</a:t>
            </a:r>
          </a:p>
        </p:txBody>
      </p:sp>
      <p:sp>
        <p:nvSpPr>
          <p:cNvPr id="11" name="Rectangle 10"/>
          <p:cNvSpPr/>
          <p:nvPr/>
        </p:nvSpPr>
        <p:spPr>
          <a:xfrm>
            <a:off x="6023967" y="3542061"/>
            <a:ext cx="5506875" cy="2200465"/>
          </a:xfrm>
          <a:prstGeom prst="rect">
            <a:avLst/>
          </a:prstGeom>
        </p:spPr>
        <p:txBody>
          <a:bodyPr wrap="square">
            <a:spAutoFit/>
          </a:bodyPr>
          <a:lstStyle/>
          <a:p>
            <a:pPr marL="0" marR="0" lvl="0" indent="0" defTabSz="932563" eaLnBrk="1" fontAlgn="auto" latinLnBrk="0" hangingPunct="1">
              <a:lnSpc>
                <a:spcPct val="90000"/>
              </a:lnSpc>
              <a:spcBef>
                <a:spcPts val="0"/>
              </a:spcBef>
              <a:spcAft>
                <a:spcPts val="1199"/>
              </a:spcAft>
              <a:buClrTx/>
              <a:buSzTx/>
              <a:buFontTx/>
              <a:buNone/>
              <a:tabLst/>
              <a:defRPr/>
            </a:pPr>
            <a:r>
              <a:rPr kumimoji="0" lang="en-US" sz="23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Management may couple WDHA attested integrity data with additional health state data (e.g.: patch status) to provide more comprehensive view of device health</a:t>
            </a:r>
          </a:p>
          <a:p>
            <a:pPr marL="0" marR="0" lvl="0" indent="0" defTabSz="932563" eaLnBrk="1" fontAlgn="auto" latinLnBrk="0" hangingPunct="1">
              <a:lnSpc>
                <a:spcPct val="90000"/>
              </a:lnSpc>
              <a:spcBef>
                <a:spcPts val="0"/>
              </a:spcBef>
              <a:spcAft>
                <a:spcPts val="1199"/>
              </a:spcAft>
              <a:buClrTx/>
              <a:buSzTx/>
              <a:buFontTx/>
              <a:buNone/>
              <a:tabLst/>
              <a:defRPr/>
            </a:pPr>
            <a:endParaRPr kumimoji="0" lang="en-US" sz="2300" b="0" i="0" u="none" strike="noStrike" kern="0" cap="none" spc="0" normalizeH="0" baseline="0" noProof="0" dirty="0">
              <a:ln>
                <a:noFill/>
              </a:ln>
              <a:solidFill>
                <a:srgbClr val="FFFFFF"/>
              </a:solidFill>
              <a:effectLst/>
              <a:uLnTx/>
              <a:uFillTx/>
              <a:latin typeface="Segoe UI"/>
              <a:cs typeface="Segoe UI Semibold" panose="020B0702040204020203" pitchFamily="34" charset="0"/>
            </a:endParaRPr>
          </a:p>
        </p:txBody>
      </p:sp>
      <p:sp>
        <p:nvSpPr>
          <p:cNvPr id="2" name="Rectangle 1"/>
          <p:cNvSpPr/>
          <p:nvPr/>
        </p:nvSpPr>
        <p:spPr>
          <a:xfrm>
            <a:off x="6027062" y="5373216"/>
            <a:ext cx="6215769" cy="1068842"/>
          </a:xfrm>
          <a:prstGeom prst="rect">
            <a:avLst/>
          </a:prstGeom>
        </p:spPr>
        <p:txBody>
          <a:bodyPr>
            <a:spAutoFit/>
          </a:bodyPr>
          <a:lstStyle/>
          <a:p>
            <a:pPr marL="0" marR="0" lvl="0" indent="0" defTabSz="932563" eaLnBrk="1" fontAlgn="auto" latinLnBrk="0" hangingPunct="1">
              <a:lnSpc>
                <a:spcPct val="90000"/>
              </a:lnSpc>
              <a:spcBef>
                <a:spcPts val="0"/>
              </a:spcBef>
              <a:spcAft>
                <a:spcPts val="1199"/>
              </a:spcAft>
              <a:buClrTx/>
              <a:buSzTx/>
              <a:buFontTx/>
              <a:buNone/>
              <a:tabLst/>
              <a:defRPr/>
            </a:pPr>
            <a:r>
              <a:rPr kumimoji="0" lang="en-US" sz="23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The integrity data from the WDHA service is available for use by 3rd party network access, security, and management solutions.</a:t>
            </a:r>
          </a:p>
        </p:txBody>
      </p:sp>
    </p:spTree>
    <p:extLst>
      <p:ext uri="{BB962C8B-B14F-4D97-AF65-F5344CB8AC3E}">
        <p14:creationId xmlns:p14="http://schemas.microsoft.com/office/powerpoint/2010/main" val="276352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685476"/>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lvl="0" indent="-111125">
              <a:lnSpc>
                <a:spcPct val="90000"/>
              </a:lnSpc>
            </a:pPr>
            <a:r>
              <a:rPr lang="en-US" sz="2800" dirty="0">
                <a:solidFill>
                  <a:srgbClr val="FFFFFF"/>
                </a:solidFill>
                <a:latin typeface="Segoe UI Light"/>
              </a:rPr>
              <a:t> "People might find this lack of security surprising but its [sic] pretty standard from our experience,” the group says. “Once you get past the main lines of defense, its [sic] pretty much smooth sailing propagating through a network as long as you can maintain access.”</a:t>
            </a:r>
            <a:endParaRPr kumimoji="0" lang="en-US"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1" name="Rectangle 10"/>
          <p:cNvSpPr/>
          <p:nvPr/>
        </p:nvSpPr>
        <p:spPr>
          <a:xfrm>
            <a:off x="7583911" y="1906347"/>
            <a:ext cx="4536204" cy="2554545"/>
          </a:xfrm>
          <a:prstGeom prst="rect">
            <a:avLst/>
          </a:prstGeom>
        </p:spPr>
        <p:txBody>
          <a:bodyPr wrap="square">
            <a:spAutoFit/>
          </a:bodyPr>
          <a:lstStyle/>
          <a:p>
            <a:pPr lvl="0"/>
            <a:r>
              <a:rPr lang="en-US" sz="4000" b="1" dirty="0">
                <a:solidFill>
                  <a:srgbClr val="FFFFFF"/>
                </a:solidFill>
                <a:latin typeface="Segoe UI Semibold" panose="020B0702040204020203" pitchFamily="34" charset="0"/>
                <a:cs typeface="Segoe UI Semibold" panose="020B0702040204020203" pitchFamily="34" charset="0"/>
              </a:rPr>
              <a:t>Hackers Allegedly Hijack Drone After Massive Breach at NASA</a:t>
            </a:r>
            <a:endParaRPr kumimoji="0" lang="en-US" sz="4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MIKAEL THALEN</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INFOWARS.COM</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January 31, 2016</a:t>
            </a:r>
          </a:p>
        </p:txBody>
      </p:sp>
      <p:sp>
        <p:nvSpPr>
          <p:cNvPr id="15" name="Rectangle 14"/>
          <p:cNvSpPr/>
          <p:nvPr/>
        </p:nvSpPr>
        <p:spPr>
          <a:xfrm>
            <a:off x="485739" y="6602445"/>
            <a:ext cx="7363228" cy="230832"/>
          </a:xfrm>
          <a:prstGeom prst="rect">
            <a:avLst/>
          </a:prstGeom>
        </p:spPr>
        <p:txBody>
          <a:bodyPr wrap="square">
            <a:spAutoFit/>
          </a:bodyPr>
          <a:lstStyle/>
          <a:p>
            <a:pPr lvl="0"/>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lang="en-US" sz="900" dirty="0">
                <a:ln w="3175">
                  <a:noFill/>
                </a:ln>
                <a:solidFill>
                  <a:srgbClr val="505050"/>
                </a:solidFill>
                <a:cs typeface="Segoe UI" pitchFamily="34" charset="0"/>
                <a:hlinkClick r:id="rId4"/>
              </a:rPr>
              <a:t>Hackers Allegedly Hijack Drone After Massive Breach at NASA, </a:t>
            </a:r>
            <a:r>
              <a:rPr lang="en-US" sz="900" dirty="0">
                <a:ln w="3175">
                  <a:noFill/>
                </a:ln>
                <a:solidFill>
                  <a:srgbClr val="505050"/>
                </a:solidFill>
                <a:latin typeface="Segoe UI"/>
                <a:cs typeface="Segoe UI" pitchFamily="34" charset="0"/>
                <a:hlinkClick r:id="rId4"/>
              </a:rPr>
              <a:t>Mikael </a:t>
            </a:r>
            <a:r>
              <a:rPr lang="en-US" sz="900" dirty="0" err="1">
                <a:ln w="3175">
                  <a:noFill/>
                </a:ln>
                <a:solidFill>
                  <a:srgbClr val="505050"/>
                </a:solidFill>
                <a:latin typeface="Segoe UI"/>
                <a:cs typeface="Segoe UI" pitchFamily="34" charset="0"/>
                <a:hlinkClick r:id="rId4"/>
              </a:rPr>
              <a:t>Thalen</a:t>
            </a:r>
            <a:r>
              <a:rPr kumimoji="0" lang="en-US" sz="900" b="0" i="0" u="none" strike="noStrike" kern="1200" cap="none" spc="0" normalizeH="0" baseline="0" noProof="0" dirty="0">
                <a:ln w="3175">
                  <a:noFill/>
                </a:ln>
                <a:solidFill>
                  <a:srgbClr val="505050"/>
                </a:solidFill>
                <a:effectLst/>
                <a:uLnTx/>
                <a:uFillTx/>
                <a:latin typeface="Segoe UI"/>
                <a:cs typeface="Segoe UI" pitchFamily="34" charset="0"/>
                <a:hlinkClick r:id="rId4"/>
              </a:rPr>
              <a:t>, Infowars.com, January 31, 2016</a:t>
            </a:r>
            <a:endPar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endParaRP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HACKERS</a:t>
            </a:r>
            <a:r>
              <a:rPr kumimoji="0" lang="en-US" sz="4000" i="0" u="none" strike="noStrike" kern="1200" cap="none" spc="-150" normalizeH="0" noProof="0" dirty="0">
                <a:ln>
                  <a:noFill/>
                </a:ln>
                <a:solidFill>
                  <a:srgbClr val="FF0000"/>
                </a:solidFill>
                <a:effectLst/>
                <a:uLnTx/>
                <a:uFillTx/>
                <a:latin typeface="Segoe UI Semibold" panose="020B0702040204020203" pitchFamily="34" charset="0"/>
                <a:cs typeface="Segoe UI Semibold" panose="020B0702040204020203" pitchFamily="34" charset="0"/>
              </a:rPr>
              <a:t> HIJACK 200 </a:t>
            </a:r>
            <a:r>
              <a:rPr lang="en-US" sz="4000" spc="-150" dirty="0">
                <a:solidFill>
                  <a:srgbClr val="FF0000"/>
                </a:solidFill>
                <a:latin typeface="Segoe UI Semibold" panose="020B0702040204020203" pitchFamily="34" charset="0"/>
                <a:cs typeface="Segoe UI Semibold" panose="020B0702040204020203" pitchFamily="34" charset="0"/>
              </a:rPr>
              <a:t>MILLION DOLLAR </a:t>
            </a:r>
            <a:r>
              <a:rPr kumimoji="0" lang="en-US" sz="4000" i="0" u="none" strike="noStrike" kern="1200" cap="none" spc="-150" normalizeH="0" noProof="0" dirty="0">
                <a:ln>
                  <a:noFill/>
                </a:ln>
                <a:solidFill>
                  <a:srgbClr val="FF0000"/>
                </a:solidFill>
                <a:effectLst/>
                <a:uLnTx/>
                <a:uFillTx/>
                <a:latin typeface="Segoe UI Semibold" panose="020B0702040204020203" pitchFamily="34" charset="0"/>
                <a:cs typeface="Segoe UI Semibold" panose="020B0702040204020203" pitchFamily="34" charset="0"/>
              </a:rPr>
              <a:t>NASA DRONE</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297991919"/>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3" y="295730"/>
            <a:ext cx="12434711" cy="917444"/>
          </a:xfrm>
        </p:spPr>
        <p:txBody>
          <a:bodyPr/>
          <a:lstStyle/>
          <a:p>
            <a:r>
              <a:rPr lang="en-US" b="1" spc="-150" dirty="0">
                <a:gradFill>
                  <a:gsLst>
                    <a:gs pos="1250">
                      <a:srgbClr val="505050"/>
                    </a:gs>
                    <a:gs pos="100000">
                      <a:srgbClr val="505050"/>
                    </a:gs>
                  </a:gsLst>
                  <a:lin ang="5400000" scaled="0"/>
                </a:gradFill>
                <a:latin typeface="Segoe UI"/>
              </a:rPr>
              <a:t>Windows Device Health Attestation Enables: </a:t>
            </a:r>
            <a:endParaRPr lang="en-US" dirty="0"/>
          </a:p>
        </p:txBody>
      </p:sp>
      <p:grpSp>
        <p:nvGrpSpPr>
          <p:cNvPr id="11" name="Group 10"/>
          <p:cNvGrpSpPr/>
          <p:nvPr/>
        </p:nvGrpSpPr>
        <p:grpSpPr>
          <a:xfrm flipH="1">
            <a:off x="4520821" y="4255530"/>
            <a:ext cx="778441" cy="2014937"/>
            <a:chOff x="2255561" y="2057415"/>
            <a:chExt cx="481231" cy="1245630"/>
          </a:xfrm>
          <a:solidFill>
            <a:srgbClr val="004B50"/>
          </a:solidFill>
        </p:grpSpPr>
        <p:sp>
          <p:nvSpPr>
            <p:cNvPr id="12" name="Freeform 11"/>
            <p:cNvSpPr>
              <a:spLocks/>
            </p:cNvSpPr>
            <p:nvPr/>
          </p:nvSpPr>
          <p:spPr bwMode="black">
            <a:xfrm>
              <a:off x="2255561" y="2288137"/>
              <a:ext cx="481231" cy="1014908"/>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505050"/>
                </a:solidFill>
                <a:effectLst/>
                <a:uLnTx/>
                <a:uFillTx/>
                <a:latin typeface="Segoe UI"/>
              </a:endParaRPr>
            </a:p>
          </p:txBody>
        </p:sp>
        <p:sp>
          <p:nvSpPr>
            <p:cNvPr id="13" name="Oval 38"/>
            <p:cNvSpPr>
              <a:spLocks noChangeArrowheads="1"/>
            </p:cNvSpPr>
            <p:nvPr/>
          </p:nvSpPr>
          <p:spPr bwMode="black">
            <a:xfrm>
              <a:off x="2394522" y="2057415"/>
              <a:ext cx="203309" cy="2060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505050"/>
                </a:solidFill>
                <a:effectLst/>
                <a:uLnTx/>
                <a:uFillTx/>
                <a:latin typeface="Segoe UI"/>
              </a:endParaRPr>
            </a:p>
          </p:txBody>
        </p:sp>
      </p:grpSp>
      <p:grpSp>
        <p:nvGrpSpPr>
          <p:cNvPr id="16" name="Group 15"/>
          <p:cNvGrpSpPr/>
          <p:nvPr/>
        </p:nvGrpSpPr>
        <p:grpSpPr>
          <a:xfrm>
            <a:off x="6744301" y="5757204"/>
            <a:ext cx="2851427" cy="576646"/>
            <a:chOff x="6744375" y="5369811"/>
            <a:chExt cx="2851831" cy="576728"/>
          </a:xfrm>
        </p:grpSpPr>
        <p:cxnSp>
          <p:nvCxnSpPr>
            <p:cNvPr id="22" name="Straight Arrow Connector 21"/>
            <p:cNvCxnSpPr/>
            <p:nvPr/>
          </p:nvCxnSpPr>
          <p:spPr>
            <a:xfrm flipH="1">
              <a:off x="6744375" y="5535035"/>
              <a:ext cx="2851831" cy="0"/>
            </a:xfrm>
            <a:prstGeom prst="straightConnector1">
              <a:avLst/>
            </a:prstGeom>
            <a:noFill/>
            <a:ln w="76200" cap="flat" cmpd="sng" algn="ctr">
              <a:solidFill>
                <a:srgbClr val="D2D2D2">
                  <a:lumMod val="50000"/>
                </a:srgbClr>
              </a:solidFill>
              <a:prstDash val="solid"/>
              <a:headEnd type="triangle"/>
              <a:tailEnd type="none"/>
            </a:ln>
            <a:effectLst/>
          </p:spPr>
        </p:cxnSp>
        <p:sp>
          <p:nvSpPr>
            <p:cNvPr id="30" name="TextBox 29"/>
            <p:cNvSpPr txBox="1"/>
            <p:nvPr/>
          </p:nvSpPr>
          <p:spPr>
            <a:xfrm flipH="1">
              <a:off x="7195450" y="5791266"/>
              <a:ext cx="1920240"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Access please</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sp>
          <p:nvSpPr>
            <p:cNvPr id="33" name="TextBox 32"/>
            <p:cNvSpPr txBox="1"/>
            <p:nvPr/>
          </p:nvSpPr>
          <p:spPr>
            <a:xfrm flipH="1">
              <a:off x="7987410" y="5369811"/>
              <a:ext cx="365760" cy="357591"/>
            </a:xfrm>
            <a:prstGeom prst="ellipse">
              <a:avLst/>
            </a:prstGeom>
            <a:solidFill>
              <a:schemeClr val="bg1">
                <a:lumMod val="95000"/>
              </a:schemeClr>
            </a:solidFill>
            <a:ln w="57150">
              <a:solidFill>
                <a:srgbClr val="696969"/>
              </a:solidFill>
            </a:ln>
          </p:spPr>
          <p:txBody>
            <a:bodyPr wrap="square" lIns="0" tIns="0" rIns="0" bIns="0" rtlCol="0">
              <a:spAutoFit/>
            </a:bodyPr>
            <a:lstStyle>
              <a:defPPr>
                <a:defRPr lang="en-US"/>
              </a:defPPr>
              <a:lvl1pPr algn="ctr">
                <a:lnSpc>
                  <a:spcPct val="90000"/>
                </a:lnSpc>
                <a:spcAft>
                  <a:spcPts val="600"/>
                </a:spcAft>
                <a:defRPr>
                  <a:solidFill>
                    <a:srgbClr val="505050"/>
                  </a:solidFill>
                </a:defRPr>
              </a:lvl1p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1</a:t>
              </a:r>
            </a:p>
          </p:txBody>
        </p:sp>
      </p:grpSp>
      <p:sp>
        <p:nvSpPr>
          <p:cNvPr id="31" name="Freeform 20"/>
          <p:cNvSpPr>
            <a:spLocks noEditPoints="1"/>
          </p:cNvSpPr>
          <p:nvPr/>
        </p:nvSpPr>
        <p:spPr bwMode="black">
          <a:xfrm>
            <a:off x="5403502" y="4813599"/>
            <a:ext cx="1117726" cy="77708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004B50"/>
          </a:solidFill>
          <a:extLst/>
        </p:spPr>
        <p:txBody>
          <a:bodyPr vert="horz" wrap="square" lIns="82293" tIns="41147" rIns="82293" bIns="41147"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ndParaRPr>
          </a:p>
        </p:txBody>
      </p:sp>
      <p:sp>
        <p:nvSpPr>
          <p:cNvPr id="73" name="Rectangle 72"/>
          <p:cNvSpPr/>
          <p:nvPr/>
        </p:nvSpPr>
        <p:spPr bwMode="auto">
          <a:xfrm>
            <a:off x="883" y="1234072"/>
            <a:ext cx="12434711" cy="69991"/>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p:cNvSpPr/>
          <p:nvPr/>
        </p:nvSpPr>
        <p:spPr bwMode="auto">
          <a:xfrm>
            <a:off x="883" y="6489560"/>
            <a:ext cx="12434711" cy="504469"/>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p:cNvSpPr txBox="1"/>
          <p:nvPr/>
        </p:nvSpPr>
        <p:spPr>
          <a:xfrm>
            <a:off x="262735" y="1768383"/>
            <a:ext cx="3823430" cy="3684798"/>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3999" b="1" i="0" u="none" strike="noStrike" kern="0" cap="none" spc="-100" normalizeH="0" baseline="0" noProof="0" dirty="0">
                <a:ln w="3175">
                  <a:noFill/>
                </a:ln>
                <a:solidFill>
                  <a:srgbClr val="505050"/>
                </a:solidFill>
                <a:effectLst/>
                <a:uLnTx/>
                <a:uFillTx/>
                <a:latin typeface="Segoe UI"/>
              </a:rPr>
              <a:t>MDMs TO GATE ACCESS BASED ON DEVICE INTEGRITY AND HEALTH</a:t>
            </a:r>
          </a:p>
        </p:txBody>
      </p:sp>
      <p:grpSp>
        <p:nvGrpSpPr>
          <p:cNvPr id="90" name="Group 89"/>
          <p:cNvGrpSpPr/>
          <p:nvPr/>
        </p:nvGrpSpPr>
        <p:grpSpPr>
          <a:xfrm>
            <a:off x="9813140" y="3779697"/>
            <a:ext cx="2116273" cy="2326705"/>
            <a:chOff x="8561671" y="3492544"/>
            <a:chExt cx="2553759" cy="2807693"/>
          </a:xfrm>
        </p:grpSpPr>
        <p:sp>
          <p:nvSpPr>
            <p:cNvPr id="91" name="TextBox 90"/>
            <p:cNvSpPr txBox="1"/>
            <p:nvPr/>
          </p:nvSpPr>
          <p:spPr>
            <a:xfrm flipH="1">
              <a:off x="8814003" y="3492544"/>
              <a:ext cx="2049098" cy="23848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505050"/>
                  </a:solidFill>
                  <a:effectLst/>
                  <a:uLnTx/>
                  <a:uFillTx/>
                  <a:latin typeface="Segoe UI"/>
                </a:rPr>
                <a:t>Important resources</a:t>
              </a:r>
            </a:p>
          </p:txBody>
        </p:sp>
        <p:grpSp>
          <p:nvGrpSpPr>
            <p:cNvPr id="92" name="Group 91"/>
            <p:cNvGrpSpPr/>
            <p:nvPr/>
          </p:nvGrpSpPr>
          <p:grpSpPr>
            <a:xfrm>
              <a:off x="8561671" y="3750292"/>
              <a:ext cx="2553759" cy="2549945"/>
              <a:chOff x="8026114" y="4262536"/>
              <a:chExt cx="2774232" cy="2770089"/>
            </a:xfrm>
          </p:grpSpPr>
          <p:grpSp>
            <p:nvGrpSpPr>
              <p:cNvPr id="93" name="Group 92"/>
              <p:cNvGrpSpPr/>
              <p:nvPr/>
            </p:nvGrpSpPr>
            <p:grpSpPr>
              <a:xfrm>
                <a:off x="9428746" y="4262536"/>
                <a:ext cx="1371600" cy="1371600"/>
                <a:chOff x="9461494" y="5302735"/>
                <a:chExt cx="1371600" cy="1371600"/>
              </a:xfrm>
            </p:grpSpPr>
            <p:sp>
              <p:nvSpPr>
                <p:cNvPr id="113" name="Rectangle 112"/>
                <p:cNvSpPr/>
                <p:nvPr/>
              </p:nvSpPr>
              <p:spPr bwMode="auto">
                <a:xfrm flipH="1">
                  <a:off x="9461494" y="530273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OneDrive</a:t>
                  </a:r>
                </a:p>
              </p:txBody>
            </p:sp>
            <p:sp>
              <p:nvSpPr>
                <p:cNvPr id="127" name="Freeform 22"/>
                <p:cNvSpPr>
                  <a:spLocks noChangeAspect="1" noEditPoints="1"/>
                </p:cNvSpPr>
                <p:nvPr/>
              </p:nvSpPr>
              <p:spPr bwMode="black">
                <a:xfrm>
                  <a:off x="9862244" y="5869867"/>
                  <a:ext cx="570101" cy="35584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89608" tIns="44805" rIns="89608" bIns="44805" numCol="1" anchor="t" anchorCtr="0" compatLnSpc="1">
                  <a:prstTxWarp prst="textNoShape">
                    <a:avLst/>
                  </a:prstTxWarp>
                </a:bodyPr>
                <a:lstStyle/>
                <a:p>
                  <a:pPr marL="0" marR="0" lvl="0" indent="0" algn="ctr" defTabSz="91401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grpSp>
          <p:grpSp>
            <p:nvGrpSpPr>
              <p:cNvPr id="94" name="Group 93"/>
              <p:cNvGrpSpPr/>
              <p:nvPr/>
            </p:nvGrpSpPr>
            <p:grpSpPr>
              <a:xfrm>
                <a:off x="8026114" y="4262536"/>
                <a:ext cx="1371600" cy="1371600"/>
                <a:chOff x="8076237" y="5302735"/>
                <a:chExt cx="1371600" cy="1371600"/>
              </a:xfrm>
            </p:grpSpPr>
            <p:sp>
              <p:nvSpPr>
                <p:cNvPr id="110" name="Rectangle 109"/>
                <p:cNvSpPr/>
                <p:nvPr/>
              </p:nvSpPr>
              <p:spPr bwMode="auto">
                <a:xfrm flipH="1">
                  <a:off x="8076237" y="530273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 Servers</a:t>
                  </a:r>
                </a:p>
              </p:txBody>
            </p:sp>
            <p:sp>
              <p:nvSpPr>
                <p:cNvPr id="111" name="Freeform 102"/>
                <p:cNvSpPr>
                  <a:spLocks noEditPoints="1"/>
                </p:cNvSpPr>
                <p:nvPr/>
              </p:nvSpPr>
              <p:spPr bwMode="auto">
                <a:xfrm>
                  <a:off x="8520717" y="5867774"/>
                  <a:ext cx="482641" cy="360027"/>
                </a:xfrm>
                <a:custGeom>
                  <a:avLst/>
                  <a:gdLst>
                    <a:gd name="T0" fmla="*/ 1111 w 1158"/>
                    <a:gd name="T1" fmla="*/ 811 h 864"/>
                    <a:gd name="T2" fmla="*/ 1055 w 1158"/>
                    <a:gd name="T3" fmla="*/ 864 h 864"/>
                    <a:gd name="T4" fmla="*/ 103 w 1158"/>
                    <a:gd name="T5" fmla="*/ 864 h 864"/>
                    <a:gd name="T6" fmla="*/ 47 w 1158"/>
                    <a:gd name="T7" fmla="*/ 811 h 864"/>
                    <a:gd name="T8" fmla="*/ 2 w 1158"/>
                    <a:gd name="T9" fmla="*/ 170 h 864"/>
                    <a:gd name="T10" fmla="*/ 50 w 1158"/>
                    <a:gd name="T11" fmla="*/ 118 h 864"/>
                    <a:gd name="T12" fmla="*/ 1107 w 1158"/>
                    <a:gd name="T13" fmla="*/ 118 h 864"/>
                    <a:gd name="T14" fmla="*/ 1156 w 1158"/>
                    <a:gd name="T15" fmla="*/ 170 h 864"/>
                    <a:gd name="T16" fmla="*/ 1111 w 1158"/>
                    <a:gd name="T17" fmla="*/ 811 h 864"/>
                    <a:gd name="T18" fmla="*/ 508 w 1158"/>
                    <a:gd name="T19" fmla="*/ 92 h 864"/>
                    <a:gd name="T20" fmla="*/ 508 w 1158"/>
                    <a:gd name="T21" fmla="*/ 53 h 864"/>
                    <a:gd name="T22" fmla="*/ 456 w 1158"/>
                    <a:gd name="T23" fmla="*/ 0 h 864"/>
                    <a:gd name="T24" fmla="*/ 104 w 1158"/>
                    <a:gd name="T25" fmla="*/ 0 h 864"/>
                    <a:gd name="T26" fmla="*/ 51 w 1158"/>
                    <a:gd name="T27" fmla="*/ 53 h 864"/>
                    <a:gd name="T28" fmla="*/ 51 w 1158"/>
                    <a:gd name="T29" fmla="*/ 92 h 864"/>
                    <a:gd name="T30" fmla="*/ 508 w 1158"/>
                    <a:gd name="T31" fmla="*/ 9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8" h="864">
                      <a:moveTo>
                        <a:pt x="1111" y="811"/>
                      </a:moveTo>
                      <a:cubicBezTo>
                        <a:pt x="1109" y="840"/>
                        <a:pt x="1084" y="864"/>
                        <a:pt x="1055" y="864"/>
                      </a:cubicBezTo>
                      <a:cubicBezTo>
                        <a:pt x="103" y="864"/>
                        <a:pt x="103" y="864"/>
                        <a:pt x="103" y="864"/>
                      </a:cubicBezTo>
                      <a:cubicBezTo>
                        <a:pt x="74" y="864"/>
                        <a:pt x="49" y="840"/>
                        <a:pt x="47" y="811"/>
                      </a:cubicBezTo>
                      <a:cubicBezTo>
                        <a:pt x="2" y="170"/>
                        <a:pt x="2" y="170"/>
                        <a:pt x="2" y="170"/>
                      </a:cubicBezTo>
                      <a:cubicBezTo>
                        <a:pt x="0" y="141"/>
                        <a:pt x="21" y="118"/>
                        <a:pt x="50" y="118"/>
                      </a:cubicBezTo>
                      <a:cubicBezTo>
                        <a:pt x="1107" y="118"/>
                        <a:pt x="1107" y="118"/>
                        <a:pt x="1107" y="118"/>
                      </a:cubicBezTo>
                      <a:cubicBezTo>
                        <a:pt x="1136" y="118"/>
                        <a:pt x="1158" y="141"/>
                        <a:pt x="1156" y="170"/>
                      </a:cubicBezTo>
                      <a:lnTo>
                        <a:pt x="1111" y="811"/>
                      </a:lnTo>
                      <a:close/>
                      <a:moveTo>
                        <a:pt x="508" y="92"/>
                      </a:moveTo>
                      <a:cubicBezTo>
                        <a:pt x="508" y="53"/>
                        <a:pt x="508" y="53"/>
                        <a:pt x="508" y="53"/>
                      </a:cubicBezTo>
                      <a:cubicBezTo>
                        <a:pt x="508" y="24"/>
                        <a:pt x="485" y="0"/>
                        <a:pt x="456" y="0"/>
                      </a:cubicBezTo>
                      <a:cubicBezTo>
                        <a:pt x="104" y="0"/>
                        <a:pt x="104" y="0"/>
                        <a:pt x="104" y="0"/>
                      </a:cubicBezTo>
                      <a:cubicBezTo>
                        <a:pt x="75" y="0"/>
                        <a:pt x="51" y="24"/>
                        <a:pt x="51" y="53"/>
                      </a:cubicBezTo>
                      <a:cubicBezTo>
                        <a:pt x="51" y="92"/>
                        <a:pt x="51" y="92"/>
                        <a:pt x="51" y="92"/>
                      </a:cubicBezTo>
                      <a:lnTo>
                        <a:pt x="508" y="92"/>
                      </a:lnTo>
                      <a:close/>
                    </a:path>
                  </a:pathLst>
                </a:custGeom>
                <a:solidFill>
                  <a:schemeClr val="bg1"/>
                </a:solidFill>
                <a:ln>
                  <a:noFill/>
                </a:ln>
              </p:spPr>
              <p:txBody>
                <a:bodyPr vert="horz" wrap="square" lIns="91418" tIns="45709" rIns="91418" bIns="45709"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nvGrpSpPr>
              <p:cNvPr id="95" name="Group 94"/>
              <p:cNvGrpSpPr/>
              <p:nvPr/>
            </p:nvGrpSpPr>
            <p:grpSpPr>
              <a:xfrm>
                <a:off x="8026114" y="5661025"/>
                <a:ext cx="1371600" cy="1371600"/>
                <a:chOff x="8026114" y="5661025"/>
                <a:chExt cx="1371600" cy="1371600"/>
              </a:xfrm>
            </p:grpSpPr>
            <p:sp>
              <p:nvSpPr>
                <p:cNvPr id="100" name="Rectangle 99"/>
                <p:cNvSpPr/>
                <p:nvPr/>
              </p:nvSpPr>
              <p:spPr bwMode="auto">
                <a:xfrm flipH="1">
                  <a:off x="8026114" y="566102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Email</a:t>
                  </a:r>
                </a:p>
              </p:txBody>
            </p:sp>
            <p:sp>
              <p:nvSpPr>
                <p:cNvPr id="109" name="Freeform 108"/>
                <p:cNvSpPr>
                  <a:spLocks noChangeAspect="1"/>
                </p:cNvSpPr>
                <p:nvPr/>
              </p:nvSpPr>
              <p:spPr bwMode="black">
                <a:xfrm>
                  <a:off x="8510631" y="6290213"/>
                  <a:ext cx="412459" cy="293786"/>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1" rIns="179215" bIns="143371" numCol="1" spcCol="0" rtlCol="0" fromWordArt="0" anchor="t" anchorCtr="0" forceAA="0" compatLnSpc="1">
                  <a:prstTxWarp prst="textNoShape">
                    <a:avLst/>
                  </a:prstTxWarp>
                  <a:noAutofit/>
                </a:bodyPr>
                <a:lstStyle/>
                <a:p>
                  <a:pPr marL="0" marR="0" lvl="0" indent="0" algn="ctr" defTabSz="91374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p:cNvGrpSpPr/>
              <p:nvPr/>
            </p:nvGrpSpPr>
            <p:grpSpPr>
              <a:xfrm>
                <a:off x="9428746" y="5661025"/>
                <a:ext cx="1371600" cy="1371600"/>
                <a:chOff x="9428746" y="5661025"/>
                <a:chExt cx="1371600" cy="1371600"/>
              </a:xfrm>
            </p:grpSpPr>
            <p:sp>
              <p:nvSpPr>
                <p:cNvPr id="97" name="Rectangle 96"/>
                <p:cNvSpPr/>
                <p:nvPr/>
              </p:nvSpPr>
              <p:spPr bwMode="auto">
                <a:xfrm flipH="1">
                  <a:off x="9428746" y="5661025"/>
                  <a:ext cx="1371600" cy="13716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41"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Wireless</a:t>
                  </a:r>
                </a:p>
              </p:txBody>
            </p:sp>
            <p:sp>
              <p:nvSpPr>
                <p:cNvPr id="99" name="Freeform 18"/>
                <p:cNvSpPr>
                  <a:spLocks noEditPoints="1"/>
                </p:cNvSpPr>
                <p:nvPr/>
              </p:nvSpPr>
              <p:spPr bwMode="auto">
                <a:xfrm>
                  <a:off x="9882231" y="6217601"/>
                  <a:ext cx="483648" cy="439009"/>
                </a:xfrm>
                <a:custGeom>
                  <a:avLst/>
                  <a:gdLst>
                    <a:gd name="T0" fmla="*/ 826 w 2559"/>
                    <a:gd name="T1" fmla="*/ 1584 h 2320"/>
                    <a:gd name="T2" fmla="*/ 568 w 2559"/>
                    <a:gd name="T3" fmla="*/ 1037 h 2320"/>
                    <a:gd name="T4" fmla="*/ 821 w 2559"/>
                    <a:gd name="T5" fmla="*/ 494 h 2320"/>
                    <a:gd name="T6" fmla="*/ 906 w 2559"/>
                    <a:gd name="T7" fmla="*/ 631 h 2320"/>
                    <a:gd name="T8" fmla="*/ 726 w 2559"/>
                    <a:gd name="T9" fmla="*/ 1037 h 2320"/>
                    <a:gd name="T10" fmla="*/ 906 w 2559"/>
                    <a:gd name="T11" fmla="*/ 1447 h 2320"/>
                    <a:gd name="T12" fmla="*/ 826 w 2559"/>
                    <a:gd name="T13" fmla="*/ 1584 h 2320"/>
                    <a:gd name="T14" fmla="*/ 1835 w 2559"/>
                    <a:gd name="T15" fmla="*/ 1037 h 2320"/>
                    <a:gd name="T16" fmla="*/ 1658 w 2559"/>
                    <a:gd name="T17" fmla="*/ 1447 h 2320"/>
                    <a:gd name="T18" fmla="*/ 1737 w 2559"/>
                    <a:gd name="T19" fmla="*/ 1584 h 2320"/>
                    <a:gd name="T20" fmla="*/ 1991 w 2559"/>
                    <a:gd name="T21" fmla="*/ 1037 h 2320"/>
                    <a:gd name="T22" fmla="*/ 1743 w 2559"/>
                    <a:gd name="T23" fmla="*/ 494 h 2320"/>
                    <a:gd name="T24" fmla="*/ 1658 w 2559"/>
                    <a:gd name="T25" fmla="*/ 631 h 2320"/>
                    <a:gd name="T26" fmla="*/ 1835 w 2559"/>
                    <a:gd name="T27" fmla="*/ 1037 h 2320"/>
                    <a:gd name="T28" fmla="*/ 2120 w 2559"/>
                    <a:gd name="T29" fmla="*/ 1035 h 2320"/>
                    <a:gd name="T30" fmla="*/ 1798 w 2559"/>
                    <a:gd name="T31" fmla="*/ 1689 h 2320"/>
                    <a:gd name="T32" fmla="*/ 1877 w 2559"/>
                    <a:gd name="T33" fmla="*/ 1827 h 2320"/>
                    <a:gd name="T34" fmla="*/ 2279 w 2559"/>
                    <a:gd name="T35" fmla="*/ 1035 h 2320"/>
                    <a:gd name="T36" fmla="*/ 1883 w 2559"/>
                    <a:gd name="T37" fmla="*/ 243 h 2320"/>
                    <a:gd name="T38" fmla="*/ 1798 w 2559"/>
                    <a:gd name="T39" fmla="*/ 380 h 2320"/>
                    <a:gd name="T40" fmla="*/ 2120 w 2559"/>
                    <a:gd name="T41" fmla="*/ 1035 h 2320"/>
                    <a:gd name="T42" fmla="*/ 280 w 2559"/>
                    <a:gd name="T43" fmla="*/ 1035 h 2320"/>
                    <a:gd name="T44" fmla="*/ 681 w 2559"/>
                    <a:gd name="T45" fmla="*/ 1827 h 2320"/>
                    <a:gd name="T46" fmla="*/ 758 w 2559"/>
                    <a:gd name="T47" fmla="*/ 1689 h 2320"/>
                    <a:gd name="T48" fmla="*/ 438 w 2559"/>
                    <a:gd name="T49" fmla="*/ 1035 h 2320"/>
                    <a:gd name="T50" fmla="*/ 758 w 2559"/>
                    <a:gd name="T51" fmla="*/ 380 h 2320"/>
                    <a:gd name="T52" fmla="*/ 676 w 2559"/>
                    <a:gd name="T53" fmla="*/ 243 h 2320"/>
                    <a:gd name="T54" fmla="*/ 280 w 2559"/>
                    <a:gd name="T55" fmla="*/ 1035 h 2320"/>
                    <a:gd name="T56" fmla="*/ 2017 w 2559"/>
                    <a:gd name="T57" fmla="*/ 0 h 2320"/>
                    <a:gd name="T58" fmla="*/ 1938 w 2559"/>
                    <a:gd name="T59" fmla="*/ 138 h 2320"/>
                    <a:gd name="T60" fmla="*/ 2400 w 2559"/>
                    <a:gd name="T61" fmla="*/ 1035 h 2320"/>
                    <a:gd name="T62" fmla="*/ 1938 w 2559"/>
                    <a:gd name="T63" fmla="*/ 1932 h 2320"/>
                    <a:gd name="T64" fmla="*/ 2017 w 2559"/>
                    <a:gd name="T65" fmla="*/ 2069 h 2320"/>
                    <a:gd name="T66" fmla="*/ 2559 w 2559"/>
                    <a:gd name="T67" fmla="*/ 1035 h 2320"/>
                    <a:gd name="T68" fmla="*/ 2017 w 2559"/>
                    <a:gd name="T69" fmla="*/ 0 h 2320"/>
                    <a:gd name="T70" fmla="*/ 618 w 2559"/>
                    <a:gd name="T71" fmla="*/ 1932 h 2320"/>
                    <a:gd name="T72" fmla="*/ 158 w 2559"/>
                    <a:gd name="T73" fmla="*/ 1035 h 2320"/>
                    <a:gd name="T74" fmla="*/ 618 w 2559"/>
                    <a:gd name="T75" fmla="*/ 138 h 2320"/>
                    <a:gd name="T76" fmla="*/ 536 w 2559"/>
                    <a:gd name="T77" fmla="*/ 0 h 2320"/>
                    <a:gd name="T78" fmla="*/ 0 w 2559"/>
                    <a:gd name="T79" fmla="*/ 1035 h 2320"/>
                    <a:gd name="T80" fmla="*/ 539 w 2559"/>
                    <a:gd name="T81" fmla="*/ 2069 h 2320"/>
                    <a:gd name="T82" fmla="*/ 618 w 2559"/>
                    <a:gd name="T83" fmla="*/ 1932 h 2320"/>
                    <a:gd name="T84" fmla="*/ 618 w 2559"/>
                    <a:gd name="T85" fmla="*/ 1932 h 2320"/>
                    <a:gd name="T86" fmla="*/ 1526 w 2559"/>
                    <a:gd name="T87" fmla="*/ 1037 h 2320"/>
                    <a:gd name="T88" fmla="*/ 1275 w 2559"/>
                    <a:gd name="T89" fmla="*/ 789 h 2320"/>
                    <a:gd name="T90" fmla="*/ 1032 w 2559"/>
                    <a:gd name="T91" fmla="*/ 1037 h 2320"/>
                    <a:gd name="T92" fmla="*/ 1222 w 2559"/>
                    <a:gd name="T93" fmla="*/ 1278 h 2320"/>
                    <a:gd name="T94" fmla="*/ 1109 w 2559"/>
                    <a:gd name="T95" fmla="*/ 2125 h 2320"/>
                    <a:gd name="T96" fmla="*/ 1275 w 2559"/>
                    <a:gd name="T97" fmla="*/ 2320 h 2320"/>
                    <a:gd name="T98" fmla="*/ 1281 w 2559"/>
                    <a:gd name="T99" fmla="*/ 2320 h 2320"/>
                    <a:gd name="T100" fmla="*/ 1447 w 2559"/>
                    <a:gd name="T101" fmla="*/ 2125 h 2320"/>
                    <a:gd name="T102" fmla="*/ 1336 w 2559"/>
                    <a:gd name="T103" fmla="*/ 1278 h 2320"/>
                    <a:gd name="T104" fmla="*/ 1526 w 2559"/>
                    <a:gd name="T105" fmla="*/ 1037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59" h="2320">
                      <a:moveTo>
                        <a:pt x="826" y="1584"/>
                      </a:moveTo>
                      <a:cubicBezTo>
                        <a:pt x="668" y="1457"/>
                        <a:pt x="568" y="1259"/>
                        <a:pt x="568" y="1037"/>
                      </a:cubicBezTo>
                      <a:cubicBezTo>
                        <a:pt x="568" y="818"/>
                        <a:pt x="668" y="626"/>
                        <a:pt x="821" y="494"/>
                      </a:cubicBezTo>
                      <a:cubicBezTo>
                        <a:pt x="821" y="494"/>
                        <a:pt x="821" y="494"/>
                        <a:pt x="906" y="631"/>
                      </a:cubicBezTo>
                      <a:cubicBezTo>
                        <a:pt x="797" y="734"/>
                        <a:pt x="726" y="877"/>
                        <a:pt x="726" y="1037"/>
                      </a:cubicBezTo>
                      <a:cubicBezTo>
                        <a:pt x="726" y="1201"/>
                        <a:pt x="797" y="1344"/>
                        <a:pt x="906" y="1447"/>
                      </a:cubicBezTo>
                      <a:cubicBezTo>
                        <a:pt x="906" y="1447"/>
                        <a:pt x="906" y="1447"/>
                        <a:pt x="826" y="1584"/>
                      </a:cubicBezTo>
                      <a:close/>
                      <a:moveTo>
                        <a:pt x="1835" y="1037"/>
                      </a:moveTo>
                      <a:cubicBezTo>
                        <a:pt x="1835" y="1201"/>
                        <a:pt x="1766" y="1344"/>
                        <a:pt x="1658" y="1447"/>
                      </a:cubicBezTo>
                      <a:cubicBezTo>
                        <a:pt x="1737" y="1584"/>
                        <a:pt x="1737" y="1584"/>
                        <a:pt x="1737" y="1584"/>
                      </a:cubicBezTo>
                      <a:cubicBezTo>
                        <a:pt x="1893" y="1457"/>
                        <a:pt x="1991" y="1259"/>
                        <a:pt x="1991" y="1037"/>
                      </a:cubicBezTo>
                      <a:cubicBezTo>
                        <a:pt x="1991" y="818"/>
                        <a:pt x="1893" y="626"/>
                        <a:pt x="1743" y="494"/>
                      </a:cubicBezTo>
                      <a:cubicBezTo>
                        <a:pt x="1658" y="631"/>
                        <a:pt x="1658" y="631"/>
                        <a:pt x="1658" y="631"/>
                      </a:cubicBezTo>
                      <a:cubicBezTo>
                        <a:pt x="1766" y="734"/>
                        <a:pt x="1835" y="877"/>
                        <a:pt x="1835" y="1037"/>
                      </a:cubicBezTo>
                      <a:close/>
                      <a:moveTo>
                        <a:pt x="2120" y="1035"/>
                      </a:moveTo>
                      <a:cubicBezTo>
                        <a:pt x="2120" y="1301"/>
                        <a:pt x="1991" y="1536"/>
                        <a:pt x="1798" y="1689"/>
                      </a:cubicBezTo>
                      <a:cubicBezTo>
                        <a:pt x="1877" y="1827"/>
                        <a:pt x="1877" y="1827"/>
                        <a:pt x="1877" y="1827"/>
                      </a:cubicBezTo>
                      <a:cubicBezTo>
                        <a:pt x="2120" y="1644"/>
                        <a:pt x="2279" y="1359"/>
                        <a:pt x="2279" y="1035"/>
                      </a:cubicBezTo>
                      <a:cubicBezTo>
                        <a:pt x="2279" y="710"/>
                        <a:pt x="2120" y="425"/>
                        <a:pt x="1883" y="243"/>
                      </a:cubicBezTo>
                      <a:cubicBezTo>
                        <a:pt x="1798" y="380"/>
                        <a:pt x="1798" y="380"/>
                        <a:pt x="1798" y="380"/>
                      </a:cubicBezTo>
                      <a:cubicBezTo>
                        <a:pt x="1991" y="533"/>
                        <a:pt x="2120" y="768"/>
                        <a:pt x="2120" y="1035"/>
                      </a:cubicBezTo>
                      <a:close/>
                      <a:moveTo>
                        <a:pt x="280" y="1035"/>
                      </a:moveTo>
                      <a:cubicBezTo>
                        <a:pt x="280" y="1359"/>
                        <a:pt x="438" y="1644"/>
                        <a:pt x="681" y="1827"/>
                      </a:cubicBezTo>
                      <a:cubicBezTo>
                        <a:pt x="758" y="1689"/>
                        <a:pt x="758" y="1689"/>
                        <a:pt x="758" y="1689"/>
                      </a:cubicBezTo>
                      <a:cubicBezTo>
                        <a:pt x="568" y="1536"/>
                        <a:pt x="438" y="1301"/>
                        <a:pt x="438" y="1035"/>
                      </a:cubicBezTo>
                      <a:cubicBezTo>
                        <a:pt x="438" y="768"/>
                        <a:pt x="568" y="533"/>
                        <a:pt x="758" y="380"/>
                      </a:cubicBezTo>
                      <a:cubicBezTo>
                        <a:pt x="676" y="243"/>
                        <a:pt x="676" y="243"/>
                        <a:pt x="676" y="243"/>
                      </a:cubicBezTo>
                      <a:cubicBezTo>
                        <a:pt x="438" y="425"/>
                        <a:pt x="280" y="710"/>
                        <a:pt x="280" y="1035"/>
                      </a:cubicBezTo>
                      <a:close/>
                      <a:moveTo>
                        <a:pt x="2017" y="0"/>
                      </a:moveTo>
                      <a:cubicBezTo>
                        <a:pt x="1938" y="138"/>
                        <a:pt x="1938" y="138"/>
                        <a:pt x="1938" y="138"/>
                      </a:cubicBezTo>
                      <a:cubicBezTo>
                        <a:pt x="2221" y="338"/>
                        <a:pt x="2400" y="668"/>
                        <a:pt x="2400" y="1035"/>
                      </a:cubicBezTo>
                      <a:cubicBezTo>
                        <a:pt x="2400" y="1404"/>
                        <a:pt x="2215" y="1732"/>
                        <a:pt x="1938" y="1932"/>
                      </a:cubicBezTo>
                      <a:cubicBezTo>
                        <a:pt x="2017" y="2069"/>
                        <a:pt x="2017" y="2069"/>
                        <a:pt x="2017" y="2069"/>
                      </a:cubicBezTo>
                      <a:cubicBezTo>
                        <a:pt x="2345" y="1840"/>
                        <a:pt x="2559" y="1462"/>
                        <a:pt x="2559" y="1035"/>
                      </a:cubicBezTo>
                      <a:cubicBezTo>
                        <a:pt x="2559" y="607"/>
                        <a:pt x="2345" y="230"/>
                        <a:pt x="2017" y="0"/>
                      </a:cubicBezTo>
                      <a:close/>
                      <a:moveTo>
                        <a:pt x="618" y="1932"/>
                      </a:moveTo>
                      <a:cubicBezTo>
                        <a:pt x="340" y="1732"/>
                        <a:pt x="158" y="1404"/>
                        <a:pt x="158" y="1035"/>
                      </a:cubicBezTo>
                      <a:cubicBezTo>
                        <a:pt x="158" y="668"/>
                        <a:pt x="335" y="338"/>
                        <a:pt x="618" y="138"/>
                      </a:cubicBezTo>
                      <a:cubicBezTo>
                        <a:pt x="536" y="0"/>
                        <a:pt x="536" y="0"/>
                        <a:pt x="536" y="0"/>
                      </a:cubicBezTo>
                      <a:cubicBezTo>
                        <a:pt x="214" y="230"/>
                        <a:pt x="0" y="607"/>
                        <a:pt x="0" y="1035"/>
                      </a:cubicBezTo>
                      <a:cubicBezTo>
                        <a:pt x="0" y="1462"/>
                        <a:pt x="214" y="1840"/>
                        <a:pt x="539" y="2069"/>
                      </a:cubicBezTo>
                      <a:cubicBezTo>
                        <a:pt x="618" y="1932"/>
                        <a:pt x="618" y="1932"/>
                        <a:pt x="618" y="1932"/>
                      </a:cubicBezTo>
                      <a:cubicBezTo>
                        <a:pt x="618" y="1932"/>
                        <a:pt x="618" y="1932"/>
                        <a:pt x="618" y="1932"/>
                      </a:cubicBezTo>
                      <a:close/>
                      <a:moveTo>
                        <a:pt x="1526" y="1037"/>
                      </a:moveTo>
                      <a:cubicBezTo>
                        <a:pt x="1526" y="900"/>
                        <a:pt x="1413" y="789"/>
                        <a:pt x="1275" y="789"/>
                      </a:cubicBezTo>
                      <a:cubicBezTo>
                        <a:pt x="1143" y="789"/>
                        <a:pt x="1032" y="900"/>
                        <a:pt x="1032" y="1037"/>
                      </a:cubicBezTo>
                      <a:cubicBezTo>
                        <a:pt x="1032" y="1156"/>
                        <a:pt x="1109" y="1254"/>
                        <a:pt x="1222" y="1278"/>
                      </a:cubicBezTo>
                      <a:cubicBezTo>
                        <a:pt x="1109" y="2125"/>
                        <a:pt x="1109" y="2125"/>
                        <a:pt x="1109" y="2125"/>
                      </a:cubicBezTo>
                      <a:cubicBezTo>
                        <a:pt x="1096" y="2233"/>
                        <a:pt x="1170" y="2320"/>
                        <a:pt x="1275" y="2320"/>
                      </a:cubicBezTo>
                      <a:cubicBezTo>
                        <a:pt x="1281" y="2320"/>
                        <a:pt x="1281" y="2320"/>
                        <a:pt x="1281" y="2320"/>
                      </a:cubicBezTo>
                      <a:cubicBezTo>
                        <a:pt x="1389" y="2320"/>
                        <a:pt x="1463" y="2233"/>
                        <a:pt x="1447" y="2125"/>
                      </a:cubicBezTo>
                      <a:cubicBezTo>
                        <a:pt x="1336" y="1278"/>
                        <a:pt x="1336" y="1278"/>
                        <a:pt x="1336" y="1278"/>
                      </a:cubicBezTo>
                      <a:cubicBezTo>
                        <a:pt x="1447" y="1254"/>
                        <a:pt x="1526" y="1156"/>
                        <a:pt x="1526" y="103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grpSp>
      </p:grpSp>
      <p:grpSp>
        <p:nvGrpSpPr>
          <p:cNvPr id="18" name="Group 17"/>
          <p:cNvGrpSpPr/>
          <p:nvPr/>
        </p:nvGrpSpPr>
        <p:grpSpPr>
          <a:xfrm>
            <a:off x="6744301" y="5058395"/>
            <a:ext cx="2851427" cy="536222"/>
            <a:chOff x="6744375" y="4498560"/>
            <a:chExt cx="2851831" cy="536298"/>
          </a:xfrm>
        </p:grpSpPr>
        <p:cxnSp>
          <p:nvCxnSpPr>
            <p:cNvPr id="141" name="Straight Arrow Connector 140"/>
            <p:cNvCxnSpPr/>
            <p:nvPr/>
          </p:nvCxnSpPr>
          <p:spPr>
            <a:xfrm flipH="1">
              <a:off x="6744375" y="4681440"/>
              <a:ext cx="2851831" cy="0"/>
            </a:xfrm>
            <a:prstGeom prst="straightConnector1">
              <a:avLst/>
            </a:prstGeom>
            <a:ln w="76200">
              <a:solidFill>
                <a:srgbClr val="69696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flipH="1">
              <a:off x="7987410" y="4498560"/>
              <a:ext cx="365760" cy="357591"/>
            </a:xfrm>
            <a:prstGeom prst="ellipse">
              <a:avLst/>
            </a:prstGeom>
            <a:solidFill>
              <a:schemeClr val="bg1">
                <a:lumMod val="95000"/>
              </a:schemeClr>
            </a:solidFill>
            <a:ln w="57150">
              <a:solidFill>
                <a:srgbClr val="696969"/>
              </a:solidFill>
            </a:ln>
          </p:spPr>
          <p:txBody>
            <a:bodyPr wrap="square" lIns="0" tIns="0" rIns="0" bIns="0" rtlCol="0">
              <a:spAutoFit/>
            </a:bodyPr>
            <a:lstStyle>
              <a:defPPr>
                <a:defRPr lang="en-US"/>
              </a:defPPr>
              <a:lvl1pPr algn="ctr">
                <a:lnSpc>
                  <a:spcPct val="90000"/>
                </a:lnSpc>
                <a:spcAft>
                  <a:spcPts val="600"/>
                </a:spcAft>
                <a:defRPr>
                  <a:solidFill>
                    <a:srgbClr val="505050"/>
                  </a:solidFill>
                </a:defRPr>
              </a:lvl1p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2</a:t>
              </a:r>
            </a:p>
          </p:txBody>
        </p:sp>
        <p:sp>
          <p:nvSpPr>
            <p:cNvPr id="157" name="TextBox 156"/>
            <p:cNvSpPr txBox="1"/>
            <p:nvPr/>
          </p:nvSpPr>
          <p:spPr>
            <a:xfrm flipH="1">
              <a:off x="7195450" y="4879585"/>
              <a:ext cx="1920240"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Prove to me you are healthy</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grpSp>
      <p:grpSp>
        <p:nvGrpSpPr>
          <p:cNvPr id="10" name="Group 9"/>
          <p:cNvGrpSpPr/>
          <p:nvPr/>
        </p:nvGrpSpPr>
        <p:grpSpPr>
          <a:xfrm>
            <a:off x="4819131" y="1498371"/>
            <a:ext cx="2069450" cy="1700320"/>
            <a:chOff x="6726116" y="1498085"/>
            <a:chExt cx="1710818" cy="1405657"/>
          </a:xfrm>
          <a:solidFill>
            <a:srgbClr val="004B50"/>
          </a:solidFill>
        </p:grpSpPr>
        <p:sp>
          <p:nvSpPr>
            <p:cNvPr id="158" name="Freeform 21"/>
            <p:cNvSpPr>
              <a:spLocks noChangeAspect="1" noEditPoints="1"/>
            </p:cNvSpPr>
            <p:nvPr/>
          </p:nvSpPr>
          <p:spPr bwMode="black">
            <a:xfrm>
              <a:off x="6726116" y="1498085"/>
              <a:ext cx="1360610" cy="847753"/>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004B50"/>
            </a:solidFill>
            <a:ln>
              <a:noFill/>
            </a:ln>
          </p:spPr>
          <p:txBody>
            <a:bodyPr vert="horz" wrap="square" lIns="89608" tIns="44805" rIns="89608" bIns="44805" numCol="1" anchor="t" anchorCtr="0" compatLnSpc="1">
              <a:prstTxWarp prst="textNoShape">
                <a:avLst/>
              </a:prstTxWarp>
            </a:bodyPr>
            <a:lstStyle/>
            <a:p>
              <a:pPr marL="0" marR="0" lvl="0" indent="0" defTabSz="91401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9" name="Rounded Rectangle 8"/>
            <p:cNvSpPr/>
            <p:nvPr/>
          </p:nvSpPr>
          <p:spPr bwMode="auto">
            <a:xfrm>
              <a:off x="7303459" y="2066968"/>
              <a:ext cx="1133475" cy="404583"/>
            </a:xfrm>
            <a:prstGeom prst="roundRect">
              <a:avLst>
                <a:gd name="adj" fmla="val 725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11"/>
            <p:cNvSpPr>
              <a:spLocks noEditPoints="1"/>
            </p:cNvSpPr>
            <p:nvPr/>
          </p:nvSpPr>
          <p:spPr bwMode="auto">
            <a:xfrm>
              <a:off x="7348757" y="2109024"/>
              <a:ext cx="1042880" cy="3264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rgbClr val="004B50"/>
            </a:solidFill>
            <a:ln w="0">
              <a:solidFill>
                <a:schemeClr val="bg1">
                  <a:lumMod val="95000"/>
                </a:schemeClr>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srgbClr val="505050"/>
                </a:solidFill>
                <a:effectLst/>
                <a:uLnTx/>
                <a:uFillTx/>
                <a:latin typeface="Segoe UI"/>
              </a:endParaRPr>
            </a:p>
          </p:txBody>
        </p:sp>
        <p:sp>
          <p:nvSpPr>
            <p:cNvPr id="159" name="TextBox 158"/>
            <p:cNvSpPr txBox="1"/>
            <p:nvPr/>
          </p:nvSpPr>
          <p:spPr>
            <a:xfrm flipH="1">
              <a:off x="6937210" y="2537561"/>
              <a:ext cx="1380446" cy="366181"/>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Windows Cloud Service and Intune</a:t>
              </a:r>
              <a:endPar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grpSp>
      <p:sp>
        <p:nvSpPr>
          <p:cNvPr id="162" name="TextBox 161"/>
          <p:cNvSpPr txBox="1"/>
          <p:nvPr/>
        </p:nvSpPr>
        <p:spPr>
          <a:xfrm flipH="1">
            <a:off x="7077322" y="1893892"/>
            <a:ext cx="5531642" cy="451760"/>
          </a:xfrm>
          <a:prstGeom prst="rect">
            <a:avLst/>
          </a:prstGeom>
          <a:noFill/>
        </p:spPr>
        <p:txBody>
          <a:bodyPr wrap="square" lIns="0" tIns="0" rIns="0" bIns="0" rtlCol="0">
            <a:spAutoFit/>
          </a:bodyPr>
          <a:lstStyle/>
          <a:p>
            <a:pPr marL="171417" marR="0" lvl="0" indent="-171417" defTabSz="932563" eaLnBrk="1" fontAlgn="auto" latinLnBrk="0" hangingPunct="1">
              <a:lnSpc>
                <a:spcPct val="90000"/>
              </a:lnSpc>
              <a:spcBef>
                <a:spcPts val="0"/>
              </a:spcBef>
              <a:spcAft>
                <a:spcPts val="0"/>
              </a:spcAft>
              <a:buClrTx/>
              <a:buSzTx/>
              <a:buFont typeface="Wingdings 2" panose="05020102010507070707" pitchFamily="18" charset="2"/>
              <a:buChar char=""/>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Device Integrity Health State s (Windows Cloud Service)</a:t>
            </a:r>
          </a:p>
          <a:p>
            <a:pPr marL="171417" marR="0" lvl="0" indent="-171417" defTabSz="932563" eaLnBrk="1" fontAlgn="auto" latinLnBrk="0" hangingPunct="1">
              <a:lnSpc>
                <a:spcPct val="90000"/>
              </a:lnSpc>
              <a:spcBef>
                <a:spcPts val="0"/>
              </a:spcBef>
              <a:spcAft>
                <a:spcPts val="0"/>
              </a:spcAft>
              <a:buClrTx/>
              <a:buSzTx/>
              <a:buFont typeface="Wingdings 2" panose="05020102010507070707" pitchFamily="18" charset="2"/>
              <a:buChar char=""/>
              <a:tabLst/>
              <a:defRPr/>
            </a:pPr>
            <a:endPar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grpSp>
        <p:nvGrpSpPr>
          <p:cNvPr id="24" name="Group 23"/>
          <p:cNvGrpSpPr/>
          <p:nvPr/>
        </p:nvGrpSpPr>
        <p:grpSpPr>
          <a:xfrm>
            <a:off x="4684768" y="3282817"/>
            <a:ext cx="1224805" cy="1201119"/>
            <a:chOff x="4684550" y="3128038"/>
            <a:chExt cx="1224979" cy="1201290"/>
          </a:xfrm>
        </p:grpSpPr>
        <p:cxnSp>
          <p:nvCxnSpPr>
            <p:cNvPr id="160" name="Straight Arrow Connector 159"/>
            <p:cNvCxnSpPr/>
            <p:nvPr/>
          </p:nvCxnSpPr>
          <p:spPr>
            <a:xfrm flipV="1">
              <a:off x="5716777" y="3128038"/>
              <a:ext cx="22554" cy="1201290"/>
            </a:xfrm>
            <a:prstGeom prst="straightConnector1">
              <a:avLst/>
            </a:prstGeom>
            <a:ln w="76200">
              <a:solidFill>
                <a:srgbClr val="69696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flipH="1">
              <a:off x="5543769" y="3545803"/>
              <a:ext cx="365760" cy="357592"/>
            </a:xfrm>
            <a:prstGeom prst="ellipse">
              <a:avLst/>
            </a:prstGeom>
            <a:solidFill>
              <a:schemeClr val="bg1">
                <a:lumMod val="95000"/>
              </a:schemeClr>
            </a:solidFill>
            <a:ln w="57150">
              <a:solidFill>
                <a:srgbClr val="696969"/>
              </a:solid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3</a:t>
              </a:r>
              <a:endParaRPr kumimoji="0" lang="en-US" sz="2400" b="0" i="0" u="none" strike="noStrike" kern="0" cap="none" spc="0" normalizeH="0" baseline="0" noProof="0" dirty="0">
                <a:ln>
                  <a:noFill/>
                </a:ln>
                <a:solidFill>
                  <a:srgbClr val="505050"/>
                </a:solidFill>
                <a:effectLst/>
                <a:uLnTx/>
                <a:uFillTx/>
                <a:latin typeface="Segoe UI"/>
              </a:endParaRPr>
            </a:p>
          </p:txBody>
        </p:sp>
        <p:sp>
          <p:nvSpPr>
            <p:cNvPr id="166" name="TextBox 165"/>
            <p:cNvSpPr txBox="1"/>
            <p:nvPr/>
          </p:nvSpPr>
          <p:spPr>
            <a:xfrm flipH="1">
              <a:off x="4684550" y="3643108"/>
              <a:ext cx="840291"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Request</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grpSp>
      <p:grpSp>
        <p:nvGrpSpPr>
          <p:cNvPr id="19" name="Group 18"/>
          <p:cNvGrpSpPr/>
          <p:nvPr/>
        </p:nvGrpSpPr>
        <p:grpSpPr>
          <a:xfrm>
            <a:off x="6744301" y="4319160"/>
            <a:ext cx="2851427" cy="576646"/>
            <a:chOff x="6744375" y="3816774"/>
            <a:chExt cx="2851831" cy="576728"/>
          </a:xfrm>
        </p:grpSpPr>
        <p:cxnSp>
          <p:nvCxnSpPr>
            <p:cNvPr id="167" name="Straight Arrow Connector 166"/>
            <p:cNvCxnSpPr/>
            <p:nvPr/>
          </p:nvCxnSpPr>
          <p:spPr>
            <a:xfrm flipH="1">
              <a:off x="6744375" y="3981998"/>
              <a:ext cx="2851831" cy="0"/>
            </a:xfrm>
            <a:prstGeom prst="straightConnector1">
              <a:avLst/>
            </a:prstGeom>
            <a:ln w="76200">
              <a:solidFill>
                <a:srgbClr val="69696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flipH="1">
              <a:off x="7195450" y="4238229"/>
              <a:ext cx="1920240"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Here is my proof</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sp>
          <p:nvSpPr>
            <p:cNvPr id="169" name="TextBox 168"/>
            <p:cNvSpPr txBox="1"/>
            <p:nvPr/>
          </p:nvSpPr>
          <p:spPr>
            <a:xfrm flipH="1">
              <a:off x="7987410" y="3816774"/>
              <a:ext cx="365760" cy="357591"/>
            </a:xfrm>
            <a:prstGeom prst="ellipse">
              <a:avLst/>
            </a:prstGeom>
            <a:solidFill>
              <a:schemeClr val="bg1">
                <a:lumMod val="95000"/>
              </a:schemeClr>
            </a:solidFill>
            <a:ln w="57150">
              <a:solidFill>
                <a:srgbClr val="696969"/>
              </a:solid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5</a:t>
              </a:r>
              <a:endParaRPr kumimoji="0" lang="en-US" sz="2400" b="0" i="0" u="none" strike="noStrike" kern="0" cap="none" spc="0" normalizeH="0" baseline="0" noProof="0" dirty="0">
                <a:ln>
                  <a:noFill/>
                </a:ln>
                <a:solidFill>
                  <a:srgbClr val="505050"/>
                </a:solidFill>
                <a:effectLst/>
                <a:uLnTx/>
                <a:uFillTx/>
                <a:latin typeface="Segoe UI"/>
              </a:endParaRPr>
            </a:p>
          </p:txBody>
        </p:sp>
      </p:grpSp>
      <p:grpSp>
        <p:nvGrpSpPr>
          <p:cNvPr id="25" name="Group 24"/>
          <p:cNvGrpSpPr/>
          <p:nvPr/>
        </p:nvGrpSpPr>
        <p:grpSpPr>
          <a:xfrm>
            <a:off x="6025126" y="3282817"/>
            <a:ext cx="1228748" cy="1201119"/>
            <a:chOff x="6025098" y="3128038"/>
            <a:chExt cx="1228922" cy="1201290"/>
          </a:xfrm>
        </p:grpSpPr>
        <p:sp>
          <p:nvSpPr>
            <p:cNvPr id="165" name="TextBox 164"/>
            <p:cNvSpPr txBox="1"/>
            <p:nvPr/>
          </p:nvSpPr>
          <p:spPr>
            <a:xfrm flipH="1">
              <a:off x="6413729" y="3648498"/>
              <a:ext cx="840291" cy="155273"/>
            </a:xfrm>
            <a:prstGeom prst="rect">
              <a:avLst/>
            </a:prstGeom>
            <a:noFill/>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0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Approved</a:t>
              </a:r>
              <a:endParaRPr kumimoji="0" lang="en-US" sz="13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ndParaRPr>
            </a:p>
          </p:txBody>
        </p:sp>
        <p:cxnSp>
          <p:nvCxnSpPr>
            <p:cNvPr id="170" name="Straight Arrow Connector 169"/>
            <p:cNvCxnSpPr/>
            <p:nvPr/>
          </p:nvCxnSpPr>
          <p:spPr>
            <a:xfrm flipV="1">
              <a:off x="6198106" y="3128038"/>
              <a:ext cx="22554" cy="1201290"/>
            </a:xfrm>
            <a:prstGeom prst="straightConnector1">
              <a:avLst/>
            </a:prstGeom>
            <a:ln w="76200">
              <a:solidFill>
                <a:srgbClr val="69696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flipH="1">
              <a:off x="6025098" y="3545803"/>
              <a:ext cx="365760" cy="357592"/>
            </a:xfrm>
            <a:prstGeom prst="ellipse">
              <a:avLst/>
            </a:prstGeom>
            <a:solidFill>
              <a:schemeClr val="bg1">
                <a:lumMod val="95000"/>
              </a:schemeClr>
            </a:solidFill>
            <a:ln w="57150">
              <a:solidFill>
                <a:srgbClr val="696969"/>
              </a:solidFill>
            </a:ln>
          </p:spPr>
          <p:txBody>
            <a:bodyPr wrap="square" lIns="0" tIns="0" rIns="0" bIns="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rPr>
                <a:t>4</a:t>
              </a:r>
              <a:endParaRPr kumimoji="0" lang="en-US" sz="2400" b="0" i="0" u="none" strike="noStrike" kern="0" cap="none" spc="0" normalizeH="0" baseline="0" noProof="0" dirty="0">
                <a:ln>
                  <a:noFill/>
                </a:ln>
                <a:solidFill>
                  <a:srgbClr val="505050"/>
                </a:solidFill>
                <a:effectLst/>
                <a:uLnTx/>
                <a:uFillTx/>
                <a:latin typeface="Segoe UI"/>
              </a:endParaRPr>
            </a:p>
          </p:txBody>
        </p:sp>
      </p:grpSp>
      <p:sp>
        <p:nvSpPr>
          <p:cNvPr id="51" name="TextBox 50"/>
          <p:cNvSpPr txBox="1"/>
          <p:nvPr/>
        </p:nvSpPr>
        <p:spPr>
          <a:xfrm flipH="1">
            <a:off x="7077322" y="2217021"/>
            <a:ext cx="4520667" cy="451760"/>
          </a:xfrm>
          <a:prstGeom prst="rect">
            <a:avLst/>
          </a:prstGeom>
          <a:noFill/>
        </p:spPr>
        <p:txBody>
          <a:bodyPr wrap="square" lIns="0" tIns="0" rIns="0" bIns="0" rtlCol="0">
            <a:spAutoFit/>
          </a:bodyPr>
          <a:lstStyle/>
          <a:p>
            <a:pPr marL="171417" marR="0" lvl="0" indent="-171417" defTabSz="932563" eaLnBrk="1" fontAlgn="auto" latinLnBrk="0" hangingPunct="1">
              <a:lnSpc>
                <a:spcPct val="90000"/>
              </a:lnSpc>
              <a:spcBef>
                <a:spcPts val="0"/>
              </a:spcBef>
              <a:spcAft>
                <a:spcPts val="0"/>
              </a:spcAft>
              <a:buClrTx/>
              <a:buSzTx/>
              <a:buFont typeface="Wingdings 2" panose="05020102010507070707" pitchFamily="18" charset="2"/>
              <a:buChar char=""/>
              <a:tabLst/>
              <a:defRPr/>
            </a:pPr>
            <a:r>
              <a:rPr kumimoji="0" lang="en-US" sz="1599"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Client Policies(AV, Firewall, Patch state (e.g.: Intune)</a:t>
            </a:r>
          </a:p>
        </p:txBody>
      </p:sp>
    </p:spTree>
    <p:extLst>
      <p:ext uri="{BB962C8B-B14F-4D97-AF65-F5344CB8AC3E}">
        <p14:creationId xmlns:p14="http://schemas.microsoft.com/office/powerpoint/2010/main" val="76950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wipe(left)">
                                      <p:cBhvr>
                                        <p:cTn id="20" dur="500"/>
                                        <p:tgtEl>
                                          <p:spTgt spid="16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6346279" y="1233981"/>
            <a:ext cx="3126914" cy="3126914"/>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8"/>
          <p:cNvSpPr/>
          <p:nvPr/>
        </p:nvSpPr>
        <p:spPr bwMode="auto">
          <a:xfrm>
            <a:off x="7344939" y="2938936"/>
            <a:ext cx="3126914" cy="312691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8474533" y="1233981"/>
            <a:ext cx="3126914" cy="312691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Freeform 17"/>
          <p:cNvSpPr/>
          <p:nvPr/>
        </p:nvSpPr>
        <p:spPr bwMode="auto">
          <a:xfrm>
            <a:off x="8474533" y="1654277"/>
            <a:ext cx="998660" cy="2286322"/>
          </a:xfrm>
          <a:custGeom>
            <a:avLst/>
            <a:gdLst>
              <a:gd name="connsiteX0" fmla="*/ 499330 w 998660"/>
              <a:gd name="connsiteY0" fmla="*/ 0 h 2286322"/>
              <a:gd name="connsiteX1" fmla="*/ 540734 w 998660"/>
              <a:gd name="connsiteY1" fmla="*/ 37630 h 2286322"/>
              <a:gd name="connsiteX2" fmla="*/ 998660 w 998660"/>
              <a:gd name="connsiteY2" fmla="*/ 1143161 h 2286322"/>
              <a:gd name="connsiteX3" fmla="*/ 540734 w 998660"/>
              <a:gd name="connsiteY3" fmla="*/ 2248692 h 2286322"/>
              <a:gd name="connsiteX4" fmla="*/ 499330 w 998660"/>
              <a:gd name="connsiteY4" fmla="*/ 2286322 h 2286322"/>
              <a:gd name="connsiteX5" fmla="*/ 457926 w 998660"/>
              <a:gd name="connsiteY5" fmla="*/ 2248692 h 2286322"/>
              <a:gd name="connsiteX6" fmla="*/ 0 w 998660"/>
              <a:gd name="connsiteY6" fmla="*/ 1143161 h 2286322"/>
              <a:gd name="connsiteX7" fmla="*/ 457926 w 998660"/>
              <a:gd name="connsiteY7" fmla="*/ 37630 h 22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60" h="2286322">
                <a:moveTo>
                  <a:pt x="499330" y="0"/>
                </a:moveTo>
                <a:lnTo>
                  <a:pt x="540734" y="37630"/>
                </a:lnTo>
                <a:cubicBezTo>
                  <a:pt x="823664" y="320560"/>
                  <a:pt x="998660" y="711425"/>
                  <a:pt x="998660" y="1143161"/>
                </a:cubicBezTo>
                <a:cubicBezTo>
                  <a:pt x="998660" y="1574898"/>
                  <a:pt x="823664" y="1965762"/>
                  <a:pt x="540734" y="2248692"/>
                </a:cubicBezTo>
                <a:lnTo>
                  <a:pt x="499330" y="2286322"/>
                </a:lnTo>
                <a:lnTo>
                  <a:pt x="457926" y="2248692"/>
                </a:lnTo>
                <a:cubicBezTo>
                  <a:pt x="174996" y="1965762"/>
                  <a:pt x="0" y="1574898"/>
                  <a:pt x="0" y="1143161"/>
                </a:cubicBezTo>
                <a:cubicBezTo>
                  <a:pt x="0" y="711425"/>
                  <a:pt x="174996" y="320560"/>
                  <a:pt x="457926" y="3763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Freeform 20"/>
          <p:cNvSpPr/>
          <p:nvPr/>
        </p:nvSpPr>
        <p:spPr bwMode="auto">
          <a:xfrm>
            <a:off x="7365376" y="2938937"/>
            <a:ext cx="2087383" cy="1421959"/>
          </a:xfrm>
          <a:custGeom>
            <a:avLst/>
            <a:gdLst>
              <a:gd name="connsiteX0" fmla="*/ 1543021 w 2087383"/>
              <a:gd name="connsiteY0" fmla="*/ 0 h 1421959"/>
              <a:gd name="connsiteX1" fmla="*/ 2007945 w 2087383"/>
              <a:gd name="connsiteY1" fmla="*/ 70290 h 1421959"/>
              <a:gd name="connsiteX2" fmla="*/ 2087383 w 2087383"/>
              <a:gd name="connsiteY2" fmla="*/ 99365 h 1421959"/>
              <a:gd name="connsiteX3" fmla="*/ 2076054 w 2087383"/>
              <a:gd name="connsiteY3" fmla="*/ 173593 h 1421959"/>
              <a:gd name="connsiteX4" fmla="*/ 544361 w 2087383"/>
              <a:gd name="connsiteY4" fmla="*/ 1421959 h 1421959"/>
              <a:gd name="connsiteX5" fmla="*/ 79437 w 2087383"/>
              <a:gd name="connsiteY5" fmla="*/ 1351669 h 1421959"/>
              <a:gd name="connsiteX6" fmla="*/ 0 w 2087383"/>
              <a:gd name="connsiteY6" fmla="*/ 1322595 h 1421959"/>
              <a:gd name="connsiteX7" fmla="*/ 11328 w 2087383"/>
              <a:gd name="connsiteY7" fmla="*/ 1248366 h 1421959"/>
              <a:gd name="connsiteX8" fmla="*/ 1543021 w 2087383"/>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383" h="1421959">
                <a:moveTo>
                  <a:pt x="1543021" y="0"/>
                </a:moveTo>
                <a:cubicBezTo>
                  <a:pt x="1704922" y="0"/>
                  <a:pt x="1861076" y="24609"/>
                  <a:pt x="2007945" y="70290"/>
                </a:cubicBezTo>
                <a:lnTo>
                  <a:pt x="2087383" y="99365"/>
                </a:lnTo>
                <a:lnTo>
                  <a:pt x="2076054" y="173593"/>
                </a:lnTo>
                <a:cubicBezTo>
                  <a:pt x="1930267" y="886034"/>
                  <a:pt x="1299900" y="1421959"/>
                  <a:pt x="544361" y="1421959"/>
                </a:cubicBezTo>
                <a:cubicBezTo>
                  <a:pt x="382460" y="1421959"/>
                  <a:pt x="226307" y="1397350"/>
                  <a:pt x="79437" y="1351669"/>
                </a:cubicBezTo>
                <a:lnTo>
                  <a:pt x="0" y="1322595"/>
                </a:lnTo>
                <a:lnTo>
                  <a:pt x="11328" y="1248366"/>
                </a:lnTo>
                <a:cubicBezTo>
                  <a:pt x="157115" y="535925"/>
                  <a:pt x="787482" y="0"/>
                  <a:pt x="1543021" y="0"/>
                </a:cubicBezTo>
                <a:close/>
              </a:path>
            </a:pathLst>
          </a:custGeom>
          <a:solidFill>
            <a:schemeClr val="accent3">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Freeform 23"/>
          <p:cNvSpPr/>
          <p:nvPr/>
        </p:nvSpPr>
        <p:spPr bwMode="auto">
          <a:xfrm>
            <a:off x="8488754" y="2938937"/>
            <a:ext cx="1968878" cy="1421959"/>
          </a:xfrm>
          <a:custGeom>
            <a:avLst/>
            <a:gdLst>
              <a:gd name="connsiteX0" fmla="*/ 419642 w 1968878"/>
              <a:gd name="connsiteY0" fmla="*/ 0 h 1421959"/>
              <a:gd name="connsiteX1" fmla="*/ 1951335 w 1968878"/>
              <a:gd name="connsiteY1" fmla="*/ 1248366 h 1421959"/>
              <a:gd name="connsiteX2" fmla="*/ 1968878 w 1968878"/>
              <a:gd name="connsiteY2" fmla="*/ 1363313 h 1421959"/>
              <a:gd name="connsiteX3" fmla="*/ 1864327 w 1968878"/>
              <a:gd name="connsiteY3" fmla="*/ 1390195 h 1421959"/>
              <a:gd name="connsiteX4" fmla="*/ 1549236 w 1968878"/>
              <a:gd name="connsiteY4" fmla="*/ 1421959 h 1421959"/>
              <a:gd name="connsiteX5" fmla="*/ 17543 w 1968878"/>
              <a:gd name="connsiteY5" fmla="*/ 173593 h 1421959"/>
              <a:gd name="connsiteX6" fmla="*/ 0 w 1968878"/>
              <a:gd name="connsiteY6" fmla="*/ 58647 h 1421959"/>
              <a:gd name="connsiteX7" fmla="*/ 104551 w 1968878"/>
              <a:gd name="connsiteY7" fmla="*/ 31764 h 1421959"/>
              <a:gd name="connsiteX8" fmla="*/ 419642 w 1968878"/>
              <a:gd name="connsiteY8" fmla="*/ 0 h 14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78" h="1421959">
                <a:moveTo>
                  <a:pt x="419642" y="0"/>
                </a:moveTo>
                <a:cubicBezTo>
                  <a:pt x="1175181" y="0"/>
                  <a:pt x="1805548" y="535925"/>
                  <a:pt x="1951335" y="1248366"/>
                </a:cubicBezTo>
                <a:lnTo>
                  <a:pt x="1968878" y="1363313"/>
                </a:lnTo>
                <a:lnTo>
                  <a:pt x="1864327" y="1390195"/>
                </a:lnTo>
                <a:cubicBezTo>
                  <a:pt x="1762550" y="1411022"/>
                  <a:pt x="1657170" y="1421959"/>
                  <a:pt x="1549236" y="1421959"/>
                </a:cubicBezTo>
                <a:cubicBezTo>
                  <a:pt x="793697" y="1421959"/>
                  <a:pt x="163330" y="886034"/>
                  <a:pt x="17543" y="173593"/>
                </a:cubicBezTo>
                <a:lnTo>
                  <a:pt x="0" y="58647"/>
                </a:lnTo>
                <a:lnTo>
                  <a:pt x="104551" y="31764"/>
                </a:lnTo>
                <a:cubicBezTo>
                  <a:pt x="206328" y="10937"/>
                  <a:pt x="311708" y="0"/>
                  <a:pt x="419642" y="0"/>
                </a:cubicBezTo>
                <a:close/>
              </a:path>
            </a:pathLst>
          </a:custGeom>
          <a:solidFill>
            <a:schemeClr val="accent3">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TextBox 12"/>
          <p:cNvSpPr txBox="1"/>
          <p:nvPr/>
        </p:nvSpPr>
        <p:spPr>
          <a:xfrm>
            <a:off x="9474331" y="2230168"/>
            <a:ext cx="2008622"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Information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Protection</a:t>
            </a:r>
          </a:p>
        </p:txBody>
      </p:sp>
      <p:sp>
        <p:nvSpPr>
          <p:cNvPr id="11" name="TextBox 10"/>
          <p:cNvSpPr txBox="1"/>
          <p:nvPr/>
        </p:nvSpPr>
        <p:spPr>
          <a:xfrm>
            <a:off x="6628087" y="2230169"/>
            <a:ext cx="1673276" cy="664797"/>
          </a:xfrm>
          <a:prstGeom prst="rect">
            <a:avLst/>
          </a:prstGeom>
          <a:noFill/>
        </p:spPr>
        <p:txBody>
          <a:bodyPr wrap="square" lIns="0" tIns="0" rIns="0" bIns="0" rtlCol="0">
            <a:spAutoFit/>
          </a:bodyPr>
          <a:lstStyle/>
          <a:p>
            <a:pPr marL="0" marR="0" lvl="0" indent="0" algn="ctr" defTabSz="914277" eaLnBrk="1" fontAlgn="auto" latinLnBrk="0" hangingPunct="1">
              <a:lnSpc>
                <a:spcPct val="90000"/>
              </a:lnSpc>
              <a:spcBef>
                <a:spcPct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Secure Identities</a:t>
            </a:r>
          </a:p>
        </p:txBody>
      </p:sp>
      <p:sp>
        <p:nvSpPr>
          <p:cNvPr id="12" name="TextBox 11"/>
          <p:cNvSpPr txBox="1"/>
          <p:nvPr/>
        </p:nvSpPr>
        <p:spPr>
          <a:xfrm>
            <a:off x="7909736" y="4548574"/>
            <a:ext cx="1888683"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100" normalizeH="0" baseline="0" noProof="0" dirty="0">
                <a:ln w="3175">
                  <a:noFill/>
                </a:ln>
                <a:solidFill>
                  <a:srgbClr val="FFFFFF"/>
                </a:solidFill>
                <a:effectLst/>
                <a:uLnTx/>
                <a:uFillTx/>
              </a:rPr>
              <a:t>Threat Resistance</a:t>
            </a:r>
          </a:p>
        </p:txBody>
      </p:sp>
      <p:sp>
        <p:nvSpPr>
          <p:cNvPr id="15" name="Freeform 11"/>
          <p:cNvSpPr>
            <a:spLocks noEditPoints="1"/>
          </p:cNvSpPr>
          <p:nvPr/>
        </p:nvSpPr>
        <p:spPr bwMode="auto">
          <a:xfrm>
            <a:off x="8695160" y="3045312"/>
            <a:ext cx="594681" cy="655319"/>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p:nvSpPr>
        <p:spPr>
          <a:xfrm>
            <a:off x="407728" y="2620099"/>
            <a:ext cx="4874424" cy="2308324"/>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
                <a:srgbClr val="00BCF2"/>
              </a:buClr>
              <a:buSzTx/>
              <a:buFontTx/>
              <a:buNone/>
              <a:tabLst/>
              <a:defRPr/>
            </a:pPr>
            <a:r>
              <a:rPr kumimoji="0" lang="en-US" sz="4000" b="1" i="0" u="none" strike="noStrike" kern="0" cap="none" spc="-100" normalizeH="0" baseline="0" noProof="0" dirty="0">
                <a:ln w="3175">
                  <a:noFill/>
                </a:ln>
                <a:solidFill>
                  <a:srgbClr val="505050"/>
                </a:solidFill>
                <a:effectLst/>
                <a:uLnTx/>
                <a:uFillTx/>
              </a:rPr>
              <a:t>WINDOWS 10  PROTECTS YOU FROM MODERN SECURITY THREATS</a:t>
            </a:r>
          </a:p>
        </p:txBody>
      </p:sp>
      <p:sp>
        <p:nvSpPr>
          <p:cNvPr id="16" name="White Frame"/>
          <p:cNvSpPr/>
          <p:nvPr/>
        </p:nvSpPr>
        <p:spPr>
          <a:xfrm>
            <a:off x="0" y="0"/>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530349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32" name="Rectangle 31"/>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485738" y="2030138"/>
            <a:ext cx="4536204" cy="2308324"/>
          </a:xfrm>
          <a:prstGeom prst="rect">
            <a:avLst/>
          </a:prstGeom>
        </p:spPr>
        <p:txBody>
          <a:bodyPr wrap="square">
            <a:spAutoFit/>
          </a:bodyPr>
          <a:lstStyle/>
          <a:p>
            <a:pPr lvl="0">
              <a:defRPr/>
            </a:pPr>
            <a:r>
              <a:rPr lang="en-US" sz="3600" dirty="0">
                <a:solidFill>
                  <a:srgbClr val="FFFFFF"/>
                </a:solidFill>
                <a:latin typeface="Segoe UI Semibold" panose="020B0702040204020203" pitchFamily="34" charset="0"/>
                <a:cs typeface="Segoe UI Semibold" panose="020B0702040204020203" pitchFamily="34" charset="0"/>
              </a:rPr>
              <a:t>Terrifying </a:t>
            </a:r>
            <a:r>
              <a:rPr lang="en-US" sz="3600" dirty="0" err="1">
                <a:solidFill>
                  <a:srgbClr val="FFFFFF"/>
                </a:solidFill>
                <a:latin typeface="Segoe UI Semibold" panose="020B0702040204020203" pitchFamily="34" charset="0"/>
                <a:cs typeface="Segoe UI Semibold" panose="020B0702040204020203" pitchFamily="34" charset="0"/>
              </a:rPr>
              <a:t>IoT</a:t>
            </a:r>
            <a:r>
              <a:rPr lang="en-US" sz="3600" dirty="0">
                <a:solidFill>
                  <a:srgbClr val="FFFFFF"/>
                </a:solidFill>
                <a:latin typeface="Segoe UI Semibold" panose="020B0702040204020203" pitchFamily="34" charset="0"/>
                <a:cs typeface="Segoe UI Semibold" panose="020B0702040204020203" pitchFamily="34" charset="0"/>
              </a:rPr>
              <a:t> Search Engine Lets You Spy On Strangers' Webcams</a:t>
            </a:r>
            <a:endPar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p:cNvSpPr/>
          <p:nvPr/>
        </p:nvSpPr>
        <p:spPr>
          <a:xfrm>
            <a:off x="485738" y="4559934"/>
            <a:ext cx="5169559" cy="108491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JENNINGS BROWN and</a:t>
            </a:r>
            <a:r>
              <a:rPr kumimoji="0" lang="en-US" sz="1800" b="0" i="0" u="none" strike="noStrike" kern="1200" cap="none" spc="0" normalizeH="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ADI COHEN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Segoe UI Semibold" panose="020B0702040204020203" pitchFamily="34" charset="0"/>
                <a:cs typeface="Segoe UI Semibold" panose="020B0702040204020203" pitchFamily="34" charset="0"/>
              </a:rPr>
              <a:t>Vocativ</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January 25, 2016</a:t>
            </a:r>
          </a:p>
        </p:txBody>
      </p:sp>
      <p:sp>
        <p:nvSpPr>
          <p:cNvPr id="33" name="Rectangular Callout 32"/>
          <p:cNvSpPr/>
          <p:nvPr/>
        </p:nvSpPr>
        <p:spPr>
          <a:xfrm flipH="1">
            <a:off x="6089708" y="1881584"/>
            <a:ext cx="5875423" cy="3163028"/>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365760" rIns="274320" bIns="45720" numCol="1" spcCol="0" rtlCol="0" fromWordArt="0" anchor="t" anchorCtr="0" forceAA="0" compatLnSpc="1">
            <a:prstTxWarp prst="textNoShape">
              <a:avLst/>
            </a:prstTxWarp>
            <a:noAutofit/>
          </a:bodyPr>
          <a:lstStyle/>
          <a:p>
            <a:pPr marL="111125" lvl="0" indent="-111125">
              <a:lnSpc>
                <a:spcPct val="90000"/>
              </a:lnSpc>
              <a:defRPr/>
            </a:pPr>
            <a:r>
              <a:rPr kumimoji="0" lang="en-US" sz="2200" b="0" i="0" u="none" strike="noStrike" kern="1200" cap="none" spc="0" normalizeH="0" baseline="0" noProof="0" dirty="0">
                <a:ln>
                  <a:noFill/>
                </a:ln>
                <a:solidFill>
                  <a:srgbClr val="FFFFFF"/>
                </a:solidFill>
                <a:effectLst/>
                <a:uLnTx/>
                <a:uFillTx/>
                <a:latin typeface="Segoe UI Light"/>
                <a:ea typeface="+mn-ea"/>
                <a:cs typeface="Consolas" panose="020B0609020204030204" pitchFamily="49" charset="0"/>
              </a:rPr>
              <a:t> </a:t>
            </a:r>
            <a:r>
              <a:rPr lang="en-US" sz="2200" dirty="0">
                <a:solidFill>
                  <a:srgbClr val="FFFFFF"/>
                </a:solidFill>
                <a:latin typeface="Segoe UI Light"/>
                <a:cs typeface="Consolas" panose="020B0609020204030204" pitchFamily="49" charset="0"/>
              </a:rPr>
              <a:t>“Think of the millions of devices with video feeds—maybe the baby monitor perched over your kid’s crib or a security camera looking out over your back porch. A new feature on the most popular search engine for the Internet of Things just made it a lot easier to find such feeds. And it’s even creepier than you can imagine.”</a:t>
            </a:r>
            <a:endParaRPr kumimoji="0" lang="en-US" sz="2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9"/>
          <p:cNvSpPr txBox="1"/>
          <p:nvPr/>
        </p:nvSpPr>
        <p:spPr>
          <a:xfrm>
            <a:off x="128225" y="365727"/>
            <a:ext cx="12205541"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i="0" u="none" strike="noStrike" kern="1200" cap="none" spc="-10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IoT DEVICES</a:t>
            </a:r>
            <a:r>
              <a:rPr kumimoji="0" lang="en-US" sz="4000" i="0" u="none" strike="noStrike" kern="1200" cap="none" spc="-100" normalizeH="0" noProof="0" dirty="0">
                <a:ln>
                  <a:noFill/>
                </a:ln>
                <a:solidFill>
                  <a:srgbClr val="FF0000"/>
                </a:solidFill>
                <a:effectLst/>
                <a:uLnTx/>
                <a:uFillTx/>
                <a:latin typeface="Segoe UI Semibold" panose="020B0702040204020203" pitchFamily="34" charset="0"/>
                <a:cs typeface="Segoe UI Semibold" panose="020B0702040204020203" pitchFamily="34" charset="0"/>
              </a:rPr>
              <a:t> UNPREPARED?</a:t>
            </a:r>
            <a:endParaRPr kumimoji="0" lang="en-US" sz="4000" i="0" u="none" strike="noStrike" kern="1200" cap="none" spc="-10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2" name="Rectangle 11"/>
          <p:cNvSpPr/>
          <p:nvPr/>
        </p:nvSpPr>
        <p:spPr>
          <a:xfrm>
            <a:off x="485739" y="6602445"/>
            <a:ext cx="7363228" cy="230832"/>
          </a:xfrm>
          <a:prstGeom prst="rect">
            <a:avLst/>
          </a:prstGeom>
        </p:spPr>
        <p:txBody>
          <a:bodyPr wrap="square">
            <a:spAutoFit/>
          </a:bodyPr>
          <a:lstStyle/>
          <a:p>
            <a:pPr lvl="0">
              <a:defRPr/>
            </a:pP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hlinkClick r:id="rId4"/>
              </a:rPr>
              <a:t>Terrifying </a:t>
            </a:r>
            <a:r>
              <a:rPr kumimoji="0" lang="en-US" sz="900" b="0" i="0" u="none" strike="noStrike" kern="1200" cap="none" spc="0" normalizeH="0" baseline="0" noProof="0" dirty="0" err="1">
                <a:ln w="3175">
                  <a:noFill/>
                </a:ln>
                <a:solidFill>
                  <a:srgbClr val="505050"/>
                </a:solidFill>
                <a:effectLst/>
                <a:uLnTx/>
                <a:uFillTx/>
                <a:latin typeface="Segoe UI"/>
                <a:ea typeface="+mn-ea"/>
                <a:cs typeface="Segoe UI" pitchFamily="34" charset="0"/>
                <a:hlinkClick r:id="rId4"/>
              </a:rPr>
              <a:t>IoT</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hlinkClick r:id="rId4"/>
              </a:rPr>
              <a:t> Search Engine Lets You Spy On Strangers Webcams</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a:t>
            </a:r>
            <a:r>
              <a:rPr lang="en-US" sz="900" dirty="0">
                <a:hlinkClick r:id="rId5" tooltip="Posts by Jennings Brown"/>
              </a:rPr>
              <a:t>Jennings Brown</a:t>
            </a:r>
            <a:r>
              <a:rPr lang="en-US" sz="900" dirty="0"/>
              <a:t> and </a:t>
            </a:r>
            <a:r>
              <a:rPr lang="en-US" sz="900" dirty="0" err="1">
                <a:hlinkClick r:id="rId6" tooltip="Posts by Adi Cohen"/>
              </a:rPr>
              <a:t>Adi</a:t>
            </a:r>
            <a:r>
              <a:rPr lang="en-US" sz="900" dirty="0">
                <a:hlinkClick r:id="rId6" tooltip="Posts by Adi Cohen"/>
              </a:rPr>
              <a:t> Cohen</a:t>
            </a:r>
            <a:r>
              <a:rPr lang="en-US" sz="900" dirty="0"/>
              <a:t> </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a:t>
            </a:r>
            <a:r>
              <a:rPr kumimoji="0" lang="en-US" sz="900" b="0" i="0" u="none" strike="noStrike" kern="1200" cap="none" spc="0" normalizeH="0" baseline="0" noProof="0" dirty="0" err="1">
                <a:ln w="3175">
                  <a:noFill/>
                </a:ln>
                <a:solidFill>
                  <a:srgbClr val="505050"/>
                </a:solidFill>
                <a:effectLst/>
                <a:uLnTx/>
                <a:uFillTx/>
                <a:latin typeface="Segoe UI"/>
                <a:ea typeface="+mn-ea"/>
                <a:cs typeface="Segoe UI" pitchFamily="34" charset="0"/>
              </a:rPr>
              <a:t>Vocativ</a:t>
            </a:r>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 January 25, 2016</a:t>
            </a:r>
          </a:p>
        </p:txBody>
      </p:sp>
    </p:spTree>
    <p:extLst>
      <p:ext uri="{BB962C8B-B14F-4D97-AF65-F5344CB8AC3E}">
        <p14:creationId xmlns:p14="http://schemas.microsoft.com/office/powerpoint/2010/main" val="1158743959"/>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685476"/>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lvl="0" indent="-111125">
              <a:lnSpc>
                <a:spcPct val="90000"/>
              </a:lnSpc>
            </a:pPr>
            <a:r>
              <a:rPr lang="en-US" sz="2800" dirty="0">
                <a:solidFill>
                  <a:srgbClr val="FFFFFF"/>
                </a:solidFill>
                <a:latin typeface="Segoe UI Light"/>
              </a:rPr>
              <a:t> "Uber, PayPal and even Netflix accounts have become much more valuable to criminals… Uber account information on underground marketplaces sells for an average of $3.78 per account, while personally identifiable information (PII) was listed for $1 to $3.30 on average,… down from $4 per record in 2014</a:t>
            </a:r>
            <a:endParaRPr kumimoji="0" lang="en-US" sz="2800" b="0" i="0" u="none" strike="noStrike" kern="1200" cap="none" spc="0" normalizeH="0" baseline="0" noProof="0" dirty="0">
              <a:ln>
                <a:noFill/>
              </a:ln>
              <a:solidFill>
                <a:srgbClr val="FFFFFF"/>
              </a:solidFill>
              <a:effectLst/>
              <a:uLnTx/>
              <a:uFillTx/>
              <a:latin typeface="Segoe UI Light"/>
            </a:endParaRPr>
          </a:p>
        </p:txBody>
      </p:sp>
      <p:sp>
        <p:nvSpPr>
          <p:cNvPr id="11" name="Rectangle 10"/>
          <p:cNvSpPr/>
          <p:nvPr/>
        </p:nvSpPr>
        <p:spPr>
          <a:xfrm>
            <a:off x="7583911" y="1906347"/>
            <a:ext cx="4536204" cy="2554545"/>
          </a:xfrm>
          <a:prstGeom prst="rect">
            <a:avLst/>
          </a:prstGeom>
        </p:spPr>
        <p:txBody>
          <a:bodyPr wrap="square">
            <a:spAutoFit/>
          </a:bodyPr>
          <a:lstStyle/>
          <a:p>
            <a:pPr lvl="0"/>
            <a:r>
              <a:rPr lang="en-US" sz="4000" b="1" dirty="0">
                <a:solidFill>
                  <a:srgbClr val="FFFFFF"/>
                </a:solidFill>
                <a:latin typeface="Segoe UI Semibold" panose="020B0702040204020203" pitchFamily="34" charset="0"/>
                <a:cs typeface="Segoe UI Semibold" panose="020B0702040204020203" pitchFamily="34" charset="0"/>
              </a:rPr>
              <a:t>Stolen Uber accounts worth more than stolen cards </a:t>
            </a:r>
            <a:endParaRPr kumimoji="0" lang="en-US" sz="40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HARRIET TAYLOR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CNBC</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January </a:t>
            </a:r>
            <a:r>
              <a:rPr lang="en-US" dirty="0">
                <a:solidFill>
                  <a:srgbClr val="FFFFFF"/>
                </a:solidFill>
                <a:latin typeface="Segoe UI Semibold" panose="020B0702040204020203" pitchFamily="34" charset="0"/>
                <a:cs typeface="Segoe UI Semibold" panose="020B0702040204020203" pitchFamily="34" charset="0"/>
              </a:rPr>
              <a:t>20</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2016</a:t>
            </a:r>
          </a:p>
        </p:txBody>
      </p:sp>
      <p:sp>
        <p:nvSpPr>
          <p:cNvPr id="15" name="Rectangle 14"/>
          <p:cNvSpPr/>
          <p:nvPr/>
        </p:nvSpPr>
        <p:spPr>
          <a:xfrm>
            <a:off x="485739" y="6602445"/>
            <a:ext cx="7363228" cy="230832"/>
          </a:xfrm>
          <a:prstGeom prst="rect">
            <a:avLst/>
          </a:prstGeom>
        </p:spPr>
        <p:txBody>
          <a:bodyPr wrap="square">
            <a:spAutoFit/>
          </a:bodyPr>
          <a:lstStyle/>
          <a:p>
            <a:pPr lvl="0"/>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lang="en-US" sz="900" dirty="0">
                <a:ln w="3175">
                  <a:noFill/>
                </a:ln>
                <a:solidFill>
                  <a:srgbClr val="505050"/>
                </a:solidFill>
                <a:cs typeface="Segoe UI" pitchFamily="34" charset="0"/>
                <a:hlinkClick r:id="rId4"/>
              </a:rPr>
              <a:t>Stolen Uber accounts worth more than stolen cards, Harriet Taylor , CNBC, January 20, 2016</a:t>
            </a:r>
            <a:endParaRPr lang="en-US" sz="900" dirty="0">
              <a:ln w="3175">
                <a:noFill/>
              </a:ln>
              <a:solidFill>
                <a:srgbClr val="505050"/>
              </a:solidFill>
              <a:cs typeface="Segoe UI" pitchFamily="34" charset="0"/>
            </a:endParaRP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lvl="0">
              <a:lnSpc>
                <a:spcPct val="90000"/>
              </a:lnSpc>
              <a:spcAft>
                <a:spcPts val="600"/>
              </a:spcAft>
              <a:defRPr/>
            </a:pPr>
            <a:r>
              <a:rPr lang="en-US" sz="4000" spc="-150" dirty="0">
                <a:solidFill>
                  <a:srgbClr val="FF0000"/>
                </a:solidFill>
                <a:latin typeface="Segoe UI Semibold" panose="020B0702040204020203" pitchFamily="34" charset="0"/>
                <a:cs typeface="Segoe UI Semibold" panose="020B0702040204020203" pitchFamily="34" charset="0"/>
              </a:rPr>
              <a:t>A HIGHLY COMPETITIVE UNDERGROUND ECOSYSTEM</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28688926"/>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2700" y="1485900"/>
            <a:ext cx="12449175" cy="4673600"/>
          </a:xfrm>
          <a:prstGeom prst="rect">
            <a:avLst/>
          </a:prstGeom>
        </p:spPr>
      </p:pic>
      <p:sp>
        <p:nvSpPr>
          <p:cNvPr id="16" name="Rectangle 15"/>
          <p:cNvSpPr/>
          <p:nvPr/>
        </p:nvSpPr>
        <p:spPr>
          <a:xfrm rot="10800000">
            <a:off x="635" y="5150945"/>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635" y="1485900"/>
            <a:ext cx="12436475" cy="1008554"/>
          </a:xfrm>
          <a:prstGeom prst="rect">
            <a:avLst/>
          </a:prstGeom>
          <a:gradFill>
            <a:gsLst>
              <a:gs pos="0">
                <a:schemeClr val="tx1">
                  <a:lumMod val="50000"/>
                  <a:alpha val="46000"/>
                </a:schemeClr>
              </a:gs>
              <a:gs pos="100000">
                <a:schemeClr val="tx1">
                  <a:lumMod val="50000"/>
                  <a:alpha val="0"/>
                </a:schemeClr>
              </a:gs>
            </a:gsLst>
            <a:lin ang="5400000" scaled="1"/>
          </a:gra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36576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ular Callout 32"/>
          <p:cNvSpPr/>
          <p:nvPr/>
        </p:nvSpPr>
        <p:spPr>
          <a:xfrm flipH="1">
            <a:off x="485739" y="1818526"/>
            <a:ext cx="6805196" cy="3685476"/>
          </a:xfrm>
          <a:prstGeom prst="wedgeRectCallout">
            <a:avLst>
              <a:gd name="adj1" fmla="val -8580"/>
              <a:gd name="adj2" fmla="val 63796"/>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274320" rIns="274320" bIns="45720" numCol="1" spcCol="0" rtlCol="0" fromWordArt="0" anchor="t" anchorCtr="0" forceAA="0" compatLnSpc="1">
            <a:prstTxWarp prst="textNoShape">
              <a:avLst/>
            </a:prstTxWarp>
            <a:noAutofit/>
          </a:bodyPr>
          <a:lstStyle/>
          <a:p>
            <a:pPr marL="111125" lvl="0" indent="-111125">
              <a:lnSpc>
                <a:spcPct val="90000"/>
              </a:lnSpc>
            </a:pPr>
            <a:r>
              <a:rPr lang="en-US" sz="3000" dirty="0">
                <a:solidFill>
                  <a:srgbClr val="FFFFFF"/>
                </a:solidFill>
                <a:latin typeface="Segoe UI Light"/>
              </a:rPr>
              <a:t> "The fifth annual </a:t>
            </a:r>
            <a:r>
              <a:rPr lang="en-US" sz="3000" dirty="0" err="1">
                <a:solidFill>
                  <a:srgbClr val="FFFFFF"/>
                </a:solidFill>
                <a:latin typeface="Segoe UI Light"/>
              </a:rPr>
              <a:t>SplashData</a:t>
            </a:r>
            <a:r>
              <a:rPr lang="en-US" sz="3000" dirty="0">
                <a:solidFill>
                  <a:srgbClr val="FFFFFF"/>
                </a:solidFill>
                <a:latin typeface="Segoe UI Light"/>
              </a:rPr>
              <a:t> chart of the internet's worst passwords is out, and it looks like people just can't learn the lesson. The firm has aggregated the passwords from around two million that were leaked in 2015, finding that basic, easy-to-guess terms are still in abundance.”</a:t>
            </a:r>
            <a:endParaRPr kumimoji="0" lang="en-US" sz="3000" b="0" i="0" u="none" strike="noStrike" kern="1200" cap="none" spc="0" normalizeH="0" baseline="0" noProof="0" dirty="0">
              <a:ln>
                <a:noFill/>
              </a:ln>
              <a:solidFill>
                <a:srgbClr val="FFFFFF"/>
              </a:solidFill>
              <a:effectLst/>
              <a:uLnTx/>
              <a:uFillTx/>
              <a:latin typeface="Segoe UI Light"/>
            </a:endParaRPr>
          </a:p>
        </p:txBody>
      </p:sp>
      <p:sp>
        <p:nvSpPr>
          <p:cNvPr id="11" name="Rectangle 10"/>
          <p:cNvSpPr/>
          <p:nvPr/>
        </p:nvSpPr>
        <p:spPr>
          <a:xfrm>
            <a:off x="7583911" y="1906347"/>
            <a:ext cx="4536204" cy="1938992"/>
          </a:xfrm>
          <a:prstGeom prst="rect">
            <a:avLst/>
          </a:prstGeom>
        </p:spPr>
        <p:txBody>
          <a:bodyPr wrap="square">
            <a:spAutoFit/>
          </a:bodyPr>
          <a:lstStyle/>
          <a:p>
            <a:pPr lvl="0"/>
            <a:r>
              <a:rPr lang="en-US" sz="4000" b="1" dirty="0">
                <a:solidFill>
                  <a:srgbClr val="FFFFFF"/>
                </a:solidFill>
                <a:latin typeface="Segoe UI Semibold" panose="020B0702040204020203" pitchFamily="34" charset="0"/>
                <a:cs typeface="Segoe UI Semibold" panose="020B0702040204020203" pitchFamily="34" charset="0"/>
              </a:rPr>
              <a:t>Too many people still use terrible passwords</a:t>
            </a:r>
            <a:endParaRPr kumimoji="0" lang="en-US" sz="40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13" name="Rectangle 12"/>
          <p:cNvSpPr/>
          <p:nvPr/>
        </p:nvSpPr>
        <p:spPr>
          <a:xfrm>
            <a:off x="7583911" y="4411395"/>
            <a:ext cx="5169559" cy="10926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bold" panose="020B0702040204020203" pitchFamily="34" charset="0"/>
                <a:cs typeface="Segoe UI Semibold" panose="020B0702040204020203" pitchFamily="34" charset="0"/>
              </a:rPr>
              <a:t>DANIEL COOPER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Engadget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January 18, 2016</a:t>
            </a:r>
          </a:p>
        </p:txBody>
      </p:sp>
      <p:sp>
        <p:nvSpPr>
          <p:cNvPr id="15" name="Rectangle 14"/>
          <p:cNvSpPr/>
          <p:nvPr/>
        </p:nvSpPr>
        <p:spPr>
          <a:xfrm>
            <a:off x="485739" y="6602445"/>
            <a:ext cx="7363228" cy="230832"/>
          </a:xfrm>
          <a:prstGeom prst="rect">
            <a:avLst/>
          </a:prstGeom>
        </p:spPr>
        <p:txBody>
          <a:bodyPr wrap="square">
            <a:spAutoFit/>
          </a:bodyPr>
          <a:lstStyle/>
          <a:p>
            <a:pPr lvl="0"/>
            <a:r>
              <a:rPr kumimoji="0" lang="en-US" sz="900" b="0" i="0" u="none" strike="noStrike" kern="1200" cap="none" spc="0" normalizeH="0" baseline="0" noProof="0" dirty="0">
                <a:ln w="3175">
                  <a:noFill/>
                </a:ln>
                <a:solidFill>
                  <a:srgbClr val="505050"/>
                </a:solidFill>
                <a:effectLst/>
                <a:uLnTx/>
                <a:uFillTx/>
                <a:latin typeface="Segoe UI"/>
                <a:ea typeface="+mn-ea"/>
                <a:cs typeface="Segoe UI" pitchFamily="34" charset="0"/>
              </a:rPr>
              <a:t>Source: </a:t>
            </a:r>
            <a:r>
              <a:rPr lang="en-US" sz="900">
                <a:ln w="3175">
                  <a:noFill/>
                </a:ln>
                <a:solidFill>
                  <a:srgbClr val="505050"/>
                </a:solidFill>
                <a:cs typeface="Segoe UI" pitchFamily="34" charset="0"/>
                <a:hlinkClick r:id="rId4"/>
              </a:rPr>
              <a:t>Too many people still use terrible passwords, Daniel Cooper, Engadget, January 18, 2016</a:t>
            </a:r>
            <a:endParaRPr lang="en-US" sz="900" dirty="0">
              <a:ln w="3175">
                <a:noFill/>
              </a:ln>
              <a:solidFill>
                <a:srgbClr val="505050"/>
              </a:solidFill>
              <a:cs typeface="Segoe UI" pitchFamily="34" charset="0"/>
            </a:endParaRPr>
          </a:p>
        </p:txBody>
      </p:sp>
      <p:sp>
        <p:nvSpPr>
          <p:cNvPr id="10" name="TextBox 9"/>
          <p:cNvSpPr txBox="1"/>
          <p:nvPr/>
        </p:nvSpPr>
        <p:spPr>
          <a:xfrm>
            <a:off x="635" y="365963"/>
            <a:ext cx="12594337" cy="849463"/>
          </a:xfrm>
          <a:prstGeom prst="rect">
            <a:avLst/>
          </a:prstGeom>
          <a:noFill/>
        </p:spPr>
        <p:txBody>
          <a:bodyPr wrap="square" lIns="182880" tIns="146304" rIns="182880" bIns="146304" rtlCol="0">
            <a:spAutoFit/>
          </a:bodyPr>
          <a:lstStyle/>
          <a:p>
            <a:pPr lvl="0">
              <a:lnSpc>
                <a:spcPct val="90000"/>
              </a:lnSpc>
              <a:spcAft>
                <a:spcPts val="600"/>
              </a:spcAft>
              <a:defRPr/>
            </a:pPr>
            <a:r>
              <a:rPr lang="en-US" sz="4000" spc="-150" dirty="0">
                <a:solidFill>
                  <a:srgbClr val="FF0000"/>
                </a:solidFill>
                <a:latin typeface="Segoe UI Semibold" panose="020B0702040204020203" pitchFamily="34" charset="0"/>
                <a:cs typeface="Segoe UI Semibold" panose="020B0702040204020203" pitchFamily="34" charset="0"/>
              </a:rPr>
              <a:t>"123456“, "password“, and "passw0rd” STILL IN  TOP 25!</a:t>
            </a:r>
            <a:endParaRPr kumimoji="0" lang="en-US" sz="4000" i="0" u="none" strike="noStrike" kern="1200" cap="none" spc="-150" normalizeH="0" baseline="0" noProof="0" dirty="0">
              <a:ln>
                <a:noFill/>
              </a:ln>
              <a:solidFill>
                <a:srgbClr val="5B5B5B"/>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34755518"/>
      </p:ext>
    </p:extLst>
  </p:cSld>
  <p:clrMapOvr>
    <a:masterClrMapping/>
  </p:clrMapOvr>
  <mc:AlternateContent xmlns:mc="http://schemas.openxmlformats.org/markup-compatibility/2006">
    <mc:Choice xmlns:p14="http://schemas.microsoft.com/office/powerpoint/2010/main" Requires="p14">
      <p:transition spd="med" p14:dur="700" advTm="12500">
        <p:fade/>
      </p:transition>
    </mc:Choice>
    <mc:Fallback>
      <p:transition spd="med" advTm="12500">
        <p:fade/>
      </p:transition>
    </mc:Fallback>
  </mc:AlternateContent>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10.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Seville Master">
  <a:themeElements>
    <a:clrScheme name="FY16 Draft">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BAD80A"/>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3260" tIns="93260" rIns="93260" bIns="93260" rtlCol="0" anchor="ctr">
        <a:noAutofit/>
      </a:bodyPr>
      <a:lstStyle>
        <a:defPPr algn="ctr" defTabSz="951026">
          <a:lnSpc>
            <a:spcPct val="90000"/>
          </a:lnSpc>
          <a:spcAft>
            <a:spcPts val="612"/>
          </a:spcAft>
          <a:defRPr sz="4896" dirty="0">
            <a:solidFill>
              <a:srgbClr val="00BCF2"/>
            </a:solidFill>
            <a:latin typeface="Segoe UI Light"/>
            <a:ea typeface="Segoe UI"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terprise PPT template_H1 FY16.potx" id="{F180742E-FD0E-46CA-991A-79ACC295640D}" vid="{84E3996F-0BCD-4AA3-A8C8-5EB9935936DE}"/>
    </a:ext>
  </a:extLst>
</a:theme>
</file>

<file path=ppt/theme/theme4.xml><?xml version="1.0" encoding="utf-8"?>
<a:theme xmlns:a="http://schemas.openxmlformats.org/drawingml/2006/main" name="MSVID_White_16x9_2012-08-18">
  <a:themeElements>
    <a:clrScheme name="Custom 5">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7F7F7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6.xml><?xml version="1.0" encoding="utf-8"?>
<a:theme xmlns:a="http://schemas.openxmlformats.org/drawingml/2006/main" name="1_MSVID_White_16x9_2012-08-18">
  <a:themeElements>
    <a:clrScheme name="Custom 5">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7F7F7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1_MSVID_White_16x9_2012-08-18">
  <a:themeElements>
    <a:clrScheme name="Custom 5">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7F7F7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Seville Master">
  <a:themeElements>
    <a:clrScheme name="FY16 Draft">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BAD80A"/>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3260" tIns="93260" rIns="93260" bIns="93260" rtlCol="0" anchor="ctr">
        <a:noAutofit/>
      </a:bodyPr>
      <a:lstStyle>
        <a:defPPr algn="ctr" defTabSz="951026">
          <a:lnSpc>
            <a:spcPct val="90000"/>
          </a:lnSpc>
          <a:spcAft>
            <a:spcPts val="612"/>
          </a:spcAft>
          <a:defRPr sz="4896" dirty="0">
            <a:solidFill>
              <a:srgbClr val="00BCF2"/>
            </a:solidFill>
            <a:latin typeface="Segoe UI Light"/>
            <a:ea typeface="Segoe UI"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terprise PPT template_H1 FY16.potx" id="{F180742E-FD0E-46CA-991A-79ACC295640D}" vid="{84E3996F-0BCD-4AA3-A8C8-5EB9935936DE}"/>
    </a:ext>
  </a:extLst>
</a:theme>
</file>

<file path=ppt/theme/theme9.xml><?xml version="1.0" encoding="utf-8"?>
<a:theme xmlns:a="http://schemas.openxmlformats.org/drawingml/2006/main" name="10_MSVID_White_16x9_2012-08-18">
  <a:themeElements>
    <a:clrScheme name="Custom 5">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7F7F7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4a531b04-6090-4f07-81d2-e7d9285f981d"/>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955DF84-59EA-4299-9CF4-3F6FDFDAFE6E}"/>
</file>

<file path=docProps/app.xml><?xml version="1.0" encoding="utf-8"?>
<Properties xmlns="http://schemas.openxmlformats.org/officeDocument/2006/extended-properties" xmlns:vt="http://schemas.openxmlformats.org/officeDocument/2006/docPropsVTypes">
  <Template>WTS-FY17-Series-Template</Template>
  <TotalTime>671</TotalTime>
  <Words>10453</Words>
  <Application>Microsoft Office PowerPoint</Application>
  <PresentationFormat>Custom</PresentationFormat>
  <Paragraphs>1053</Paragraphs>
  <Slides>61</Slides>
  <Notes>53</Notes>
  <HiddenSlides>0</HiddenSlides>
  <MMClips>1</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61</vt:i4>
      </vt:variant>
    </vt:vector>
  </HeadingPairs>
  <TitlesOfParts>
    <vt:vector size="83" baseType="lpstr">
      <vt:lpstr>Arial</vt:lpstr>
      <vt:lpstr>Calibri</vt:lpstr>
      <vt:lpstr>Consolas</vt:lpstr>
      <vt:lpstr>Courier New</vt:lpstr>
      <vt:lpstr>Segoe Light</vt:lpstr>
      <vt:lpstr>Segoe UI</vt:lpstr>
      <vt:lpstr>Segoe UI Black</vt:lpstr>
      <vt:lpstr>Segoe UI Light</vt:lpstr>
      <vt:lpstr>Segoe UI Semibold</vt:lpstr>
      <vt:lpstr>Segoe UI Semilight</vt:lpstr>
      <vt:lpstr>Wingdings</vt:lpstr>
      <vt:lpstr>Wingdings 2</vt:lpstr>
      <vt:lpstr>WHITE TEMPLATE</vt:lpstr>
      <vt:lpstr>COLOR TEMPLATE</vt:lpstr>
      <vt:lpstr>Seville Master</vt:lpstr>
      <vt:lpstr>MSVID_White_16x9_2012-08-18</vt:lpstr>
      <vt:lpstr>1_WHITE TEMPLATE</vt:lpstr>
      <vt:lpstr>1_MSVID_White_16x9_2012-08-18</vt:lpstr>
      <vt:lpstr>11_MSVID_White_16x9_2012-08-18</vt:lpstr>
      <vt:lpstr>1_Seville Master</vt:lpstr>
      <vt:lpstr>10_MSVID_White_16x9_2012-08-18</vt:lpstr>
      <vt:lpstr>2_WHITE TEMPLATE</vt:lpstr>
      <vt:lpstr>Windows Tech Series Analysis of Common Threats</vt:lpstr>
      <vt:lpstr>Agenda</vt:lpstr>
      <vt:lpstr>Cybersecurity in the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Sony – adding terror to playbook</vt:lpstr>
      <vt:lpstr>White House – unlimited budget, still vulnerable </vt:lpstr>
      <vt:lpstr>“… Federal cybersecurity ‘stinks’” – Washington Times</vt:lpstr>
      <vt:lpstr>Data Leakage</vt:lpstr>
      <vt:lpstr>“Google Play hosts over 30 malicious Minecraft apps” - Beta News</vt:lpstr>
      <vt:lpstr>“'600 Million' Samsung Mobiles Vulnerable To … Attack” - Forbes</vt:lpstr>
      <vt:lpstr>“Apple is having its Microsoft moment – CNN Money</vt:lpstr>
      <vt:lpstr>“Apple CORED: Boffins reveal 0-days… – The Reg</vt:lpstr>
      <vt:lpstr>PowerPoint Presentation</vt:lpstr>
      <vt:lpstr>Anatomy of Common Attacks</vt:lpstr>
      <vt:lpstr>PowerPoint Presentation</vt:lpstr>
      <vt:lpstr>How do these attacks usually start?</vt:lpstr>
      <vt:lpstr>PowerPoint Presentation</vt:lpstr>
      <vt:lpstr>THE ANATOMY OF AN ATTACK</vt:lpstr>
      <vt:lpstr>PowerPoint Presentation</vt:lpstr>
      <vt:lpstr>PowerPoint Presentation</vt:lpstr>
      <vt:lpstr>PowerPoint Presentation</vt:lpstr>
      <vt:lpstr>PowerPoint Presentation</vt:lpstr>
      <vt:lpstr>New Challenges Require a New Platform</vt:lpstr>
      <vt:lpstr>Windows Attack Surface and Vectors for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Generation App Control</vt:lpstr>
      <vt:lpstr>PowerPoint Presentation</vt:lpstr>
      <vt:lpstr>PowerPoint Presentation</vt:lpstr>
      <vt:lpstr>Device Guard in VBS Environment = Decisive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Your Environment with Conditional Access </vt:lpstr>
      <vt:lpstr>Unknown PC Health</vt:lpstr>
      <vt:lpstr>PowerPoint Presentation</vt:lpstr>
      <vt:lpstr>Windows Device Health Attestation Enables: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30</cp:revision>
  <dcterms:created xsi:type="dcterms:W3CDTF">2016-07-18T23:01:25Z</dcterms:created>
  <dcterms:modified xsi:type="dcterms:W3CDTF">2016-09-03T22:44:01Z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